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71" r:id="rId5"/>
    <p:sldId id="273" r:id="rId6"/>
    <p:sldId id="260" r:id="rId7"/>
    <p:sldId id="280" r:id="rId8"/>
    <p:sldId id="279" r:id="rId9"/>
    <p:sldId id="276" r:id="rId10"/>
    <p:sldId id="274" r:id="rId11"/>
    <p:sldId id="272" r:id="rId12"/>
    <p:sldId id="281" r:id="rId13"/>
    <p:sldId id="277" r:id="rId14"/>
    <p:sldId id="275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5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94" autoAdjust="0"/>
    <p:restoredTop sz="94249" autoAdjust="0"/>
  </p:normalViewPr>
  <p:slideViewPr>
    <p:cSldViewPr snapToGrid="0">
      <p:cViewPr varScale="1">
        <p:scale>
          <a:sx n="62" d="100"/>
          <a:sy n="62" d="100"/>
        </p:scale>
        <p:origin x="5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24"/>
    </p:cViewPr>
  </p:sorterViewPr>
  <p:notesViewPr>
    <p:cSldViewPr snapToGrid="0">
      <p:cViewPr varScale="1">
        <p:scale>
          <a:sx n="52" d="100"/>
          <a:sy n="52" d="100"/>
        </p:scale>
        <p:origin x="253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4813D-F709-4A5F-A193-04A633E47B5C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04A68-2B58-496E-BE7E-0FC19C111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4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90446" y="1453449"/>
            <a:ext cx="5533698" cy="2387600"/>
          </a:xfrm>
        </p:spPr>
        <p:txBody>
          <a:bodyPr anchor="b">
            <a:normAutofit/>
          </a:bodyPr>
          <a:lstStyle>
            <a:lvl1pPr algn="l">
              <a:defRPr lang="en-IN" sz="5400" b="1" smtClean="0">
                <a:solidFill>
                  <a:schemeClr val="bg1"/>
                </a:solidFill>
              </a:defRPr>
            </a:lvl1pPr>
          </a:lstStyle>
          <a:p>
            <a:r>
              <a:rPr lang="en-IN" dirty="0" smtClean="0">
                <a:latin typeface="+mn-lt"/>
              </a:rPr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90446" y="4206269"/>
            <a:ext cx="4566746" cy="5127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IN" dirty="0" smtClean="0"/>
              <a:t>DATE</a:t>
            </a:r>
            <a:endParaRPr lang="en-IN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290446" y="4025718"/>
            <a:ext cx="29481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34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w/ph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950849" y="6366983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DDA7E5-8754-491C-B95F-AC5896F5D1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25118" y="435935"/>
            <a:ext cx="3932237" cy="1600200"/>
          </a:xfrm>
        </p:spPr>
        <p:txBody>
          <a:bodyPr anchor="t"/>
          <a:lstStyle>
            <a:lvl1pPr>
              <a:defRPr sz="3200" b="1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25118" y="20361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752214" y="987425"/>
            <a:ext cx="515679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109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/graph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4774" y="538665"/>
            <a:ext cx="11020795" cy="873040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44031" y="637761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DDA7E5-8754-491C-B95F-AC5896F5D1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1941513" y="1893888"/>
            <a:ext cx="8061325" cy="424497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9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/Spreadshee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4774" y="538665"/>
            <a:ext cx="11020795" cy="873040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4664" y="637761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DDA7E5-8754-491C-B95F-AC5896F5D1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3"/>
          </p:nvPr>
        </p:nvSpPr>
        <p:spPr>
          <a:xfrm>
            <a:off x="1258888" y="1893888"/>
            <a:ext cx="9444037" cy="4179887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49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Car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956930" y="1307990"/>
            <a:ext cx="3561907" cy="42529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E3C40962-BA6A-43E4-97BA-511A9B90C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21826" y="2701775"/>
            <a:ext cx="4540440" cy="65676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sz="2000" cap="none" smtClean="0"/>
              <a:t>Click to edit Master subtitle style</a:t>
            </a:r>
            <a:endParaRPr lang="en-IN" sz="2000" cap="none" dirty="0"/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95D612B9-68B9-4C9F-98FE-CEE07DB1F0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86341" y="1335138"/>
            <a:ext cx="5011410" cy="921807"/>
          </a:xfrm>
        </p:spPr>
        <p:txBody>
          <a:bodyPr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11FDFFBF-E125-47CF-AAE0-ACC45013CE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28366" y="3383318"/>
            <a:ext cx="4533900" cy="1911696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 cap="small" baseline="0">
                <a:solidFill>
                  <a:schemeClr val="bg1"/>
                </a:solidFill>
              </a:defRPr>
            </a:lvl1pPr>
          </a:lstStyle>
          <a:p>
            <a:pPr marL="365125" lvl="0" indent="-365125" algn="ctr">
              <a:lnSpc>
                <a:spcPct val="100000"/>
              </a:lnSpc>
              <a:spcBef>
                <a:spcPct val="50000"/>
              </a:spcBef>
            </a:pPr>
            <a:r>
              <a:rPr lang="en-US" smtClean="0"/>
              <a:t>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762306" y="2488895"/>
            <a:ext cx="350874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777" y="5382830"/>
            <a:ext cx="1810459" cy="95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168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91249"/>
            <a:ext cx="10515600" cy="943413"/>
          </a:xfrm>
        </p:spPr>
        <p:txBody>
          <a:bodyPr/>
          <a:lstStyle>
            <a:lvl1pPr algn="ctr">
              <a:defRPr lang="en-IN" b="1" smtClean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IN" dirty="0" smtClean="0">
                <a:latin typeface="+mn-lt"/>
              </a:rPr>
              <a:t>SECTION</a:t>
            </a:r>
            <a:r>
              <a:rPr lang="en-IN" dirty="0" smtClean="0"/>
              <a:t> DIVIDER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2464" y="6370682"/>
            <a:ext cx="2743200" cy="365125"/>
          </a:xfrm>
        </p:spPr>
        <p:txBody>
          <a:bodyPr/>
          <a:lstStyle>
            <a:lvl1pPr>
              <a:defRPr>
                <a:solidFill>
                  <a:srgbClr val="2D5579"/>
                </a:solidFill>
              </a:defRPr>
            </a:lvl1pPr>
          </a:lstStyle>
          <a:p>
            <a:fld id="{F9DDA7E5-8754-491C-B95F-AC5896F5D1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978196" y="2103845"/>
            <a:ext cx="10015869" cy="4041774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549903" y="3244334"/>
            <a:ext cx="3092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0613_PowerPoint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872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4774" y="538665"/>
            <a:ext cx="11020795" cy="873040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44031" y="637761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DDA7E5-8754-491C-B95F-AC5896F5D1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64775" y="1796473"/>
            <a:ext cx="10837862" cy="43513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63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779" y="365125"/>
            <a:ext cx="10515600" cy="870117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7779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11779" y="1825625"/>
            <a:ext cx="5181600" cy="4351338"/>
          </a:xfrm>
        </p:spPr>
        <p:txBody>
          <a:bodyPr/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04952" y="6373097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DDA7E5-8754-491C-B95F-AC5896F5D1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296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4029" y="365125"/>
            <a:ext cx="10515600" cy="756009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7402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02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80644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44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902023" y="637493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DDA7E5-8754-491C-B95F-AC5896F5D1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309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065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85465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42065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08316" y="637761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DDA7E5-8754-491C-B95F-AC5896F5D1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742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3336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6736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63336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08321" y="637761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DDA7E5-8754-491C-B95F-AC5896F5D1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53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abov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3336" y="457200"/>
            <a:ext cx="10515600" cy="754912"/>
          </a:xfrm>
        </p:spPr>
        <p:txBody>
          <a:bodyPr anchor="b"/>
          <a:lstStyle>
            <a:lvl1pPr algn="ctr">
              <a:defRPr sz="3200" b="1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35036" y="2307265"/>
            <a:ext cx="6172200" cy="38064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63336" y="1212112"/>
            <a:ext cx="10515600" cy="664535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08321" y="6366983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DDA7E5-8754-491C-B95F-AC5896F5D1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011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below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601" y="5794633"/>
            <a:ext cx="10515600" cy="754912"/>
          </a:xfrm>
        </p:spPr>
        <p:txBody>
          <a:bodyPr anchor="b"/>
          <a:lstStyle>
            <a:lvl1pPr algn="ctr">
              <a:defRPr sz="3200" b="1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4372" y="701748"/>
            <a:ext cx="8527312" cy="47102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29587" y="6366983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DDA7E5-8754-491C-B95F-AC5896F5D1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181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DA7E5-8754-491C-B95F-AC5896F5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8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62" r:id="rId8"/>
    <p:sldLayoutId id="2147483663" r:id="rId9"/>
    <p:sldLayoutId id="2147483654" r:id="rId10"/>
    <p:sldLayoutId id="2147483660" r:id="rId11"/>
    <p:sldLayoutId id="2147483661" r:id="rId12"/>
    <p:sldLayoutId id="214748365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dhca.state.tx.us/community-affairs/csbg/docs/CSBG-MonthlyPerfRptgFormsInstr.pdf" TargetMode="External"/><Relationship Id="rId2" Type="http://schemas.openxmlformats.org/officeDocument/2006/relationships/hyperlink" Target="EDP_Monthly_Performance_Reporting_Form.xlsm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dhca.state.tx.us/TEDP.htm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dhca.state.tx.us/community-affairs/csbg/docs/DeclarationIncomeStatement.pdf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s://texreg.sos.state.tx.us/public/readtac$ext.TacPage?sl=R&amp;app=9&amp;p_dir=&amp;p_rloc=&amp;p_tloc=&amp;p_ploc=&amp;pg=1&amp;p_tac=&amp;ti=10&amp;pt=1&amp;ch=6&amp;rl=4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texreg.sos.state.tx.us/public/readtac$ext.TacPage?sl=R&amp;app=9&amp;p_dir=&amp;p_rloc=&amp;p_tloc=&amp;p_ploc=&amp;pg=1&amp;p_tac=&amp;ti=10&amp;pt=1&amp;ch=6&amp;rl=8" TargetMode="External"/><Relationship Id="rId5" Type="http://schemas.openxmlformats.org/officeDocument/2006/relationships/hyperlink" Target="https://www.tdhca.state.tx.us/community-affairs/ceap/docs/FY19-IncomeCalculator.xls" TargetMode="External"/><Relationship Id="rId4" Type="http://schemas.openxmlformats.org/officeDocument/2006/relationships/hyperlink" Target="https://www.tdhca.state.tx.us/av/csbg/CSBG-IncomeCald-TransitioningOutPoverty.wv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0070" y="1366917"/>
            <a:ext cx="5533698" cy="2387600"/>
          </a:xfrm>
        </p:spPr>
        <p:txBody>
          <a:bodyPr/>
          <a:lstStyle/>
          <a:p>
            <a:r>
              <a:rPr lang="en-US" dirty="0" smtClean="0"/>
              <a:t>Texas Eviction Diversion Pilot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0070" y="4215425"/>
            <a:ext cx="4566746" cy="512762"/>
          </a:xfrm>
        </p:spPr>
        <p:txBody>
          <a:bodyPr/>
          <a:lstStyle/>
          <a:p>
            <a:r>
              <a:rPr lang="en-US" dirty="0" smtClean="0"/>
              <a:t>October 14,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56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Required Documentation</a:t>
            </a:r>
            <a:endParaRPr lang="en-US" sz="4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87670151"/>
              </p:ext>
            </p:extLst>
          </p:nvPr>
        </p:nvGraphicFramePr>
        <p:xfrm>
          <a:off x="1971040" y="1574800"/>
          <a:ext cx="7833360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6680">
                  <a:extLst>
                    <a:ext uri="{9D8B030D-6E8A-4147-A177-3AD203B41FA5}">
                      <a16:colId xmlns:a16="http://schemas.microsoft.com/office/drawing/2014/main" val="639094517"/>
                    </a:ext>
                  </a:extLst>
                </a:gridCol>
                <a:gridCol w="3916680">
                  <a:extLst>
                    <a:ext uri="{9D8B030D-6E8A-4147-A177-3AD203B41FA5}">
                      <a16:colId xmlns:a16="http://schemas.microsoft.com/office/drawing/2014/main" val="1855811528"/>
                    </a:ext>
                  </a:extLst>
                </a:gridCol>
              </a:tblGrid>
              <a:tr h="35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Landlord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0" marR="5987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Tenant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0" marR="59870" marT="0" marB="0"/>
                </a:tc>
                <a:extLst>
                  <a:ext uri="{0D108BD9-81ED-4DB2-BD59-A6C34878D82A}">
                    <a16:rowId xmlns:a16="http://schemas.microsoft.com/office/drawing/2014/main" val="279727756"/>
                  </a:ext>
                </a:extLst>
              </a:tr>
              <a:tr h="3902287"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"/>
                      </a:pPr>
                      <a:r>
                        <a:rPr lang="en-US" sz="2400" dirty="0">
                          <a:effectLst/>
                        </a:rPr>
                        <a:t>Copy of lease OR certification proving tenancy 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"/>
                      </a:pPr>
                      <a:r>
                        <a:rPr lang="en-US" sz="2400" dirty="0">
                          <a:effectLst/>
                        </a:rPr>
                        <a:t>Documentation of missed payments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"/>
                      </a:pPr>
                      <a:r>
                        <a:rPr lang="en-US" sz="2400" dirty="0">
                          <a:effectLst/>
                        </a:rPr>
                        <a:t>W9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"/>
                      </a:pPr>
                      <a:r>
                        <a:rPr lang="en-US" sz="2400" dirty="0">
                          <a:effectLst/>
                        </a:rPr>
                        <a:t>Completed Landlord TEDP Form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"/>
                      </a:pPr>
                      <a:r>
                        <a:rPr lang="en-US" sz="2400" dirty="0">
                          <a:effectLst/>
                        </a:rPr>
                        <a:t>Completed Landlord TEDP Certification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0" marR="5987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"/>
                      </a:pPr>
                      <a:r>
                        <a:rPr lang="en-US" sz="2400" dirty="0">
                          <a:effectLst/>
                        </a:rPr>
                        <a:t>Personal ID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"/>
                      </a:pPr>
                      <a:r>
                        <a:rPr lang="en-US" sz="2400" dirty="0">
                          <a:effectLst/>
                        </a:rPr>
                        <a:t>Written lease OR evidence of unit tenancy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"/>
                      </a:pPr>
                      <a:r>
                        <a:rPr lang="en-US" sz="2400" dirty="0">
                          <a:effectLst/>
                        </a:rPr>
                        <a:t>Evidence of income eligibility under other qualified program OR income for past 30 days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"/>
                      </a:pPr>
                      <a:r>
                        <a:rPr lang="en-US" sz="2400" dirty="0">
                          <a:effectLst/>
                        </a:rPr>
                        <a:t>Completed Tenant TEDP Form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"/>
                      </a:pPr>
                      <a:r>
                        <a:rPr lang="en-US" sz="2400" dirty="0">
                          <a:effectLst/>
                        </a:rPr>
                        <a:t>Completed Tenant TEDP Certification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70" marR="59870" marT="0" marB="0"/>
                </a:tc>
                <a:extLst>
                  <a:ext uri="{0D108BD9-81ED-4DB2-BD59-A6C34878D82A}">
                    <a16:rowId xmlns:a16="http://schemas.microsoft.com/office/drawing/2014/main" val="1557267859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A7E5-8754-491C-B95F-AC5896F5D13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0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Contract Overview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779" y="1825625"/>
            <a:ext cx="9919101" cy="4351338"/>
          </a:xfrm>
        </p:spPr>
        <p:txBody>
          <a:bodyPr>
            <a:normAutofit/>
          </a:bodyPr>
          <a:lstStyle/>
          <a:p>
            <a:r>
              <a:rPr lang="en-US" dirty="0"/>
              <a:t>Oct. 12, 2020-Sept. 30, 2021</a:t>
            </a:r>
            <a:endParaRPr lang="en-US" dirty="0" smtClean="0"/>
          </a:p>
          <a:p>
            <a:r>
              <a:rPr lang="en-US" dirty="0" smtClean="0"/>
              <a:t>Cost </a:t>
            </a:r>
            <a:r>
              <a:rPr lang="en-US" dirty="0"/>
              <a:t>must be incurred within the contract term; activities related to closeout costs may not exceed 45 day from end of </a:t>
            </a:r>
            <a:r>
              <a:rPr lang="en-US" dirty="0" smtClean="0"/>
              <a:t>contract</a:t>
            </a:r>
            <a:endParaRPr lang="en-US" dirty="0"/>
          </a:p>
          <a:p>
            <a:r>
              <a:rPr lang="en-US" dirty="0"/>
              <a:t>Must adhere to cost principles and uniform </a:t>
            </a:r>
            <a:r>
              <a:rPr lang="en-US" dirty="0" smtClean="0"/>
              <a:t>administration </a:t>
            </a:r>
            <a:r>
              <a:rPr lang="en-US" dirty="0"/>
              <a:t>requirements of UGMS, 34 TAC §20.421</a:t>
            </a:r>
          </a:p>
          <a:p>
            <a:r>
              <a:rPr lang="en-US" dirty="0" smtClean="0"/>
              <a:t>Audit Requirements: Section 6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A7E5-8754-491C-B95F-AC5896F5D13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9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Benchmarks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1" y="1713865"/>
            <a:ext cx="8248072" cy="343079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Exhibit A: Contractual </a:t>
            </a:r>
            <a:r>
              <a:rPr lang="en-US" b="1" dirty="0"/>
              <a:t>Benchmarks</a:t>
            </a:r>
            <a:endParaRPr lang="en-US" dirty="0"/>
          </a:p>
          <a:p>
            <a:pPr lvl="0"/>
            <a:r>
              <a:rPr lang="en-US" dirty="0"/>
              <a:t>Contract 10% </a:t>
            </a:r>
            <a:r>
              <a:rPr lang="en-US" dirty="0" smtClean="0"/>
              <a:t>expended </a:t>
            </a:r>
            <a:r>
              <a:rPr lang="en-US" dirty="0"/>
              <a:t>by January 31, 2021.</a:t>
            </a:r>
          </a:p>
          <a:p>
            <a:pPr lvl="0"/>
            <a:r>
              <a:rPr lang="en-US" dirty="0"/>
              <a:t>Contract 25% </a:t>
            </a:r>
            <a:r>
              <a:rPr lang="en-US" dirty="0" smtClean="0"/>
              <a:t>expended by </a:t>
            </a:r>
            <a:r>
              <a:rPr lang="en-US" dirty="0"/>
              <a:t>March 30, 2021.</a:t>
            </a:r>
          </a:p>
          <a:p>
            <a:pPr lvl="0"/>
            <a:r>
              <a:rPr lang="en-US" dirty="0"/>
              <a:t>Contract 50% </a:t>
            </a:r>
            <a:r>
              <a:rPr lang="en-US" dirty="0" smtClean="0"/>
              <a:t>expended by </a:t>
            </a:r>
            <a:r>
              <a:rPr lang="en-US" dirty="0"/>
              <a:t>May 31, 2021.</a:t>
            </a:r>
          </a:p>
          <a:p>
            <a:pPr lvl="0"/>
            <a:r>
              <a:rPr lang="en-US" dirty="0"/>
              <a:t>Contract 90% </a:t>
            </a:r>
            <a:r>
              <a:rPr lang="en-US" dirty="0" smtClean="0"/>
              <a:t>expended by </a:t>
            </a:r>
            <a:r>
              <a:rPr lang="en-US" dirty="0"/>
              <a:t>July 31, 2021.</a:t>
            </a:r>
          </a:p>
          <a:p>
            <a:pPr lvl="0"/>
            <a:r>
              <a:rPr lang="en-US" dirty="0"/>
              <a:t>Contract 100% </a:t>
            </a:r>
            <a:r>
              <a:rPr lang="en-US" dirty="0" smtClean="0"/>
              <a:t>expended by </a:t>
            </a:r>
            <a:r>
              <a:rPr lang="en-US" dirty="0"/>
              <a:t>September 30, 2021.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A7E5-8754-491C-B95F-AC5896F5D13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1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Prohibitions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775" y="1796472"/>
            <a:ext cx="10837862" cy="4796351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Rental </a:t>
            </a:r>
            <a:r>
              <a:rPr lang="en-US" dirty="0"/>
              <a:t>payments that exceed rent reasonableness standards (see Section 8D of contract for more details)</a:t>
            </a:r>
          </a:p>
          <a:p>
            <a:pPr lvl="0"/>
            <a:r>
              <a:rPr lang="en-US" dirty="0"/>
              <a:t>Assistance to households who dwell in project-based housing</a:t>
            </a:r>
          </a:p>
          <a:p>
            <a:pPr lvl="0"/>
            <a:r>
              <a:rPr lang="en-US" dirty="0"/>
              <a:t>Assistance to households who dwell in a public housing unit</a:t>
            </a:r>
          </a:p>
          <a:p>
            <a:pPr lvl="0"/>
            <a:r>
              <a:rPr lang="en-US" dirty="0"/>
              <a:t>Assistance to households whose dwelling is owned by a Unit of Local Government, without prior Department permission</a:t>
            </a:r>
          </a:p>
          <a:p>
            <a:pPr lvl="0"/>
            <a:r>
              <a:rPr lang="en-US" dirty="0"/>
              <a:t>Assistance exceeding 6 months (including arrears and monthly payment)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50955" y="6360649"/>
            <a:ext cx="2809045" cy="365125"/>
          </a:xfrm>
        </p:spPr>
        <p:txBody>
          <a:bodyPr/>
          <a:lstStyle/>
          <a:p>
            <a:fld id="{F9DDA7E5-8754-491C-B95F-AC5896F5D13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83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Reporting Requirements: Exhibit B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775" y="1796472"/>
            <a:ext cx="10837862" cy="4796351"/>
          </a:xfrm>
        </p:spPr>
        <p:txBody>
          <a:bodyPr>
            <a:normAutofit/>
          </a:bodyPr>
          <a:lstStyle/>
          <a:p>
            <a:r>
              <a:rPr lang="en-US" dirty="0"/>
              <a:t>This contract is to be reported separately from other funds.</a:t>
            </a:r>
          </a:p>
          <a:p>
            <a:pPr lvl="0"/>
            <a:r>
              <a:rPr lang="en-US" dirty="0"/>
              <a:t>Expenditure and Performance Reports (MER and MPR) are due no later than the 15</a:t>
            </a:r>
            <a:r>
              <a:rPr lang="en-US" baseline="30000" dirty="0"/>
              <a:t>th</a:t>
            </a:r>
            <a:r>
              <a:rPr lang="en-US" dirty="0"/>
              <a:t> of the subsequent </a:t>
            </a:r>
            <a:r>
              <a:rPr lang="en-US" dirty="0" smtClean="0"/>
              <a:t>month</a:t>
            </a:r>
          </a:p>
          <a:p>
            <a:pPr lvl="0"/>
            <a:r>
              <a:rPr lang="en-US" dirty="0" smtClean="0">
                <a:hlinkClick r:id="rId2" action="ppaction://hlinkfile"/>
              </a:rPr>
              <a:t>Link to required monthly performance report</a:t>
            </a:r>
            <a:endParaRPr lang="en-US" dirty="0" smtClean="0"/>
          </a:p>
          <a:p>
            <a:pPr lvl="0"/>
            <a:r>
              <a:rPr lang="en-US" dirty="0" smtClean="0"/>
              <a:t>How to complete monthly report </a:t>
            </a:r>
            <a:r>
              <a:rPr lang="en-US" smtClean="0"/>
              <a:t>(Excel)</a:t>
            </a:r>
            <a:endParaRPr lang="en-US" dirty="0" smtClean="0"/>
          </a:p>
          <a:p>
            <a:r>
              <a:rPr lang="en-US" u="sng" dirty="0" smtClean="0">
                <a:hlinkClick r:id="rId3"/>
              </a:rPr>
              <a:t>Link </a:t>
            </a:r>
            <a:r>
              <a:rPr lang="en-US" u="sng" dirty="0">
                <a:hlinkClick r:id="rId3"/>
              </a:rPr>
              <a:t>to </a:t>
            </a:r>
            <a:r>
              <a:rPr lang="en-US" u="sng" dirty="0" smtClean="0">
                <a:hlinkClick r:id="rId3"/>
              </a:rPr>
              <a:t>additional performance </a:t>
            </a:r>
            <a:r>
              <a:rPr lang="en-US" u="sng" dirty="0">
                <a:hlinkClick r:id="rId3"/>
              </a:rPr>
              <a:t>reporting </a:t>
            </a:r>
            <a:r>
              <a:rPr lang="en-US" u="sng" dirty="0" smtClean="0">
                <a:hlinkClick r:id="rId3"/>
              </a:rPr>
              <a:t>instructions</a:t>
            </a:r>
            <a:endParaRPr lang="en-US" dirty="0"/>
          </a:p>
          <a:p>
            <a:pPr lvl="0"/>
            <a:r>
              <a:rPr lang="en-US" dirty="0"/>
              <a:t>Final reports due within 45 calendar days after contract end date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50955" y="6360649"/>
            <a:ext cx="2809045" cy="365125"/>
          </a:xfrm>
        </p:spPr>
        <p:txBody>
          <a:bodyPr/>
          <a:lstStyle/>
          <a:p>
            <a:fld id="{F9DDA7E5-8754-491C-B95F-AC5896F5D13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93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8366" y="1929615"/>
            <a:ext cx="5055774" cy="656766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228366" y="2936278"/>
            <a:ext cx="5293074" cy="1911696"/>
          </a:xfrm>
        </p:spPr>
        <p:txBody>
          <a:bodyPr>
            <a:normAutofit/>
          </a:bodyPr>
          <a:lstStyle/>
          <a:p>
            <a:endParaRPr lang="en-US" sz="2800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04800" y="1767840"/>
            <a:ext cx="6116606" cy="140211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2D5579"/>
                </a:solidFill>
              </a:rPr>
              <a:t>TDHCA TEDP Website: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www.tdhca.state.tx.us/TEDP.htm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54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Purpose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774" y="1796473"/>
            <a:ext cx="8286181" cy="4564176"/>
          </a:xfrm>
        </p:spPr>
        <p:txBody>
          <a:bodyPr>
            <a:normAutofit/>
          </a:bodyPr>
          <a:lstStyle/>
          <a:p>
            <a:r>
              <a:rPr lang="en-US" dirty="0"/>
              <a:t>Partnership between the </a:t>
            </a:r>
            <a:r>
              <a:rPr lang="en-US" b="1" dirty="0"/>
              <a:t>Supreme Court of Texas</a:t>
            </a:r>
            <a:r>
              <a:rPr lang="en-US" dirty="0"/>
              <a:t>, the </a:t>
            </a:r>
            <a:r>
              <a:rPr lang="en-US" b="1" dirty="0"/>
              <a:t>Texas Office of Court Administration</a:t>
            </a:r>
            <a:r>
              <a:rPr lang="en-US" dirty="0"/>
              <a:t>, and the </a:t>
            </a:r>
            <a:r>
              <a:rPr lang="en-US" b="1" dirty="0"/>
              <a:t>Texas Department of Housing and Community Affairs </a:t>
            </a:r>
            <a:endParaRPr lang="en-US" dirty="0" smtClean="0"/>
          </a:p>
          <a:p>
            <a:r>
              <a:rPr lang="en-US" dirty="0" smtClean="0"/>
              <a:t>Allow Texans impacted by COVID-19 to remain in their homes</a:t>
            </a:r>
          </a:p>
          <a:p>
            <a:r>
              <a:rPr lang="en-US" dirty="0" smtClean="0"/>
              <a:t>Help landlords and tenants avoid eviction </a:t>
            </a:r>
          </a:p>
          <a:p>
            <a:r>
              <a:rPr lang="en-US" dirty="0" smtClean="0"/>
              <a:t>Funded by $3.3 million CSBG CARES Discretionary funds</a:t>
            </a:r>
          </a:p>
          <a:p>
            <a:r>
              <a:rPr lang="en-US" dirty="0" smtClean="0"/>
              <a:t>Pilot program in advance of statewide program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50955" y="6360649"/>
            <a:ext cx="2809045" cy="365125"/>
          </a:xfrm>
        </p:spPr>
        <p:txBody>
          <a:bodyPr/>
          <a:lstStyle/>
          <a:p>
            <a:fld id="{F9DDA7E5-8754-491C-B95F-AC5896F5D13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030" y="3041377"/>
            <a:ext cx="3400893" cy="331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66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Program Overview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10400" y="1399262"/>
            <a:ext cx="4637752" cy="4351338"/>
          </a:xfrm>
        </p:spPr>
        <p:txBody>
          <a:bodyPr/>
          <a:lstStyle/>
          <a:p>
            <a:r>
              <a:rPr lang="en-US" dirty="0" smtClean="0"/>
              <a:t>Eight subrecipients</a:t>
            </a:r>
          </a:p>
          <a:p>
            <a:r>
              <a:rPr lang="en-US" dirty="0" smtClean="0"/>
              <a:t>A total of 6 months rental assistance (up to 5 months arrears)</a:t>
            </a:r>
          </a:p>
          <a:p>
            <a:r>
              <a:rPr lang="en-US" dirty="0" smtClean="0"/>
              <a:t>Lump sum payment to landlords via direct deposit</a:t>
            </a:r>
          </a:p>
          <a:p>
            <a:r>
              <a:rPr lang="en-US" dirty="0" smtClean="0"/>
              <a:t>Successful participation results in dismissal of eviction case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A7E5-8754-491C-B95F-AC5896F5D13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003521"/>
              </p:ext>
            </p:extLst>
          </p:nvPr>
        </p:nvGraphicFramePr>
        <p:xfrm>
          <a:off x="677779" y="1399262"/>
          <a:ext cx="6039089" cy="4565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6698">
                  <a:extLst>
                    <a:ext uri="{9D8B030D-6E8A-4147-A177-3AD203B41FA5}">
                      <a16:colId xmlns:a16="http://schemas.microsoft.com/office/drawing/2014/main" val="1052353896"/>
                    </a:ext>
                  </a:extLst>
                </a:gridCol>
                <a:gridCol w="4052391">
                  <a:extLst>
                    <a:ext uri="{9D8B030D-6E8A-4147-A177-3AD203B41FA5}">
                      <a16:colId xmlns:a16="http://schemas.microsoft.com/office/drawing/2014/main" val="310913889"/>
                    </a:ext>
                  </a:extLst>
                </a:gridCol>
              </a:tblGrid>
              <a:tr h="201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Service Area by County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Subrecipient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76720335"/>
                  </a:ext>
                </a:extLst>
              </a:tr>
              <a:tr h="201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Bee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Community Action Corporation of South Texas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4870488"/>
                  </a:ext>
                </a:extLst>
              </a:tr>
              <a:tr h="201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Bexar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San Antonio, City of, Department of Human Services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12993667"/>
                  </a:ext>
                </a:extLst>
              </a:tr>
              <a:tr h="201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Brazos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Brazos Valley Community Action Program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0671360"/>
                  </a:ext>
                </a:extLst>
              </a:tr>
              <a:tr h="201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Chambers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Brazos Valley Community Action Program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1673338"/>
                  </a:ext>
                </a:extLst>
              </a:tr>
              <a:tr h="201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Deaf Smith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Panhandle Regional Planning Commission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15281123"/>
                  </a:ext>
                </a:extLst>
              </a:tr>
              <a:tr h="201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El Paso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El Paso Community Action, Project BRAVO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65720312"/>
                  </a:ext>
                </a:extLst>
              </a:tr>
              <a:tr h="201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Erath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Texas Neighborhood Services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4284066"/>
                  </a:ext>
                </a:extLst>
              </a:tr>
              <a:tr h="201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Fannin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Texoma Council of Governments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8222483"/>
                  </a:ext>
                </a:extLst>
              </a:tr>
              <a:tr h="201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Grayson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Texoma Council of Governments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4125065"/>
                  </a:ext>
                </a:extLst>
              </a:tr>
              <a:tr h="201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Harris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Gulf Coast Community Services Association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15192433"/>
                  </a:ext>
                </a:extLst>
              </a:tr>
              <a:tr h="201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Jim Wells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Community Action Corporation of South Texas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1418299"/>
                  </a:ext>
                </a:extLst>
              </a:tr>
              <a:tr h="201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Kleberg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Community Action Corporation of South Texas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60322"/>
                  </a:ext>
                </a:extLst>
              </a:tr>
              <a:tr h="201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Montgomery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Brazos Valley Community Action Program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0859589"/>
                  </a:ext>
                </a:extLst>
              </a:tr>
              <a:tr h="201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Palo Pinto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Texas Neighborhood Services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5769896"/>
                  </a:ext>
                </a:extLst>
              </a:tr>
              <a:tr h="201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Parker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Texas Neighborhood Services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6990407"/>
                  </a:ext>
                </a:extLst>
              </a:tr>
              <a:tr h="201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Potter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Panhandle Regional Planning Commission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0917700"/>
                  </a:ext>
                </a:extLst>
              </a:tr>
              <a:tr h="201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Randall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Panhandle Regional Planning Commission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1702670"/>
                  </a:ext>
                </a:extLst>
              </a:tr>
              <a:tr h="201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San Patricio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Community Action Corporation of South Texas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273437"/>
                  </a:ext>
                </a:extLst>
              </a:tr>
              <a:tr h="2014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Wise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Texas Neighborhood Services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2338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3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52929" y="5597813"/>
            <a:ext cx="10524671" cy="1046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Process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775" y="1796473"/>
            <a:ext cx="10837862" cy="3728887"/>
          </a:xfrm>
        </p:spPr>
        <p:txBody>
          <a:bodyPr/>
          <a:lstStyle/>
          <a:p>
            <a:r>
              <a:rPr lang="en-US" dirty="0" smtClean="0"/>
              <a:t>Begins with the court system – landlord sues tenant for eviction</a:t>
            </a:r>
          </a:p>
          <a:p>
            <a:r>
              <a:rPr lang="en-US" dirty="0" smtClean="0"/>
              <a:t>Both landlord and tenant must agree to participate</a:t>
            </a:r>
          </a:p>
          <a:p>
            <a:r>
              <a:rPr lang="en-US" dirty="0" smtClean="0"/>
              <a:t>Participation puts eviction process on hold and diverts tenant and landlord to subrecipient to apply</a:t>
            </a:r>
          </a:p>
          <a:p>
            <a:r>
              <a:rPr lang="en-US" dirty="0" smtClean="0"/>
              <a:t>Both tenant and landlord must apply and be found eligible by subrecipients</a:t>
            </a:r>
          </a:p>
          <a:p>
            <a:r>
              <a:rPr lang="en-US" dirty="0"/>
              <a:t>Successful participation results in </a:t>
            </a:r>
            <a:r>
              <a:rPr lang="en-US" dirty="0" smtClean="0"/>
              <a:t>dismissal of eviction case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50955" y="6360649"/>
            <a:ext cx="2809045" cy="365125"/>
          </a:xfrm>
        </p:spPr>
        <p:txBody>
          <a:bodyPr/>
          <a:lstStyle/>
          <a:p>
            <a:fld id="{F9DDA7E5-8754-491C-B95F-AC5896F5D13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468118" y="5666751"/>
            <a:ext cx="1609344" cy="88275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23790" y="5597813"/>
            <a:ext cx="154709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Landlord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&amp; Tenant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45561" y="5840221"/>
            <a:ext cx="30460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Justice of the Peace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7388826" y="5660453"/>
            <a:ext cx="1609344" cy="88275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95408" y="5817180"/>
            <a:ext cx="2015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Subrecipient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Timeline for Subrecipient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775" y="1796472"/>
            <a:ext cx="10837862" cy="47963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Subrecipient has </a:t>
            </a:r>
            <a:r>
              <a:rPr lang="en-US" b="1" dirty="0" smtClean="0"/>
              <a:t>5 calendar </a:t>
            </a:r>
            <a:r>
              <a:rPr lang="en-US" b="1" dirty="0"/>
              <a:t>days </a:t>
            </a:r>
            <a:r>
              <a:rPr lang="en-US" dirty="0"/>
              <a:t>to attempt to contact tenant and landlord when referral is made by Justice of the Peace </a:t>
            </a:r>
            <a:r>
              <a:rPr lang="en-US" dirty="0" smtClean="0"/>
              <a:t>(you will most likely be contacted by tenant and/or landlord)</a:t>
            </a:r>
            <a:endParaRPr lang="en-US" dirty="0"/>
          </a:p>
          <a:p>
            <a:r>
              <a:rPr lang="en-US" dirty="0"/>
              <a:t>Landlord and tenant have </a:t>
            </a:r>
            <a:r>
              <a:rPr lang="en-US" b="1" dirty="0"/>
              <a:t>14 </a:t>
            </a:r>
            <a:r>
              <a:rPr lang="en-US" b="1" dirty="0" smtClean="0"/>
              <a:t>calendar days </a:t>
            </a:r>
            <a:r>
              <a:rPr lang="en-US" dirty="0" smtClean="0"/>
              <a:t>to submit initial application</a:t>
            </a:r>
          </a:p>
          <a:p>
            <a:r>
              <a:rPr lang="en-US" dirty="0" smtClean="0"/>
              <a:t>Subrecipient has </a:t>
            </a:r>
            <a:r>
              <a:rPr lang="en-US" b="1" dirty="0" smtClean="0"/>
              <a:t>5 calendar days </a:t>
            </a:r>
            <a:r>
              <a:rPr lang="en-US" dirty="0" smtClean="0"/>
              <a:t>to notify tenant or landlord if initial application is incomplete and additional information is needed</a:t>
            </a:r>
          </a:p>
          <a:p>
            <a:r>
              <a:rPr lang="en-US" dirty="0" smtClean="0"/>
              <a:t>Upon receipt of completed application and verification of documents, subrecipient has </a:t>
            </a:r>
            <a:r>
              <a:rPr lang="en-US" b="1" dirty="0" smtClean="0"/>
              <a:t>7 calendar days </a:t>
            </a:r>
            <a:r>
              <a:rPr lang="en-US" dirty="0" smtClean="0"/>
              <a:t>to send notification of decision</a:t>
            </a:r>
          </a:p>
          <a:p>
            <a:r>
              <a:rPr lang="en-US" dirty="0" smtClean="0"/>
              <a:t>Subrecipient must provide a document to tenant, landlord and the Justice of the Peace showing satisfaction of rent payment within</a:t>
            </a:r>
            <a:r>
              <a:rPr lang="en-US" b="1" dirty="0" smtClean="0"/>
              <a:t> 3 calendar days</a:t>
            </a:r>
            <a:r>
              <a:rPr lang="en-US" dirty="0" smtClean="0"/>
              <a:t> of transmitting payment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50955" y="6360649"/>
            <a:ext cx="2809045" cy="365125"/>
          </a:xfrm>
        </p:spPr>
        <p:txBody>
          <a:bodyPr/>
          <a:lstStyle/>
          <a:p>
            <a:fld id="{F9DDA7E5-8754-491C-B95F-AC5896F5D13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48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Tenant Eligibility</a:t>
            </a:r>
            <a:endParaRPr lang="en-US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A7E5-8754-491C-B95F-AC5896F5D13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Household income at or below 200</a:t>
            </a:r>
            <a:r>
              <a:rPr lang="en-US" dirty="0" smtClean="0"/>
              <a:t>% Federal Poverty Level</a:t>
            </a:r>
            <a:endParaRPr lang="en-US" dirty="0"/>
          </a:p>
          <a:p>
            <a:pPr lvl="0"/>
            <a:r>
              <a:rPr lang="en-US" dirty="0"/>
              <a:t>Household must be financially impacted by </a:t>
            </a:r>
            <a:r>
              <a:rPr lang="en-US" dirty="0" smtClean="0"/>
              <a:t>COVID-19</a:t>
            </a:r>
          </a:p>
          <a:p>
            <a:r>
              <a:rPr lang="en-US" dirty="0"/>
              <a:t>Household must certify lease term, rent amount, and ability to provide proof of </a:t>
            </a:r>
            <a:r>
              <a:rPr lang="en-US" dirty="0" smtClean="0"/>
              <a:t>tenancy</a:t>
            </a:r>
          </a:p>
          <a:p>
            <a:r>
              <a:rPr lang="en-US" dirty="0"/>
              <a:t>Households are considered eligible and need no other documentation if they are currently receiving assistance under SNAP, SSI, LIHEAP or Medicaid or if they are living in a qualifying rent-restricted property and have evidence of an income certification from that property dated on or after March 31, 2020, and within 12 months of the application for assistance and self-certify that their income remains below this limit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73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Tenant Ineligibility</a:t>
            </a:r>
            <a:endParaRPr lang="en-US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A7E5-8754-491C-B95F-AC5896F5D13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64775" y="1796473"/>
            <a:ext cx="10286105" cy="4351338"/>
          </a:xfrm>
        </p:spPr>
        <p:txBody>
          <a:bodyPr>
            <a:normAutofit fontScale="92500"/>
          </a:bodyPr>
          <a:lstStyle/>
          <a:p>
            <a:pPr lvl="0"/>
            <a:r>
              <a:rPr lang="en-US" sz="3300" dirty="0"/>
              <a:t>Household cannot have received rental assistance for the same months of rent and will agree to not seek assistance for the covered months in the future</a:t>
            </a:r>
          </a:p>
          <a:p>
            <a:pPr lvl="0"/>
            <a:r>
              <a:rPr lang="en-US" sz="3300" dirty="0"/>
              <a:t>Household cannot have previously received rental assistance funded with CDBG CARES funds, that would exceed 6 months in total, when combined with this assistance</a:t>
            </a:r>
          </a:p>
          <a:p>
            <a:r>
              <a:rPr lang="en-US" sz="3300" dirty="0" smtClean="0"/>
              <a:t>Tenants </a:t>
            </a:r>
            <a:r>
              <a:rPr lang="en-US" sz="3300" dirty="0"/>
              <a:t>receiving tenant-based voucher assistance, those who are in a unit receiving project-based assistance, or those who are in public housing are </a:t>
            </a:r>
            <a:r>
              <a:rPr lang="en-US" sz="3300" i="1" dirty="0"/>
              <a:t>ineligible</a:t>
            </a:r>
            <a:endParaRPr lang="en-US" sz="3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89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Income Determination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775" y="1796472"/>
            <a:ext cx="10837862" cy="4796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10 TAC 6.4: Income Determination</a:t>
            </a:r>
            <a:endParaRPr lang="en-US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 smtClean="0"/>
              <a:t>Calculate income for each household member ages 18+</a:t>
            </a:r>
          </a:p>
          <a:p>
            <a:r>
              <a:rPr lang="en-US" dirty="0" smtClean="0"/>
              <a:t>Acceptable Income documents for previous 30 days</a:t>
            </a:r>
          </a:p>
          <a:p>
            <a:pPr lvl="1"/>
            <a:r>
              <a:rPr lang="en-US" dirty="0" smtClean="0"/>
              <a:t>Pay stubs, award letters, etc.</a:t>
            </a:r>
          </a:p>
          <a:p>
            <a:pPr lvl="1"/>
            <a:r>
              <a:rPr lang="en-US" dirty="0" smtClean="0">
                <a:hlinkClick r:id="rId3"/>
              </a:rPr>
              <a:t>Declaration of Income Statement (DIS)</a:t>
            </a:r>
            <a:endParaRPr lang="en-US" dirty="0"/>
          </a:p>
          <a:p>
            <a:r>
              <a:rPr lang="en-US" dirty="0" smtClean="0"/>
              <a:t>Excluded Income</a:t>
            </a:r>
            <a:endParaRPr lang="en-US" dirty="0"/>
          </a:p>
          <a:p>
            <a:r>
              <a:rPr lang="en-US" dirty="0" smtClean="0">
                <a:hlinkClick r:id="rId4"/>
              </a:rPr>
              <a:t>How </a:t>
            </a:r>
            <a:r>
              <a:rPr lang="en-US" dirty="0">
                <a:hlinkClick r:id="rId4"/>
              </a:rPr>
              <a:t>to Use the Income </a:t>
            </a:r>
            <a:r>
              <a:rPr lang="en-US" dirty="0" smtClean="0">
                <a:hlinkClick r:id="rId4"/>
              </a:rPr>
              <a:t>Calculator Video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Income </a:t>
            </a:r>
            <a:r>
              <a:rPr lang="en-US" dirty="0">
                <a:hlinkClick r:id="rId5"/>
              </a:rPr>
              <a:t>Calculator </a:t>
            </a:r>
            <a:endParaRPr lang="en-US" dirty="0" smtClean="0"/>
          </a:p>
          <a:p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10 TAC 6.8: Potential Applicant/Applicant/Customer Denials and Appeal Rights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850955" y="6360649"/>
            <a:ext cx="2809045" cy="365125"/>
          </a:xfrm>
        </p:spPr>
        <p:txBody>
          <a:bodyPr/>
          <a:lstStyle/>
          <a:p>
            <a:fld id="{F9DDA7E5-8754-491C-B95F-AC5896F5D13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8123" y="2751080"/>
            <a:ext cx="2788249" cy="278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24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Landlord Eligibility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029" y="1524000"/>
            <a:ext cx="5157787" cy="46656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Assistance cannot cover </a:t>
            </a:r>
            <a:r>
              <a:rPr lang="en-US"/>
              <a:t>rent </a:t>
            </a:r>
            <a:r>
              <a:rPr lang="en-US" smtClean="0"/>
              <a:t>any </a:t>
            </a:r>
            <a:r>
              <a:rPr lang="en-US" dirty="0"/>
              <a:t>earlier than April 2020</a:t>
            </a:r>
          </a:p>
          <a:p>
            <a:pPr lvl="0"/>
            <a:r>
              <a:rPr lang="en-US" dirty="0"/>
              <a:t>Rent for the Household may not exceed TDHCA maximum limits by zip code (link to tool here)</a:t>
            </a:r>
          </a:p>
          <a:p>
            <a:pPr lvl="0"/>
            <a:r>
              <a:rPr lang="en-US" dirty="0"/>
              <a:t>Landlord must have a bank account with direct deposit </a:t>
            </a:r>
          </a:p>
          <a:p>
            <a:pPr lvl="0"/>
            <a:r>
              <a:rPr lang="en-US" dirty="0"/>
              <a:t>Rental units must be eligible</a:t>
            </a:r>
          </a:p>
          <a:p>
            <a:pPr lvl="1"/>
            <a:r>
              <a:rPr lang="en-US" dirty="0"/>
              <a:t>Ineligible units include those already receiving project-based assistance, public housing units, and units owned by a unit of government</a:t>
            </a:r>
          </a:p>
          <a:p>
            <a:pPr lvl="0"/>
            <a:r>
              <a:rPr lang="en-US" dirty="0"/>
              <a:t>Landlord must agree to forgive late fees/penalties and not pass court costs on to tenant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441" y="1524000"/>
            <a:ext cx="5183188" cy="46656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Landlord cannot have received assistance from another program for the same rent for the same client and must agree to not apply in the future for the covered months</a:t>
            </a:r>
          </a:p>
          <a:p>
            <a:pPr lvl="0"/>
            <a:r>
              <a:rPr lang="en-US" dirty="0"/>
              <a:t>Landlord must agree to release tenant from payment liability and waive all claims raised in the eviction case and not evict the tenant for the period covered by the TEDP</a:t>
            </a:r>
          </a:p>
          <a:p>
            <a:pPr lvl="0"/>
            <a:r>
              <a:rPr lang="en-US" dirty="0"/>
              <a:t>Landlord will reimburse the TEDP within 10 business days if they receive payment for the same time period</a:t>
            </a:r>
          </a:p>
          <a:p>
            <a:pPr lvl="0"/>
            <a:r>
              <a:rPr lang="en-US" dirty="0"/>
              <a:t>If no written lease is available, the landlord must certify the lease term, rent amount and be able to provide proof of tenancy 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A7E5-8754-491C-B95F-AC5896F5D13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76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DHCA Custom Colors">
      <a:dk1>
        <a:srgbClr val="000000"/>
      </a:dk1>
      <a:lt1>
        <a:srgbClr val="FFFFFF"/>
      </a:lt1>
      <a:dk2>
        <a:srgbClr val="242852"/>
      </a:dk2>
      <a:lt2>
        <a:srgbClr val="E7E6E6"/>
      </a:lt2>
      <a:accent1>
        <a:srgbClr val="2C567A"/>
      </a:accent1>
      <a:accent2>
        <a:srgbClr val="0072C7"/>
      </a:accent2>
      <a:accent3>
        <a:srgbClr val="0D1D51"/>
      </a:accent3>
      <a:accent4>
        <a:srgbClr val="666666"/>
      </a:accent4>
      <a:accent5>
        <a:srgbClr val="3C76A6"/>
      </a:accent5>
      <a:accent6>
        <a:srgbClr val="1E44BC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4A5BC75-CE2E-4C3A-BC87-7421155AD86B}" vid="{DC615FC6-E598-4C97-9C22-C67A693CA5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TEDP PowerPoint</Template>
  <TotalTime>262</TotalTime>
  <Words>1149</Words>
  <Application>Microsoft Office PowerPoint</Application>
  <PresentationFormat>Widescreen</PresentationFormat>
  <Paragraphs>154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Texas Eviction Diversion Pilot Program</vt:lpstr>
      <vt:lpstr>Purpose</vt:lpstr>
      <vt:lpstr>Program Overview</vt:lpstr>
      <vt:lpstr>The Process</vt:lpstr>
      <vt:lpstr>Timeline for Subrecipient Response</vt:lpstr>
      <vt:lpstr>Tenant Eligibility</vt:lpstr>
      <vt:lpstr>Tenant Ineligibility</vt:lpstr>
      <vt:lpstr>Income Determination</vt:lpstr>
      <vt:lpstr>Landlord Eligibility</vt:lpstr>
      <vt:lpstr>Required Documentation</vt:lpstr>
      <vt:lpstr>Contract Overview</vt:lpstr>
      <vt:lpstr>Benchmarks</vt:lpstr>
      <vt:lpstr>Prohibitions</vt:lpstr>
      <vt:lpstr>Reporting Requirements: Exhibit B</vt:lpstr>
      <vt:lpstr>PowerPoint Presentation</vt:lpstr>
    </vt:vector>
  </TitlesOfParts>
  <Company>TDHCA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Eviction Diversion Pilot Program</dc:title>
  <dc:creator>Madison Lozano</dc:creator>
  <cp:lastModifiedBy>Madison Lozano</cp:lastModifiedBy>
  <cp:revision>44</cp:revision>
  <dcterms:created xsi:type="dcterms:W3CDTF">2020-10-13T03:15:50Z</dcterms:created>
  <dcterms:modified xsi:type="dcterms:W3CDTF">2021-01-13T19:48:49Z</dcterms:modified>
</cp:coreProperties>
</file>