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70" r:id="rId2"/>
    <p:sldMasterId id="2147483683" r:id="rId3"/>
  </p:sldMasterIdLst>
  <p:notesMasterIdLst>
    <p:notesMasterId r:id="rId60"/>
  </p:notesMasterIdLst>
  <p:handoutMasterIdLst>
    <p:handoutMasterId r:id="rId61"/>
  </p:handoutMasterIdLst>
  <p:sldIdLst>
    <p:sldId id="256" r:id="rId4"/>
    <p:sldId id="423" r:id="rId5"/>
    <p:sldId id="424" r:id="rId6"/>
    <p:sldId id="370" r:id="rId7"/>
    <p:sldId id="338" r:id="rId8"/>
    <p:sldId id="339" r:id="rId9"/>
    <p:sldId id="416" r:id="rId10"/>
    <p:sldId id="340" r:id="rId11"/>
    <p:sldId id="326" r:id="rId12"/>
    <p:sldId id="353" r:id="rId13"/>
    <p:sldId id="355" r:id="rId14"/>
    <p:sldId id="382" r:id="rId15"/>
    <p:sldId id="328" r:id="rId16"/>
    <p:sldId id="405" r:id="rId17"/>
    <p:sldId id="406" r:id="rId18"/>
    <p:sldId id="394" r:id="rId19"/>
    <p:sldId id="375" r:id="rId20"/>
    <p:sldId id="376" r:id="rId21"/>
    <p:sldId id="399" r:id="rId22"/>
    <p:sldId id="377" r:id="rId23"/>
    <p:sldId id="380" r:id="rId24"/>
    <p:sldId id="395" r:id="rId25"/>
    <p:sldId id="337" r:id="rId26"/>
    <p:sldId id="341" r:id="rId27"/>
    <p:sldId id="344" r:id="rId28"/>
    <p:sldId id="345" r:id="rId29"/>
    <p:sldId id="379" r:id="rId30"/>
    <p:sldId id="413" r:id="rId31"/>
    <p:sldId id="414" r:id="rId32"/>
    <p:sldId id="415" r:id="rId33"/>
    <p:sldId id="398" r:id="rId34"/>
    <p:sldId id="383" r:id="rId35"/>
    <p:sldId id="396" r:id="rId36"/>
    <p:sldId id="417" r:id="rId37"/>
    <p:sldId id="403" r:id="rId38"/>
    <p:sldId id="401" r:id="rId39"/>
    <p:sldId id="400" r:id="rId40"/>
    <p:sldId id="363" r:id="rId41"/>
    <p:sldId id="402" r:id="rId42"/>
    <p:sldId id="371" r:id="rId43"/>
    <p:sldId id="409" r:id="rId44"/>
    <p:sldId id="426" r:id="rId45"/>
    <p:sldId id="427" r:id="rId46"/>
    <p:sldId id="428" r:id="rId47"/>
    <p:sldId id="412" r:id="rId48"/>
    <p:sldId id="421" r:id="rId49"/>
    <p:sldId id="420" r:id="rId50"/>
    <p:sldId id="419" r:id="rId51"/>
    <p:sldId id="348" r:id="rId52"/>
    <p:sldId id="347" r:id="rId53"/>
    <p:sldId id="329" r:id="rId54"/>
    <p:sldId id="334" r:id="rId55"/>
    <p:sldId id="330" r:id="rId56"/>
    <p:sldId id="422" r:id="rId57"/>
    <p:sldId id="393" r:id="rId58"/>
    <p:sldId id="392" r:id="rId5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6FF"/>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65900" autoAdjust="0"/>
  </p:normalViewPr>
  <p:slideViewPr>
    <p:cSldViewPr>
      <p:cViewPr>
        <p:scale>
          <a:sx n="66" d="100"/>
          <a:sy n="66" d="100"/>
        </p:scale>
        <p:origin x="-2850" y="-474"/>
      </p:cViewPr>
      <p:guideLst>
        <p:guide orient="horz" pos="2160"/>
        <p:guide pos="1152"/>
      </p:guideLst>
    </p:cSldViewPr>
  </p:slideViewPr>
  <p:outlineViewPr>
    <p:cViewPr>
      <p:scale>
        <a:sx n="33" d="100"/>
        <a:sy n="33" d="100"/>
      </p:scale>
      <p:origin x="0" y="41412"/>
    </p:cViewPr>
  </p:outlineViewPr>
  <p:notesTextViewPr>
    <p:cViewPr>
      <p:scale>
        <a:sx n="100" d="100"/>
        <a:sy n="100" d="100"/>
      </p:scale>
      <p:origin x="0" y="0"/>
    </p:cViewPr>
  </p:notesTextViewPr>
  <p:sorterViewPr>
    <p:cViewPr>
      <p:scale>
        <a:sx n="130" d="100"/>
        <a:sy n="130" d="100"/>
      </p:scale>
      <p:origin x="0" y="2448"/>
    </p:cViewPr>
  </p:sorterViewPr>
  <p:notesViewPr>
    <p:cSldViewPr>
      <p:cViewPr>
        <p:scale>
          <a:sx n="75" d="100"/>
          <a:sy n="75" d="100"/>
        </p:scale>
        <p:origin x="-2755" y="-5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2"/>
            <a:ext cx="3169920" cy="480389"/>
          </a:xfrm>
          <a:prstGeom prst="rect">
            <a:avLst/>
          </a:prstGeom>
          <a:noFill/>
          <a:ln w="9525">
            <a:noFill/>
            <a:miter lim="800000"/>
            <a:headEnd/>
            <a:tailEnd/>
          </a:ln>
          <a:effectLst/>
        </p:spPr>
        <p:txBody>
          <a:bodyPr vert="horz" wrap="square" lIns="98054" tIns="49027" rIns="98054" bIns="49027" numCol="1" anchor="t" anchorCtr="0" compatLnSpc="1">
            <a:prstTxWarp prst="textNoShape">
              <a:avLst/>
            </a:prstTxWarp>
          </a:bodyPr>
          <a:lstStyle>
            <a:lvl1pPr>
              <a:defRPr sz="1300"/>
            </a:lvl1pPr>
          </a:lstStyle>
          <a:p>
            <a:endParaRPr lang="en-US"/>
          </a:p>
        </p:txBody>
      </p:sp>
      <p:sp>
        <p:nvSpPr>
          <p:cNvPr id="66563" name="Rectangle 3"/>
          <p:cNvSpPr>
            <a:spLocks noGrp="1" noChangeArrowheads="1"/>
          </p:cNvSpPr>
          <p:nvPr>
            <p:ph type="dt" sz="quarter" idx="1"/>
          </p:nvPr>
        </p:nvSpPr>
        <p:spPr bwMode="auto">
          <a:xfrm>
            <a:off x="4143589" y="2"/>
            <a:ext cx="3169920" cy="480389"/>
          </a:xfrm>
          <a:prstGeom prst="rect">
            <a:avLst/>
          </a:prstGeom>
          <a:noFill/>
          <a:ln w="9525">
            <a:noFill/>
            <a:miter lim="800000"/>
            <a:headEnd/>
            <a:tailEnd/>
          </a:ln>
          <a:effectLst/>
        </p:spPr>
        <p:txBody>
          <a:bodyPr vert="horz" wrap="square" lIns="98054" tIns="49027" rIns="98054" bIns="49027" numCol="1" anchor="t" anchorCtr="0" compatLnSpc="1">
            <a:prstTxWarp prst="textNoShape">
              <a:avLst/>
            </a:prstTxWarp>
          </a:bodyPr>
          <a:lstStyle>
            <a:lvl1pPr algn="r">
              <a:defRPr sz="1300"/>
            </a:lvl1pPr>
          </a:lstStyle>
          <a:p>
            <a:endParaRPr lang="en-US"/>
          </a:p>
        </p:txBody>
      </p:sp>
      <p:sp>
        <p:nvSpPr>
          <p:cNvPr id="66564" name="Rectangle 4"/>
          <p:cNvSpPr>
            <a:spLocks noGrp="1" noChangeArrowheads="1"/>
          </p:cNvSpPr>
          <p:nvPr>
            <p:ph type="ftr" sz="quarter" idx="2"/>
          </p:nvPr>
        </p:nvSpPr>
        <p:spPr bwMode="auto">
          <a:xfrm>
            <a:off x="0" y="9119175"/>
            <a:ext cx="3169920" cy="480389"/>
          </a:xfrm>
          <a:prstGeom prst="rect">
            <a:avLst/>
          </a:prstGeom>
          <a:noFill/>
          <a:ln w="9525">
            <a:noFill/>
            <a:miter lim="800000"/>
            <a:headEnd/>
            <a:tailEnd/>
          </a:ln>
          <a:effectLst/>
        </p:spPr>
        <p:txBody>
          <a:bodyPr vert="horz" wrap="square" lIns="98054" tIns="49027" rIns="98054" bIns="49027" numCol="1" anchor="b" anchorCtr="0" compatLnSpc="1">
            <a:prstTxWarp prst="textNoShape">
              <a:avLst/>
            </a:prstTxWarp>
          </a:bodyPr>
          <a:lstStyle>
            <a:lvl1pPr>
              <a:defRPr sz="1300"/>
            </a:lvl1pPr>
          </a:lstStyle>
          <a:p>
            <a:endParaRPr lang="en-US"/>
          </a:p>
        </p:txBody>
      </p:sp>
      <p:sp>
        <p:nvSpPr>
          <p:cNvPr id="66565" name="Rectangle 5"/>
          <p:cNvSpPr>
            <a:spLocks noGrp="1" noChangeArrowheads="1"/>
          </p:cNvSpPr>
          <p:nvPr>
            <p:ph type="sldNum" sz="quarter" idx="3"/>
          </p:nvPr>
        </p:nvSpPr>
        <p:spPr bwMode="auto">
          <a:xfrm>
            <a:off x="4143589" y="9119175"/>
            <a:ext cx="3169920" cy="480389"/>
          </a:xfrm>
          <a:prstGeom prst="rect">
            <a:avLst/>
          </a:prstGeom>
          <a:noFill/>
          <a:ln w="9525">
            <a:noFill/>
            <a:miter lim="800000"/>
            <a:headEnd/>
            <a:tailEnd/>
          </a:ln>
          <a:effectLst/>
        </p:spPr>
        <p:txBody>
          <a:bodyPr vert="horz" wrap="square" lIns="98054" tIns="49027" rIns="98054" bIns="49027" numCol="1" anchor="b" anchorCtr="0" compatLnSpc="1">
            <a:prstTxWarp prst="textNoShape">
              <a:avLst/>
            </a:prstTxWarp>
          </a:bodyPr>
          <a:lstStyle>
            <a:lvl1pPr algn="r">
              <a:defRPr sz="1300"/>
            </a:lvl1pPr>
          </a:lstStyle>
          <a:p>
            <a:fld id="{54EDC60D-4644-4690-84CB-49F843A8508E}" type="slidenum">
              <a:rPr lang="en-US"/>
              <a:pPr/>
              <a:t>‹#›</a:t>
            </a:fld>
            <a:endParaRPr lang="en-US"/>
          </a:p>
        </p:txBody>
      </p:sp>
    </p:spTree>
    <p:extLst>
      <p:ext uri="{BB962C8B-B14F-4D97-AF65-F5344CB8AC3E}">
        <p14:creationId xmlns="" xmlns:p14="http://schemas.microsoft.com/office/powerpoint/2010/main" val="451390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2"/>
            <a:ext cx="3169920" cy="480389"/>
          </a:xfrm>
          <a:prstGeom prst="rect">
            <a:avLst/>
          </a:prstGeom>
          <a:noFill/>
          <a:ln w="9525">
            <a:noFill/>
            <a:miter lim="800000"/>
            <a:headEnd/>
            <a:tailEnd/>
          </a:ln>
          <a:effectLst/>
        </p:spPr>
        <p:txBody>
          <a:bodyPr vert="horz" wrap="square" lIns="98054" tIns="49027" rIns="98054" bIns="49027" numCol="1" anchor="t" anchorCtr="0" compatLnSpc="1">
            <a:prstTxWarp prst="textNoShape">
              <a:avLst/>
            </a:prstTxWarp>
          </a:bodyPr>
          <a:lstStyle>
            <a:lvl1pPr>
              <a:defRPr sz="1300"/>
            </a:lvl1pPr>
          </a:lstStyle>
          <a:p>
            <a:endParaRPr lang="en-US"/>
          </a:p>
        </p:txBody>
      </p:sp>
      <p:sp>
        <p:nvSpPr>
          <p:cNvPr id="89091" name="Rectangle 3"/>
          <p:cNvSpPr>
            <a:spLocks noGrp="1" noChangeArrowheads="1"/>
          </p:cNvSpPr>
          <p:nvPr>
            <p:ph type="dt" idx="1"/>
          </p:nvPr>
        </p:nvSpPr>
        <p:spPr bwMode="auto">
          <a:xfrm>
            <a:off x="4143589" y="2"/>
            <a:ext cx="3169920" cy="480389"/>
          </a:xfrm>
          <a:prstGeom prst="rect">
            <a:avLst/>
          </a:prstGeom>
          <a:noFill/>
          <a:ln w="9525">
            <a:noFill/>
            <a:miter lim="800000"/>
            <a:headEnd/>
            <a:tailEnd/>
          </a:ln>
          <a:effectLst/>
        </p:spPr>
        <p:txBody>
          <a:bodyPr vert="horz" wrap="square" lIns="98054" tIns="49027" rIns="98054" bIns="49027" numCol="1" anchor="t" anchorCtr="0" compatLnSpc="1">
            <a:prstTxWarp prst="textNoShape">
              <a:avLst/>
            </a:prstTxWarp>
          </a:bodyPr>
          <a:lstStyle>
            <a:lvl1pPr algn="r">
              <a:defRPr sz="1300"/>
            </a:lvl1pPr>
          </a:lstStyle>
          <a:p>
            <a:endParaRPr lang="en-US"/>
          </a:p>
        </p:txBody>
      </p:sp>
      <p:sp>
        <p:nvSpPr>
          <p:cNvPr id="89092" name="Rectangle 4"/>
          <p:cNvSpPr>
            <a:spLocks noGrp="1" noRot="1" noChangeAspect="1" noChangeArrowheads="1" noTextEdit="1"/>
          </p:cNvSpPr>
          <p:nvPr>
            <p:ph type="sldImg" idx="2"/>
          </p:nvPr>
        </p:nvSpPr>
        <p:spPr bwMode="auto">
          <a:xfrm>
            <a:off x="1257300" y="717550"/>
            <a:ext cx="4802188" cy="3602038"/>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731521" y="4559587"/>
            <a:ext cx="5852160" cy="4321852"/>
          </a:xfrm>
          <a:prstGeom prst="rect">
            <a:avLst/>
          </a:prstGeom>
          <a:noFill/>
          <a:ln w="9525">
            <a:noFill/>
            <a:miter lim="800000"/>
            <a:headEnd/>
            <a:tailEnd/>
          </a:ln>
          <a:effectLst/>
        </p:spPr>
        <p:txBody>
          <a:bodyPr vert="horz" wrap="square" lIns="98054" tIns="49027" rIns="98054" bIns="490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4" name="Rectangle 6"/>
          <p:cNvSpPr>
            <a:spLocks noGrp="1" noChangeArrowheads="1"/>
          </p:cNvSpPr>
          <p:nvPr>
            <p:ph type="ftr" sz="quarter" idx="4"/>
          </p:nvPr>
        </p:nvSpPr>
        <p:spPr bwMode="auto">
          <a:xfrm>
            <a:off x="0" y="9119175"/>
            <a:ext cx="3169920" cy="480389"/>
          </a:xfrm>
          <a:prstGeom prst="rect">
            <a:avLst/>
          </a:prstGeom>
          <a:noFill/>
          <a:ln w="9525">
            <a:noFill/>
            <a:miter lim="800000"/>
            <a:headEnd/>
            <a:tailEnd/>
          </a:ln>
          <a:effectLst/>
        </p:spPr>
        <p:txBody>
          <a:bodyPr vert="horz" wrap="square" lIns="98054" tIns="49027" rIns="98054" bIns="49027" numCol="1" anchor="b" anchorCtr="0" compatLnSpc="1">
            <a:prstTxWarp prst="textNoShape">
              <a:avLst/>
            </a:prstTxWarp>
          </a:bodyPr>
          <a:lstStyle>
            <a:lvl1pPr>
              <a:defRPr sz="1300"/>
            </a:lvl1pPr>
          </a:lstStyle>
          <a:p>
            <a:endParaRPr lang="en-US"/>
          </a:p>
        </p:txBody>
      </p:sp>
      <p:sp>
        <p:nvSpPr>
          <p:cNvPr id="89095" name="Rectangle 7"/>
          <p:cNvSpPr>
            <a:spLocks noGrp="1" noChangeArrowheads="1"/>
          </p:cNvSpPr>
          <p:nvPr>
            <p:ph type="sldNum" sz="quarter" idx="5"/>
          </p:nvPr>
        </p:nvSpPr>
        <p:spPr bwMode="auto">
          <a:xfrm>
            <a:off x="4143589" y="9119175"/>
            <a:ext cx="3169920" cy="480389"/>
          </a:xfrm>
          <a:prstGeom prst="rect">
            <a:avLst/>
          </a:prstGeom>
          <a:noFill/>
          <a:ln w="9525">
            <a:noFill/>
            <a:miter lim="800000"/>
            <a:headEnd/>
            <a:tailEnd/>
          </a:ln>
          <a:effectLst/>
        </p:spPr>
        <p:txBody>
          <a:bodyPr vert="horz" wrap="square" lIns="98054" tIns="49027" rIns="98054" bIns="49027" numCol="1" anchor="b" anchorCtr="0" compatLnSpc="1">
            <a:prstTxWarp prst="textNoShape">
              <a:avLst/>
            </a:prstTxWarp>
          </a:bodyPr>
          <a:lstStyle>
            <a:lvl1pPr algn="r">
              <a:defRPr sz="1300"/>
            </a:lvl1pPr>
          </a:lstStyle>
          <a:p>
            <a:fld id="{B9E6A9C8-AFBA-45F4-A947-981AFA1FD358}" type="slidenum">
              <a:rPr lang="en-US"/>
              <a:pPr/>
              <a:t>‹#›</a:t>
            </a:fld>
            <a:endParaRPr lang="en-US"/>
          </a:p>
        </p:txBody>
      </p:sp>
    </p:spTree>
    <p:extLst>
      <p:ext uri="{BB962C8B-B14F-4D97-AF65-F5344CB8AC3E}">
        <p14:creationId xmlns="" xmlns:p14="http://schemas.microsoft.com/office/powerpoint/2010/main" val="14574327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927C74-1463-4C98-ADC9-718A79110655}" type="slidenum">
              <a:rPr lang="en-US"/>
              <a:pPr/>
              <a:t>1</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pPr defTabSz="1032818">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9E6A9C8-AFBA-45F4-A947-981AFA1FD358}" type="slidenum">
              <a:rPr lang="en-US" smtClean="0"/>
              <a:pPr/>
              <a:t>10</a:t>
            </a:fld>
            <a:endParaRPr lang="en-US"/>
          </a:p>
        </p:txBody>
      </p:sp>
    </p:spTree>
    <p:extLst>
      <p:ext uri="{BB962C8B-B14F-4D97-AF65-F5344CB8AC3E}">
        <p14:creationId xmlns="" xmlns:p14="http://schemas.microsoft.com/office/powerpoint/2010/main" val="4203858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6A9C8-AFBA-45F4-A947-981AFA1FD358}" type="slidenum">
              <a:rPr lang="en-US" smtClean="0"/>
              <a:pPr/>
              <a:t>11</a:t>
            </a:fld>
            <a:endParaRPr lang="en-US"/>
          </a:p>
        </p:txBody>
      </p:sp>
    </p:spTree>
    <p:extLst>
      <p:ext uri="{BB962C8B-B14F-4D97-AF65-F5344CB8AC3E}">
        <p14:creationId xmlns="" xmlns:p14="http://schemas.microsoft.com/office/powerpoint/2010/main" val="319774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E6A9C8-AFBA-45F4-A947-981AFA1FD358}" type="slidenum">
              <a:rPr lang="en-US" smtClean="0"/>
              <a:pPr/>
              <a:t>12</a:t>
            </a:fld>
            <a:endParaRPr lang="en-US"/>
          </a:p>
        </p:txBody>
      </p:sp>
    </p:spTree>
    <p:extLst>
      <p:ext uri="{BB962C8B-B14F-4D97-AF65-F5344CB8AC3E}">
        <p14:creationId xmlns="" xmlns:p14="http://schemas.microsoft.com/office/powerpoint/2010/main" val="2681966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13</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xfrm>
            <a:off x="487683" y="4559587"/>
            <a:ext cx="6421119" cy="4321852"/>
          </a:xfrm>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E6A9C8-AFBA-45F4-A947-981AFA1FD35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E6A9C8-AFBA-45F4-A947-981AFA1FD35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16</a:t>
            </a:fld>
            <a:endParaRPr lang="en-US"/>
          </a:p>
        </p:txBody>
      </p:sp>
      <p:sp>
        <p:nvSpPr>
          <p:cNvPr id="159746" name="Rectangle 2"/>
          <p:cNvSpPr>
            <a:spLocks noGrp="1" noRot="1" noChangeAspect="1" noChangeArrowheads="1" noTextEdit="1"/>
          </p:cNvSpPr>
          <p:nvPr>
            <p:ph type="sldImg"/>
          </p:nvPr>
        </p:nvSpPr>
        <p:spPr>
          <a:xfrm>
            <a:off x="1296988" y="706438"/>
            <a:ext cx="4802187" cy="3600450"/>
          </a:xfrm>
          <a:ln/>
        </p:spPr>
      </p:sp>
      <p:sp>
        <p:nvSpPr>
          <p:cNvPr id="159747" name="Rectangle 3"/>
          <p:cNvSpPr>
            <a:spLocks noGrp="1" noChangeArrowheads="1"/>
          </p:cNvSpPr>
          <p:nvPr>
            <p:ph type="body" idx="1"/>
          </p:nvPr>
        </p:nvSpPr>
        <p:spPr>
          <a:xfrm>
            <a:off x="487683" y="4559587"/>
            <a:ext cx="6421119" cy="4321852"/>
          </a:xfrm>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17</a:t>
            </a:fld>
            <a:endParaRPr lang="en-US"/>
          </a:p>
        </p:txBody>
      </p:sp>
      <p:sp>
        <p:nvSpPr>
          <p:cNvPr id="159746" name="Rectangle 2"/>
          <p:cNvSpPr>
            <a:spLocks noGrp="1" noRot="1" noChangeAspect="1" noChangeArrowheads="1" noTextEdit="1"/>
          </p:cNvSpPr>
          <p:nvPr>
            <p:ph type="sldImg"/>
          </p:nvPr>
        </p:nvSpPr>
        <p:spPr>
          <a:xfrm>
            <a:off x="1296988" y="706438"/>
            <a:ext cx="4802187" cy="3600450"/>
          </a:xfrm>
          <a:ln/>
        </p:spPr>
      </p:sp>
      <p:sp>
        <p:nvSpPr>
          <p:cNvPr id="159747" name="Rectangle 3"/>
          <p:cNvSpPr>
            <a:spLocks noGrp="1" noChangeArrowheads="1"/>
          </p:cNvSpPr>
          <p:nvPr>
            <p:ph type="body" idx="1"/>
          </p:nvPr>
        </p:nvSpPr>
        <p:spPr>
          <a:xfrm>
            <a:off x="487683" y="4559587"/>
            <a:ext cx="6421119" cy="4321852"/>
          </a:xfrm>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18</a:t>
            </a:fld>
            <a:endParaRPr lang="en-US"/>
          </a:p>
        </p:txBody>
      </p:sp>
      <p:sp>
        <p:nvSpPr>
          <p:cNvPr id="159746" name="Rectangle 2"/>
          <p:cNvSpPr>
            <a:spLocks noGrp="1" noRot="1" noChangeAspect="1" noChangeArrowheads="1" noTextEdit="1"/>
          </p:cNvSpPr>
          <p:nvPr>
            <p:ph type="sldImg"/>
          </p:nvPr>
        </p:nvSpPr>
        <p:spPr>
          <a:xfrm>
            <a:off x="1296988" y="706438"/>
            <a:ext cx="4802187" cy="3600450"/>
          </a:xfrm>
          <a:ln/>
        </p:spPr>
      </p:sp>
      <p:sp>
        <p:nvSpPr>
          <p:cNvPr id="159747" name="Rectangle 3"/>
          <p:cNvSpPr>
            <a:spLocks noGrp="1" noChangeArrowheads="1"/>
          </p:cNvSpPr>
          <p:nvPr>
            <p:ph type="body" idx="1"/>
          </p:nvPr>
        </p:nvSpPr>
        <p:spPr>
          <a:xfrm>
            <a:off x="487683" y="4559587"/>
            <a:ext cx="6421119" cy="4321852"/>
          </a:xfrm>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19</a:t>
            </a:fld>
            <a:endParaRPr lang="en-US"/>
          </a:p>
        </p:txBody>
      </p:sp>
      <p:sp>
        <p:nvSpPr>
          <p:cNvPr id="159746" name="Rectangle 2"/>
          <p:cNvSpPr>
            <a:spLocks noGrp="1" noRot="1" noChangeAspect="1" noChangeArrowheads="1" noTextEdit="1"/>
          </p:cNvSpPr>
          <p:nvPr>
            <p:ph type="sldImg"/>
          </p:nvPr>
        </p:nvSpPr>
        <p:spPr>
          <a:xfrm>
            <a:off x="1296988" y="706438"/>
            <a:ext cx="4802187" cy="3600450"/>
          </a:xfrm>
          <a:ln/>
        </p:spPr>
      </p:sp>
      <p:sp>
        <p:nvSpPr>
          <p:cNvPr id="159747" name="Rectangle 3"/>
          <p:cNvSpPr>
            <a:spLocks noGrp="1" noChangeArrowheads="1"/>
          </p:cNvSpPr>
          <p:nvPr>
            <p:ph type="body" idx="1"/>
          </p:nvPr>
        </p:nvSpPr>
        <p:spPr>
          <a:xfrm>
            <a:off x="487683" y="4559587"/>
            <a:ext cx="6421119" cy="4321852"/>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p>
        </p:txBody>
      </p:sp>
      <p:sp>
        <p:nvSpPr>
          <p:cNvPr id="62468" name="Slide Number Placeholder 3"/>
          <p:cNvSpPr>
            <a:spLocks noGrp="1"/>
          </p:cNvSpPr>
          <p:nvPr>
            <p:ph type="sldNum" sz="quarter" idx="5"/>
          </p:nvPr>
        </p:nvSpPr>
        <p:spPr>
          <a:noFill/>
        </p:spPr>
        <p:txBody>
          <a:bodyPr/>
          <a:lstStyle/>
          <a:p>
            <a:pPr defTabSz="974939"/>
            <a:fld id="{0C86BE7A-E311-4B6E-AA9B-BC3CFCE33BEA}" type="slidenum">
              <a:rPr lang="en-US" smtClean="0"/>
              <a:pPr defTabSz="974939"/>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20</a:t>
            </a:fld>
            <a:endParaRPr lang="en-US"/>
          </a:p>
        </p:txBody>
      </p:sp>
      <p:sp>
        <p:nvSpPr>
          <p:cNvPr id="159746" name="Rectangle 2"/>
          <p:cNvSpPr>
            <a:spLocks noGrp="1" noRot="1" noChangeAspect="1" noChangeArrowheads="1" noTextEdit="1"/>
          </p:cNvSpPr>
          <p:nvPr>
            <p:ph type="sldImg"/>
          </p:nvPr>
        </p:nvSpPr>
        <p:spPr>
          <a:xfrm>
            <a:off x="1296988" y="706438"/>
            <a:ext cx="4802187" cy="3600450"/>
          </a:xfrm>
          <a:ln/>
        </p:spPr>
      </p:sp>
      <p:sp>
        <p:nvSpPr>
          <p:cNvPr id="159747" name="Rectangle 3"/>
          <p:cNvSpPr>
            <a:spLocks noGrp="1" noChangeArrowheads="1"/>
          </p:cNvSpPr>
          <p:nvPr>
            <p:ph type="body" idx="1"/>
          </p:nvPr>
        </p:nvSpPr>
        <p:spPr>
          <a:xfrm>
            <a:off x="487683" y="4559587"/>
            <a:ext cx="6421119" cy="4321852"/>
          </a:xfrm>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21</a:t>
            </a:fld>
            <a:endParaRPr lang="en-US"/>
          </a:p>
        </p:txBody>
      </p:sp>
      <p:sp>
        <p:nvSpPr>
          <p:cNvPr id="159746" name="Rectangle 2"/>
          <p:cNvSpPr>
            <a:spLocks noGrp="1" noRot="1" noChangeAspect="1" noChangeArrowheads="1" noTextEdit="1"/>
          </p:cNvSpPr>
          <p:nvPr>
            <p:ph type="sldImg"/>
          </p:nvPr>
        </p:nvSpPr>
        <p:spPr>
          <a:xfrm>
            <a:off x="1296988" y="706438"/>
            <a:ext cx="4802187" cy="3600450"/>
          </a:xfrm>
          <a:ln/>
        </p:spPr>
      </p:sp>
      <p:sp>
        <p:nvSpPr>
          <p:cNvPr id="159747" name="Rectangle 3"/>
          <p:cNvSpPr>
            <a:spLocks noGrp="1" noChangeArrowheads="1"/>
          </p:cNvSpPr>
          <p:nvPr>
            <p:ph type="body" idx="1"/>
          </p:nvPr>
        </p:nvSpPr>
        <p:spPr>
          <a:xfrm>
            <a:off x="487683" y="4559587"/>
            <a:ext cx="6421119" cy="4321852"/>
          </a:xfrm>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22</a:t>
            </a:fld>
            <a:endParaRPr lang="en-US"/>
          </a:p>
        </p:txBody>
      </p:sp>
      <p:sp>
        <p:nvSpPr>
          <p:cNvPr id="159746" name="Rectangle 2"/>
          <p:cNvSpPr>
            <a:spLocks noGrp="1" noRot="1" noChangeAspect="1" noChangeArrowheads="1" noTextEdit="1"/>
          </p:cNvSpPr>
          <p:nvPr>
            <p:ph type="sldImg"/>
          </p:nvPr>
        </p:nvSpPr>
        <p:spPr>
          <a:xfrm>
            <a:off x="1296988" y="706438"/>
            <a:ext cx="4802187" cy="3600450"/>
          </a:xfrm>
          <a:ln/>
        </p:spPr>
      </p:sp>
      <p:sp>
        <p:nvSpPr>
          <p:cNvPr id="159747" name="Rectangle 3"/>
          <p:cNvSpPr>
            <a:spLocks noGrp="1" noChangeArrowheads="1"/>
          </p:cNvSpPr>
          <p:nvPr>
            <p:ph type="body" idx="1"/>
          </p:nvPr>
        </p:nvSpPr>
        <p:spPr>
          <a:xfrm>
            <a:off x="487683" y="4559587"/>
            <a:ext cx="6421119" cy="4321852"/>
          </a:xfrm>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23</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xfrm>
            <a:off x="487683" y="4559587"/>
            <a:ext cx="6421119" cy="4321852"/>
          </a:xfrm>
        </p:spPr>
        <p:txBody>
          <a:bodyPr/>
          <a:lstStyle/>
          <a:p>
            <a:endParaRPr lang="en-US" sz="11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3" y="4564833"/>
            <a:ext cx="6248400" cy="4636869"/>
          </a:xfrm>
        </p:spPr>
        <p:txBody>
          <a:bodyPr/>
          <a:lstStyle/>
          <a:p>
            <a:pPr marL="181803" indent="-181803" defTabSz="969622">
              <a:spcBef>
                <a:spcPts val="0"/>
              </a:spcBef>
              <a:buFont typeface="Wingdings" pitchFamily="2" charset="2"/>
              <a:buNone/>
              <a:defRPr/>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24</a:t>
            </a:fld>
            <a:endParaRPr lang="en-US" dirty="0"/>
          </a:p>
        </p:txBody>
      </p:sp>
      <p:sp>
        <p:nvSpPr>
          <p:cNvPr id="5" name="Rectangle 4"/>
          <p:cNvSpPr/>
          <p:nvPr/>
        </p:nvSpPr>
        <p:spPr>
          <a:xfrm>
            <a:off x="533404" y="8077203"/>
            <a:ext cx="5967727" cy="510721"/>
          </a:xfrm>
          <a:prstGeom prst="rect">
            <a:avLst/>
          </a:prstGeom>
        </p:spPr>
        <p:txBody>
          <a:bodyPr wrap="square" lIns="96973" tIns="48487" rIns="96973" bIns="48487">
            <a:spAutoFit/>
          </a:bodyPr>
          <a:lstStyle/>
          <a:p>
            <a:pPr marL="303044" indent="-303044">
              <a:spcBef>
                <a:spcPts val="0"/>
              </a:spcBef>
              <a:buFont typeface="Wingdings" panose="05000000000000000000" pitchFamily="2" charset="2"/>
              <a:buChar char="§"/>
            </a:pPr>
            <a:endParaRPr lang="en-US" sz="1300" dirty="0">
              <a:latin typeface="Times New Roman" panose="02020603050405020304" pitchFamily="18" charset="0"/>
              <a:cs typeface="Times New Roman" panose="02020603050405020304" pitchFamily="18" charset="0"/>
            </a:endParaRPr>
          </a:p>
          <a:p>
            <a:pPr marL="303044" indent="-303044">
              <a:spcBef>
                <a:spcPts val="0"/>
              </a:spcBef>
              <a:buFont typeface="Wingdings" panose="05000000000000000000" pitchFamily="2" charset="2"/>
              <a:buChar char="§"/>
            </a:pPr>
            <a:endParaRPr lang="en-US" sz="13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70844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76525" y="4559921"/>
            <a:ext cx="4920894" cy="4322505"/>
          </a:xfrm>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25</a:t>
            </a:fld>
            <a:endParaRPr lang="en-US" dirty="0"/>
          </a:p>
        </p:txBody>
      </p:sp>
    </p:spTree>
    <p:extLst>
      <p:ext uri="{BB962C8B-B14F-4D97-AF65-F5344CB8AC3E}">
        <p14:creationId xmlns="" xmlns:p14="http://schemas.microsoft.com/office/powerpoint/2010/main" val="1780380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26</a:t>
            </a:fld>
            <a:endParaRPr lang="en-US" dirty="0"/>
          </a:p>
        </p:txBody>
      </p:sp>
    </p:spTree>
    <p:extLst>
      <p:ext uri="{BB962C8B-B14F-4D97-AF65-F5344CB8AC3E}">
        <p14:creationId xmlns="" xmlns:p14="http://schemas.microsoft.com/office/powerpoint/2010/main" val="3888748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27</a:t>
            </a:fld>
            <a:endParaRPr lang="en-US"/>
          </a:p>
        </p:txBody>
      </p:sp>
      <p:sp>
        <p:nvSpPr>
          <p:cNvPr id="159746" name="Rectangle 2"/>
          <p:cNvSpPr>
            <a:spLocks noGrp="1" noRot="1" noChangeAspect="1" noChangeArrowheads="1" noTextEdit="1"/>
          </p:cNvSpPr>
          <p:nvPr>
            <p:ph type="sldImg"/>
          </p:nvPr>
        </p:nvSpPr>
        <p:spPr>
          <a:xfrm>
            <a:off x="1296988" y="706438"/>
            <a:ext cx="4802187" cy="3600450"/>
          </a:xfrm>
          <a:ln/>
        </p:spPr>
      </p:sp>
      <p:sp>
        <p:nvSpPr>
          <p:cNvPr id="159747" name="Rectangle 3"/>
          <p:cNvSpPr>
            <a:spLocks noGrp="1" noChangeArrowheads="1"/>
          </p:cNvSpPr>
          <p:nvPr>
            <p:ph type="body" idx="1"/>
          </p:nvPr>
        </p:nvSpPr>
        <p:spPr>
          <a:xfrm>
            <a:off x="487683" y="4559587"/>
            <a:ext cx="6421119" cy="4321852"/>
          </a:xfrm>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E6A9C8-AFBA-45F4-A947-981AFA1FD35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E6A9C8-AFBA-45F4-A947-981AFA1FD35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5686">
              <a:defRPr/>
            </a:pPr>
            <a:endParaRPr lang="en-US" dirty="0" smtClean="0"/>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E6A9C8-AFBA-45F4-A947-981AFA1FD35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31</a:t>
            </a:fld>
            <a:endParaRPr lang="en-US"/>
          </a:p>
        </p:txBody>
      </p:sp>
      <p:sp>
        <p:nvSpPr>
          <p:cNvPr id="159746" name="Rectangle 2"/>
          <p:cNvSpPr>
            <a:spLocks noGrp="1" noRot="1" noChangeAspect="1" noChangeArrowheads="1" noTextEdit="1"/>
          </p:cNvSpPr>
          <p:nvPr>
            <p:ph type="sldImg"/>
          </p:nvPr>
        </p:nvSpPr>
        <p:spPr>
          <a:xfrm>
            <a:off x="1296988" y="706438"/>
            <a:ext cx="4802187" cy="3600450"/>
          </a:xfrm>
          <a:ln/>
        </p:spPr>
      </p:sp>
      <p:sp>
        <p:nvSpPr>
          <p:cNvPr id="159747" name="Rectangle 3"/>
          <p:cNvSpPr>
            <a:spLocks noGrp="1" noChangeArrowheads="1"/>
          </p:cNvSpPr>
          <p:nvPr>
            <p:ph type="body" idx="1"/>
          </p:nvPr>
        </p:nvSpPr>
        <p:spPr>
          <a:xfrm>
            <a:off x="487683" y="4559587"/>
            <a:ext cx="6421119" cy="4321852"/>
          </a:xfrm>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32</a:t>
            </a:fld>
            <a:endParaRPr lang="en-US"/>
          </a:p>
        </p:txBody>
      </p:sp>
      <p:sp>
        <p:nvSpPr>
          <p:cNvPr id="159746" name="Rectangle 2"/>
          <p:cNvSpPr>
            <a:spLocks noGrp="1" noRot="1" noChangeAspect="1" noChangeArrowheads="1" noTextEdit="1"/>
          </p:cNvSpPr>
          <p:nvPr>
            <p:ph type="sldImg"/>
          </p:nvPr>
        </p:nvSpPr>
        <p:spPr>
          <a:xfrm>
            <a:off x="1296988" y="706438"/>
            <a:ext cx="4802187" cy="3600450"/>
          </a:xfrm>
          <a:ln/>
        </p:spPr>
      </p:sp>
      <p:sp>
        <p:nvSpPr>
          <p:cNvPr id="159747" name="Rectangle 3"/>
          <p:cNvSpPr>
            <a:spLocks noGrp="1" noChangeArrowheads="1"/>
          </p:cNvSpPr>
          <p:nvPr>
            <p:ph type="body" idx="1"/>
          </p:nvPr>
        </p:nvSpPr>
        <p:spPr>
          <a:xfrm>
            <a:off x="487683" y="4559587"/>
            <a:ext cx="6421119" cy="4321852"/>
          </a:xfrm>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33</a:t>
            </a:fld>
            <a:endParaRPr lang="en-US"/>
          </a:p>
        </p:txBody>
      </p:sp>
      <p:sp>
        <p:nvSpPr>
          <p:cNvPr id="159746" name="Rectangle 2"/>
          <p:cNvSpPr>
            <a:spLocks noGrp="1" noRot="1" noChangeAspect="1" noChangeArrowheads="1" noTextEdit="1"/>
          </p:cNvSpPr>
          <p:nvPr>
            <p:ph type="sldImg"/>
          </p:nvPr>
        </p:nvSpPr>
        <p:spPr>
          <a:xfrm>
            <a:off x="1296988" y="706438"/>
            <a:ext cx="4802187" cy="3600450"/>
          </a:xfrm>
          <a:ln/>
        </p:spPr>
      </p:sp>
      <p:sp>
        <p:nvSpPr>
          <p:cNvPr id="159747" name="Rectangle 3"/>
          <p:cNvSpPr>
            <a:spLocks noGrp="1" noChangeArrowheads="1"/>
          </p:cNvSpPr>
          <p:nvPr>
            <p:ph type="body" idx="1"/>
          </p:nvPr>
        </p:nvSpPr>
        <p:spPr>
          <a:xfrm>
            <a:off x="487683" y="4559587"/>
            <a:ext cx="6421119" cy="4321852"/>
          </a:xfrm>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34</a:t>
            </a:fld>
            <a:endParaRPr lang="en-US"/>
          </a:p>
        </p:txBody>
      </p:sp>
      <p:sp>
        <p:nvSpPr>
          <p:cNvPr id="159746"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b="0" dirty="0">
              <a:latin typeface="Times New Roman" pitchFamily="18" charset="0"/>
              <a:cs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35</a:t>
            </a:fld>
            <a:endParaRPr lang="en-US"/>
          </a:p>
        </p:txBody>
      </p:sp>
      <p:sp>
        <p:nvSpPr>
          <p:cNvPr id="159746"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b="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36</a:t>
            </a:fld>
            <a:endParaRPr lang="en-US"/>
          </a:p>
        </p:txBody>
      </p:sp>
      <p:sp>
        <p:nvSpPr>
          <p:cNvPr id="159746"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b="0" dirty="0">
              <a:latin typeface="Times New Roman" pitchFamily="18" charset="0"/>
              <a:cs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37</a:t>
            </a:fld>
            <a:endParaRPr lang="en-US"/>
          </a:p>
        </p:txBody>
      </p:sp>
      <p:sp>
        <p:nvSpPr>
          <p:cNvPr id="159746"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b="0" dirty="0">
              <a:latin typeface="Times New Roman" pitchFamily="18" charset="0"/>
              <a:cs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544">
              <a:defRPr/>
            </a:pPr>
            <a:endParaRPr lang="en-US" baseline="0" dirty="0" smtClean="0"/>
          </a:p>
        </p:txBody>
      </p:sp>
      <p:sp>
        <p:nvSpPr>
          <p:cNvPr id="4" name="Slide Number Placeholder 3"/>
          <p:cNvSpPr>
            <a:spLocks noGrp="1"/>
          </p:cNvSpPr>
          <p:nvPr>
            <p:ph type="sldNum" sz="quarter" idx="10"/>
          </p:nvPr>
        </p:nvSpPr>
        <p:spPr/>
        <p:txBody>
          <a:bodyPr/>
          <a:lstStyle/>
          <a:p>
            <a:fld id="{B9E6A9C8-AFBA-45F4-A947-981AFA1FD358}" type="slidenum">
              <a:rPr lang="en-US" smtClean="0"/>
              <a:pPr/>
              <a:t>38</a:t>
            </a:fld>
            <a:endParaRPr lang="en-US"/>
          </a:p>
        </p:txBody>
      </p:sp>
    </p:spTree>
    <p:extLst>
      <p:ext uri="{BB962C8B-B14F-4D97-AF65-F5344CB8AC3E}">
        <p14:creationId xmlns="" xmlns:p14="http://schemas.microsoft.com/office/powerpoint/2010/main" val="1029349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39</a:t>
            </a:fld>
            <a:endParaRPr lang="en-US" dirty="0"/>
          </a:p>
        </p:txBody>
      </p:sp>
    </p:spTree>
    <p:extLst>
      <p:ext uri="{BB962C8B-B14F-4D97-AF65-F5344CB8AC3E}">
        <p14:creationId xmlns="" xmlns:p14="http://schemas.microsoft.com/office/powerpoint/2010/main" val="388874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E6DB957-277F-4DE5-8308-2438B79F80E0}" type="slidenum">
              <a:rPr lang="en-US" smtClean="0"/>
              <a:pPr/>
              <a:t>4</a:t>
            </a:fld>
            <a:endParaRPr lang="en-US" dirty="0" smtClean="0"/>
          </a:p>
        </p:txBody>
      </p:sp>
      <p:sp>
        <p:nvSpPr>
          <p:cNvPr id="31747" name="Rectangle 2"/>
          <p:cNvSpPr>
            <a:spLocks noGrp="1" noRot="1" noChangeAspect="1" noChangeArrowheads="1" noTextEdit="1"/>
          </p:cNvSpPr>
          <p:nvPr>
            <p:ph type="sldImg"/>
          </p:nvPr>
        </p:nvSpPr>
        <p:spPr>
          <a:xfrm>
            <a:off x="1257300" y="719138"/>
            <a:ext cx="4802188" cy="3600450"/>
          </a:xfrm>
          <a:ln/>
        </p:spPr>
      </p:sp>
      <p:sp>
        <p:nvSpPr>
          <p:cNvPr id="25604" name="Rectangle 3"/>
          <p:cNvSpPr>
            <a:spLocks noGrp="1" noChangeArrowheads="1"/>
          </p:cNvSpPr>
          <p:nvPr>
            <p:ph type="body" idx="1"/>
          </p:nvPr>
        </p:nvSpPr>
        <p:spPr>
          <a:xfrm>
            <a:off x="975587" y="4561556"/>
            <a:ext cx="5364038" cy="4319231"/>
          </a:xfrm>
          <a:ln/>
        </p:spPr>
        <p:txBody>
          <a:bodyPr/>
          <a:lstStyle/>
          <a:p>
            <a:pPr>
              <a:defRPr/>
            </a:pP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1" y="4559587"/>
            <a:ext cx="6705600" cy="4321852"/>
          </a:xfrm>
        </p:spPr>
        <p:txBody>
          <a:bodyPr/>
          <a:lstStyle/>
          <a:p>
            <a:endParaRPr lang="en-US" dirty="0"/>
          </a:p>
        </p:txBody>
      </p:sp>
      <p:sp>
        <p:nvSpPr>
          <p:cNvPr id="4" name="Slide Number Placeholder 3"/>
          <p:cNvSpPr>
            <a:spLocks noGrp="1"/>
          </p:cNvSpPr>
          <p:nvPr>
            <p:ph type="sldNum" sz="quarter" idx="10"/>
          </p:nvPr>
        </p:nvSpPr>
        <p:spPr/>
        <p:txBody>
          <a:bodyPr/>
          <a:lstStyle/>
          <a:p>
            <a:fld id="{B9E6A9C8-AFBA-45F4-A947-981AFA1FD358}" type="slidenum">
              <a:rPr lang="en-US" smtClean="0"/>
              <a:pPr/>
              <a:t>40</a:t>
            </a:fld>
            <a:endParaRPr lang="en-US"/>
          </a:p>
        </p:txBody>
      </p:sp>
    </p:spTree>
    <p:extLst>
      <p:ext uri="{BB962C8B-B14F-4D97-AF65-F5344CB8AC3E}">
        <p14:creationId xmlns="" xmlns:p14="http://schemas.microsoft.com/office/powerpoint/2010/main" val="200217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E6A9C8-AFBA-45F4-A947-981AFA1FD35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E6A9C8-AFBA-45F4-A947-981AFA1FD35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E6A9C8-AFBA-45F4-A947-981AFA1FD35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E6A9C8-AFBA-45F4-A947-981AFA1FD35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E6A9C8-AFBA-45F4-A947-981AFA1FD358}"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E6A9C8-AFBA-45F4-A947-981AFA1FD35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E6A9C8-AFBA-45F4-A947-981AFA1FD35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E6A9C8-AFBA-45F4-A947-981AFA1FD358}"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CBD6DFB-FB46-458E-8E91-F69DB507DE6F}" type="slidenum">
              <a:rPr lang="en-US" smtClean="0"/>
              <a:pPr/>
              <a:t>49</a:t>
            </a:fld>
            <a:endParaRPr lang="en-US" dirty="0" smtClean="0"/>
          </a:p>
        </p:txBody>
      </p:sp>
      <p:sp>
        <p:nvSpPr>
          <p:cNvPr id="43011" name="Rectangle 2"/>
          <p:cNvSpPr>
            <a:spLocks noGrp="1" noRot="1" noChangeAspect="1" noChangeArrowheads="1" noTextEdit="1"/>
          </p:cNvSpPr>
          <p:nvPr>
            <p:ph type="sldImg"/>
          </p:nvPr>
        </p:nvSpPr>
        <p:spPr>
          <a:xfrm>
            <a:off x="1257300" y="719138"/>
            <a:ext cx="4802188" cy="3600450"/>
          </a:xfrm>
          <a:ln/>
        </p:spPr>
      </p:sp>
      <p:sp>
        <p:nvSpPr>
          <p:cNvPr id="43012" name="Rectangle 3"/>
          <p:cNvSpPr>
            <a:spLocks noGrp="1" noChangeArrowheads="1"/>
          </p:cNvSpPr>
          <p:nvPr>
            <p:ph type="body" idx="1"/>
          </p:nvPr>
        </p:nvSpPr>
        <p:spPr>
          <a:xfrm>
            <a:off x="1197158" y="4564830"/>
            <a:ext cx="4983728" cy="4319231"/>
          </a:xfrm>
          <a:noFill/>
          <a:ln/>
        </p:spPr>
        <p:txBody>
          <a:bodyPr/>
          <a:lstStyle/>
          <a:p>
            <a:endParaRPr lang="en-US" sz="15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5</a:t>
            </a:fld>
            <a:endParaRPr lang="en-US" dirty="0"/>
          </a:p>
        </p:txBody>
      </p:sp>
      <p:sp>
        <p:nvSpPr>
          <p:cNvPr id="5" name="Footer Placeholder 6"/>
          <p:cNvSpPr>
            <a:spLocks noGrp="1"/>
          </p:cNvSpPr>
          <p:nvPr>
            <p:ph type="body" idx="1"/>
          </p:nvPr>
        </p:nvSpPr>
        <p:spPr>
          <a:xfrm>
            <a:off x="1514632" y="4559921"/>
            <a:ext cx="3174770" cy="4322505"/>
          </a:xfrm>
          <a:noFill/>
        </p:spPr>
        <p:txBody>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31360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CBD6DFB-FB46-458E-8E91-F69DB507DE6F}" type="slidenum">
              <a:rPr lang="en-US" smtClean="0"/>
              <a:pPr/>
              <a:t>50</a:t>
            </a:fld>
            <a:endParaRPr lang="en-US" dirty="0" smtClean="0"/>
          </a:p>
        </p:txBody>
      </p:sp>
      <p:sp>
        <p:nvSpPr>
          <p:cNvPr id="43011" name="Rectangle 2"/>
          <p:cNvSpPr>
            <a:spLocks noGrp="1" noRot="1" noChangeAspect="1" noChangeArrowheads="1" noTextEdit="1"/>
          </p:cNvSpPr>
          <p:nvPr>
            <p:ph type="sldImg"/>
          </p:nvPr>
        </p:nvSpPr>
        <p:spPr>
          <a:xfrm>
            <a:off x="1257300" y="719138"/>
            <a:ext cx="4802188" cy="3600450"/>
          </a:xfrm>
          <a:ln/>
        </p:spPr>
      </p:sp>
      <p:sp>
        <p:nvSpPr>
          <p:cNvPr id="43012" name="Rectangle 3"/>
          <p:cNvSpPr>
            <a:spLocks noGrp="1" noChangeArrowheads="1"/>
          </p:cNvSpPr>
          <p:nvPr>
            <p:ph type="body" idx="1"/>
          </p:nvPr>
        </p:nvSpPr>
        <p:spPr>
          <a:xfrm>
            <a:off x="1197158" y="4564830"/>
            <a:ext cx="4983728" cy="4319231"/>
          </a:xfrm>
          <a:noFill/>
          <a:ln/>
        </p:spPr>
        <p:txBody>
          <a:bodyPr/>
          <a:lstStyle/>
          <a:p>
            <a:endParaRPr lang="en-US" sz="15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51</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52</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53</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54</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C595B-4A59-45CB-BF22-73634508396A}" type="slidenum">
              <a:rPr lang="en-US" smtClean="0"/>
              <a:pPr/>
              <a:t>55</a:t>
            </a:fld>
            <a:endParaRPr lang="en-US" dirty="0"/>
          </a:p>
        </p:txBody>
      </p:sp>
    </p:spTree>
    <p:extLst>
      <p:ext uri="{BB962C8B-B14F-4D97-AF65-F5344CB8AC3E}">
        <p14:creationId xmlns="" xmlns:p14="http://schemas.microsoft.com/office/powerpoint/2010/main" val="16403008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93D2D97-8335-4630-9388-001BBAE717E9}" type="slidenum">
              <a:rPr lang="en-US" smtClean="0"/>
              <a:pPr/>
              <a:t>56</a:t>
            </a:fld>
            <a:endParaRPr lang="en-US" dirty="0" smtClean="0"/>
          </a:p>
        </p:txBody>
      </p:sp>
      <p:sp>
        <p:nvSpPr>
          <p:cNvPr id="47107" name="Rectangle 2"/>
          <p:cNvSpPr>
            <a:spLocks noGrp="1" noRot="1" noChangeAspect="1" noChangeArrowheads="1" noTextEdit="1"/>
          </p:cNvSpPr>
          <p:nvPr>
            <p:ph type="sldImg"/>
          </p:nvPr>
        </p:nvSpPr>
        <p:spPr>
          <a:xfrm>
            <a:off x="1300163" y="712788"/>
            <a:ext cx="4802187" cy="3602037"/>
          </a:xfrm>
          <a:ln/>
        </p:spPr>
      </p:sp>
      <p:sp>
        <p:nvSpPr>
          <p:cNvPr id="47108" name="Rectangle 3"/>
          <p:cNvSpPr>
            <a:spLocks noGrp="1" noChangeArrowheads="1"/>
          </p:cNvSpPr>
          <p:nvPr>
            <p:ph type="body" idx="1"/>
          </p:nvPr>
        </p:nvSpPr>
        <p:spPr>
          <a:xfrm>
            <a:off x="975588" y="4561556"/>
            <a:ext cx="5364038" cy="4319231"/>
          </a:xfrm>
          <a:noFill/>
          <a:ln/>
        </p:spPr>
        <p:txBody>
          <a:bodyPr/>
          <a:lstStyle/>
          <a:p>
            <a:pPr eaLnBrk="1" hangingPunct="1">
              <a:spcBef>
                <a:spcPct val="5000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6</a:t>
            </a:fld>
            <a:endParaRPr lang="en-US" dirty="0"/>
          </a:p>
        </p:txBody>
      </p:sp>
      <p:sp>
        <p:nvSpPr>
          <p:cNvPr id="5" name="Footer Placeholder 6"/>
          <p:cNvSpPr>
            <a:spLocks noGrp="1"/>
          </p:cNvSpPr>
          <p:nvPr>
            <p:ph type="body" idx="1"/>
          </p:nvPr>
        </p:nvSpPr>
        <p:spPr>
          <a:xfrm>
            <a:off x="1514632" y="4559921"/>
            <a:ext cx="3174770" cy="4322505"/>
          </a:xfrm>
          <a:noFill/>
        </p:spPr>
        <p:txBody>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3136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latin typeface="+mn-lt"/>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7</a:t>
            </a:fld>
            <a:endParaRPr lang="en-US" dirty="0"/>
          </a:p>
        </p:txBody>
      </p:sp>
    </p:spTree>
    <p:extLst>
      <p:ext uri="{BB962C8B-B14F-4D97-AF65-F5344CB8AC3E}">
        <p14:creationId xmlns="" xmlns:p14="http://schemas.microsoft.com/office/powerpoint/2010/main" val="143136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712788"/>
            <a:ext cx="4805362" cy="3603625"/>
          </a:xfrm>
        </p:spPr>
      </p:sp>
      <p:sp>
        <p:nvSpPr>
          <p:cNvPr id="3" name="Notes Placeholder 2"/>
          <p:cNvSpPr>
            <a:spLocks noGrp="1"/>
          </p:cNvSpPr>
          <p:nvPr>
            <p:ph type="body" idx="1"/>
          </p:nvPr>
        </p:nvSpPr>
        <p:spPr>
          <a:xfrm>
            <a:off x="800308" y="4643421"/>
            <a:ext cx="5853483" cy="4243913"/>
          </a:xfrm>
        </p:spPr>
        <p:txBody>
          <a:bodyPr/>
          <a:lstStyle/>
          <a:p>
            <a:pPr>
              <a:spcBef>
                <a:spcPts val="0"/>
              </a:spcBef>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8</a:t>
            </a:fld>
            <a:endParaRPr lang="en-US" dirty="0"/>
          </a:p>
        </p:txBody>
      </p:sp>
    </p:spTree>
    <p:extLst>
      <p:ext uri="{BB962C8B-B14F-4D97-AF65-F5344CB8AC3E}">
        <p14:creationId xmlns="" xmlns:p14="http://schemas.microsoft.com/office/powerpoint/2010/main" val="3736187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9</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dirty="0" smtClean="0">
              <a:solidFill>
                <a:schemeClr val="tx1"/>
              </a:solidFill>
              <a:latin typeface="Times New Roman" pitchFamily="18" charset="0"/>
              <a:cs typeface="Times New Roman" pitchFamily="18" charset="0"/>
            </a:endParaRP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endParaRPr lang="en-US" sz="2400">
              <a:latin typeface="Times New Roman" pitchFamily="18" charset="0"/>
            </a:endParaRPr>
          </a:p>
        </p:txBody>
      </p:sp>
      <p:sp>
        <p:nvSpPr>
          <p:cNvPr id="48131"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endParaRPr lang="en-US" sz="2400">
              <a:latin typeface="Times New Roman" pitchFamily="18" charset="0"/>
            </a:endParaRPr>
          </a:p>
        </p:txBody>
      </p:sp>
      <p:sp>
        <p:nvSpPr>
          <p:cNvPr id="48132"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endParaRPr lang="en-US"/>
          </a:p>
        </p:txBody>
      </p:sp>
      <p:sp>
        <p:nvSpPr>
          <p:cNvPr id="48133" name="Rectangle 5"/>
          <p:cNvSpPr>
            <a:spLocks noGrp="1" noChangeArrowheads="1"/>
          </p:cNvSpPr>
          <p:nvPr>
            <p:ph type="ctrTitle"/>
          </p:nvPr>
        </p:nvSpPr>
        <p:spPr>
          <a:xfrm>
            <a:off x="685800" y="857250"/>
            <a:ext cx="7772400" cy="2266950"/>
          </a:xfrm>
          <a:effectLst/>
        </p:spPr>
        <p:txBody>
          <a:bodyPr anchor="ctr" anchorCtr="1"/>
          <a:lstStyle>
            <a:lvl1pPr algn="ctr">
              <a:defRPr sz="4100" i="0"/>
            </a:lvl1pPr>
          </a:lstStyle>
          <a:p>
            <a:r>
              <a:rPr lang="en-US" dirty="0"/>
              <a:t>Click to edit Master title style</a:t>
            </a:r>
          </a:p>
        </p:txBody>
      </p:sp>
      <p:sp>
        <p:nvSpPr>
          <p:cNvPr id="48134"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a:t>Click to edit Master subtitle style</a:t>
            </a:r>
          </a:p>
        </p:txBody>
      </p:sp>
      <p:sp>
        <p:nvSpPr>
          <p:cNvPr id="48135" name="Rectangle 7"/>
          <p:cNvSpPr>
            <a:spLocks noGrp="1" noChangeArrowheads="1"/>
          </p:cNvSpPr>
          <p:nvPr>
            <p:ph type="dt" sz="half" idx="2"/>
          </p:nvPr>
        </p:nvSpPr>
        <p:spPr/>
        <p:txBody>
          <a:bodyPr/>
          <a:lstStyle>
            <a:lvl1pPr>
              <a:defRPr/>
            </a:lvl1pPr>
          </a:lstStyle>
          <a:p>
            <a:endParaRPr lang="en-US"/>
          </a:p>
        </p:txBody>
      </p:sp>
      <p:sp>
        <p:nvSpPr>
          <p:cNvPr id="48136" name="Rectangle 8"/>
          <p:cNvSpPr>
            <a:spLocks noGrp="1" noChangeArrowheads="1"/>
          </p:cNvSpPr>
          <p:nvPr>
            <p:ph type="ftr" sz="quarter" idx="3"/>
          </p:nvPr>
        </p:nvSpPr>
        <p:spPr>
          <a:xfrm>
            <a:off x="3352800" y="6391275"/>
            <a:ext cx="2895600" cy="457200"/>
          </a:xfrm>
        </p:spPr>
        <p:txBody>
          <a:bodyPr/>
          <a:lstStyle>
            <a:lvl1pPr>
              <a:defRPr/>
            </a:lvl1pPr>
          </a:lstStyle>
          <a:p>
            <a:endParaRPr lang="en-US"/>
          </a:p>
        </p:txBody>
      </p:sp>
      <p:sp>
        <p:nvSpPr>
          <p:cNvPr id="48137" name="Rectangle 9"/>
          <p:cNvSpPr>
            <a:spLocks noGrp="1" noChangeArrowheads="1"/>
          </p:cNvSpPr>
          <p:nvPr>
            <p:ph type="sldNum" sz="quarter" idx="4"/>
          </p:nvPr>
        </p:nvSpPr>
        <p:spPr>
          <a:xfrm>
            <a:off x="6858000" y="6391275"/>
            <a:ext cx="1600200" cy="457200"/>
          </a:xfrm>
        </p:spPr>
        <p:txBody>
          <a:bodyPr/>
          <a:lstStyle>
            <a:lvl1pPr>
              <a:defRPr/>
            </a:lvl1pPr>
          </a:lstStyle>
          <a:p>
            <a:fld id="{F8E1A44E-9229-4BEE-AB46-48E19A7C338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A2E09D-3FBA-48D5-B376-3D341583AC3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759D6E-7BFB-4FC4-82E8-A99B4EFB185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76962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62000" y="4000500"/>
            <a:ext cx="76962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4A63CD2-0E0A-449C-AC3C-247856CA4A58}" type="slidenum">
              <a:rPr lang="en-US"/>
              <a:pPr>
                <a:defRPr/>
              </a:pPr>
              <a:t>‹#›</a:t>
            </a:fld>
            <a:endParaRPr lang="en-US" dirty="0"/>
          </a:p>
        </p:txBody>
      </p:sp>
    </p:spTree>
    <p:extLst>
      <p:ext uri="{BB962C8B-B14F-4D97-AF65-F5344CB8AC3E}">
        <p14:creationId xmlns="" xmlns:p14="http://schemas.microsoft.com/office/powerpoint/2010/main" val="97722279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533400"/>
            <a:ext cx="7696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B9C04D9-54F0-4E60-8422-E96DF6847A8E}" type="slidenum">
              <a:rPr lang="en-US"/>
              <a:pPr>
                <a:defRPr/>
              </a:pPr>
              <a:t>‹#›</a:t>
            </a:fld>
            <a:endParaRPr lang="en-US" dirty="0"/>
          </a:p>
        </p:txBody>
      </p:sp>
    </p:spTree>
    <p:extLst>
      <p:ext uri="{BB962C8B-B14F-4D97-AF65-F5344CB8AC3E}">
        <p14:creationId xmlns="" xmlns:p14="http://schemas.microsoft.com/office/powerpoint/2010/main" val="3211668730"/>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D07B6-B716-4119-AA10-F02DDCCDA192}" type="slidenum">
              <a:rPr lang="en-US" smtClean="0"/>
              <a:pPr/>
              <a:t>‹#›</a:t>
            </a:fld>
            <a:endParaRPr lang="en-US"/>
          </a:p>
        </p:txBody>
      </p:sp>
    </p:spTree>
    <p:extLst>
      <p:ext uri="{BB962C8B-B14F-4D97-AF65-F5344CB8AC3E}">
        <p14:creationId xmlns="" xmlns:p14="http://schemas.microsoft.com/office/powerpoint/2010/main" val="4101447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D07B6-B716-4119-AA10-F02DDCCDA192}" type="slidenum">
              <a:rPr lang="en-US" smtClean="0"/>
              <a:pPr/>
              <a:t>‹#›</a:t>
            </a:fld>
            <a:endParaRPr lang="en-US"/>
          </a:p>
        </p:txBody>
      </p:sp>
    </p:spTree>
    <p:extLst>
      <p:ext uri="{BB962C8B-B14F-4D97-AF65-F5344CB8AC3E}">
        <p14:creationId xmlns="" xmlns:p14="http://schemas.microsoft.com/office/powerpoint/2010/main" val="16364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D07B6-B716-4119-AA10-F02DDCCDA192}" type="slidenum">
              <a:rPr lang="en-US" smtClean="0"/>
              <a:pPr/>
              <a:t>‹#›</a:t>
            </a:fld>
            <a:endParaRPr lang="en-US"/>
          </a:p>
        </p:txBody>
      </p:sp>
    </p:spTree>
    <p:extLst>
      <p:ext uri="{BB962C8B-B14F-4D97-AF65-F5344CB8AC3E}">
        <p14:creationId xmlns="" xmlns:p14="http://schemas.microsoft.com/office/powerpoint/2010/main" val="127859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D07B6-B716-4119-AA10-F02DDCCDA192}" type="slidenum">
              <a:rPr lang="en-US" smtClean="0"/>
              <a:pPr/>
              <a:t>‹#›</a:t>
            </a:fld>
            <a:endParaRPr lang="en-US"/>
          </a:p>
        </p:txBody>
      </p:sp>
    </p:spTree>
    <p:extLst>
      <p:ext uri="{BB962C8B-B14F-4D97-AF65-F5344CB8AC3E}">
        <p14:creationId xmlns="" xmlns:p14="http://schemas.microsoft.com/office/powerpoint/2010/main" val="121934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D07B6-B716-4119-AA10-F02DDCCDA192}" type="slidenum">
              <a:rPr lang="en-US" smtClean="0"/>
              <a:pPr/>
              <a:t>‹#›</a:t>
            </a:fld>
            <a:endParaRPr lang="en-US"/>
          </a:p>
        </p:txBody>
      </p:sp>
    </p:spTree>
    <p:extLst>
      <p:ext uri="{BB962C8B-B14F-4D97-AF65-F5344CB8AC3E}">
        <p14:creationId xmlns="" xmlns:p14="http://schemas.microsoft.com/office/powerpoint/2010/main" val="3021200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D07B6-B716-4119-AA10-F02DDCCDA192}" type="slidenum">
              <a:rPr lang="en-US" smtClean="0"/>
              <a:pPr/>
              <a:t>‹#›</a:t>
            </a:fld>
            <a:endParaRPr lang="en-US"/>
          </a:p>
        </p:txBody>
      </p:sp>
    </p:spTree>
    <p:extLst>
      <p:ext uri="{BB962C8B-B14F-4D97-AF65-F5344CB8AC3E}">
        <p14:creationId xmlns="" xmlns:p14="http://schemas.microsoft.com/office/powerpoint/2010/main" val="127421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A24C6F-7875-48E4-8CCB-D7DD401EF94D}" type="slidenum">
              <a:rPr lang="en-US"/>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D07B6-B716-4119-AA10-F02DDCCDA192}" type="slidenum">
              <a:rPr lang="en-US" smtClean="0"/>
              <a:pPr/>
              <a:t>‹#›</a:t>
            </a:fld>
            <a:endParaRPr lang="en-US"/>
          </a:p>
        </p:txBody>
      </p:sp>
    </p:spTree>
    <p:extLst>
      <p:ext uri="{BB962C8B-B14F-4D97-AF65-F5344CB8AC3E}">
        <p14:creationId xmlns="" xmlns:p14="http://schemas.microsoft.com/office/powerpoint/2010/main" val="4275079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D07B6-B716-4119-AA10-F02DDCCDA192}" type="slidenum">
              <a:rPr lang="en-US" smtClean="0"/>
              <a:pPr/>
              <a:t>‹#›</a:t>
            </a:fld>
            <a:endParaRPr lang="en-US"/>
          </a:p>
        </p:txBody>
      </p:sp>
    </p:spTree>
    <p:extLst>
      <p:ext uri="{BB962C8B-B14F-4D97-AF65-F5344CB8AC3E}">
        <p14:creationId xmlns="" xmlns:p14="http://schemas.microsoft.com/office/powerpoint/2010/main" val="2355423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D07B6-B716-4119-AA10-F02DDCCDA192}" type="slidenum">
              <a:rPr lang="en-US" smtClean="0"/>
              <a:pPr/>
              <a:t>‹#›</a:t>
            </a:fld>
            <a:endParaRPr lang="en-US"/>
          </a:p>
        </p:txBody>
      </p:sp>
    </p:spTree>
    <p:extLst>
      <p:ext uri="{BB962C8B-B14F-4D97-AF65-F5344CB8AC3E}">
        <p14:creationId xmlns="" xmlns:p14="http://schemas.microsoft.com/office/powerpoint/2010/main" val="3754666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D07B6-B716-4119-AA10-F02DDCCDA192}" type="slidenum">
              <a:rPr lang="en-US" smtClean="0"/>
              <a:pPr/>
              <a:t>‹#›</a:t>
            </a:fld>
            <a:endParaRPr lang="en-US"/>
          </a:p>
        </p:txBody>
      </p:sp>
    </p:spTree>
    <p:extLst>
      <p:ext uri="{BB962C8B-B14F-4D97-AF65-F5344CB8AC3E}">
        <p14:creationId xmlns="" xmlns:p14="http://schemas.microsoft.com/office/powerpoint/2010/main" val="195230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D07B6-B716-4119-AA10-F02DDCCDA192}" type="slidenum">
              <a:rPr lang="en-US" smtClean="0"/>
              <a:pPr/>
              <a:t>‹#›</a:t>
            </a:fld>
            <a:endParaRPr lang="en-US"/>
          </a:p>
        </p:txBody>
      </p:sp>
    </p:spTree>
    <p:extLst>
      <p:ext uri="{BB962C8B-B14F-4D97-AF65-F5344CB8AC3E}">
        <p14:creationId xmlns="" xmlns:p14="http://schemas.microsoft.com/office/powerpoint/2010/main" val="808820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D07B6-B716-4119-AA10-F02DDCCDA192}" type="slidenum">
              <a:rPr lang="en-US" smtClean="0"/>
              <a:pPr/>
              <a:t>‹#›</a:t>
            </a:fld>
            <a:endParaRPr lang="en-US"/>
          </a:p>
        </p:txBody>
      </p:sp>
    </p:spTree>
    <p:extLst>
      <p:ext uri="{BB962C8B-B14F-4D97-AF65-F5344CB8AC3E}">
        <p14:creationId xmlns="" xmlns:p14="http://schemas.microsoft.com/office/powerpoint/2010/main" val="293076722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77935-AC0E-4484-9233-89C0CD254130}" type="slidenum">
              <a:rPr lang="en-US" smtClean="0"/>
              <a:pPr/>
              <a:t>‹#›</a:t>
            </a:fld>
            <a:endParaRPr lang="en-US"/>
          </a:p>
        </p:txBody>
      </p:sp>
    </p:spTree>
    <p:extLst>
      <p:ext uri="{BB962C8B-B14F-4D97-AF65-F5344CB8AC3E}">
        <p14:creationId xmlns="" xmlns:p14="http://schemas.microsoft.com/office/powerpoint/2010/main" val="1335609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77935-AC0E-4484-9233-89C0CD254130}" type="slidenum">
              <a:rPr lang="en-US" smtClean="0"/>
              <a:pPr/>
              <a:t>‹#›</a:t>
            </a:fld>
            <a:endParaRPr lang="en-US"/>
          </a:p>
        </p:txBody>
      </p:sp>
    </p:spTree>
    <p:extLst>
      <p:ext uri="{BB962C8B-B14F-4D97-AF65-F5344CB8AC3E}">
        <p14:creationId xmlns="" xmlns:p14="http://schemas.microsoft.com/office/powerpoint/2010/main" val="31881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77935-AC0E-4484-9233-89C0CD254130}" type="slidenum">
              <a:rPr lang="en-US" smtClean="0"/>
              <a:pPr/>
              <a:t>‹#›</a:t>
            </a:fld>
            <a:endParaRPr lang="en-US"/>
          </a:p>
        </p:txBody>
      </p:sp>
    </p:spTree>
    <p:extLst>
      <p:ext uri="{BB962C8B-B14F-4D97-AF65-F5344CB8AC3E}">
        <p14:creationId xmlns="" xmlns:p14="http://schemas.microsoft.com/office/powerpoint/2010/main" val="115090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77935-AC0E-4484-9233-89C0CD254130}" type="slidenum">
              <a:rPr lang="en-US" smtClean="0"/>
              <a:pPr/>
              <a:t>‹#›</a:t>
            </a:fld>
            <a:endParaRPr lang="en-US"/>
          </a:p>
        </p:txBody>
      </p:sp>
    </p:spTree>
    <p:extLst>
      <p:ext uri="{BB962C8B-B14F-4D97-AF65-F5344CB8AC3E}">
        <p14:creationId xmlns="" xmlns:p14="http://schemas.microsoft.com/office/powerpoint/2010/main" val="143335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D9A9B5-C5E8-44A2-889C-512E9315F21C}"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C77935-AC0E-4484-9233-89C0CD254130}" type="slidenum">
              <a:rPr lang="en-US" smtClean="0"/>
              <a:pPr/>
              <a:t>‹#›</a:t>
            </a:fld>
            <a:endParaRPr lang="en-US"/>
          </a:p>
        </p:txBody>
      </p:sp>
    </p:spTree>
    <p:extLst>
      <p:ext uri="{BB962C8B-B14F-4D97-AF65-F5344CB8AC3E}">
        <p14:creationId xmlns="" xmlns:p14="http://schemas.microsoft.com/office/powerpoint/2010/main" val="13945896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C77935-AC0E-4484-9233-89C0CD254130}" type="slidenum">
              <a:rPr lang="en-US" smtClean="0"/>
              <a:pPr/>
              <a:t>‹#›</a:t>
            </a:fld>
            <a:endParaRPr lang="en-US"/>
          </a:p>
        </p:txBody>
      </p:sp>
    </p:spTree>
    <p:extLst>
      <p:ext uri="{BB962C8B-B14F-4D97-AF65-F5344CB8AC3E}">
        <p14:creationId xmlns="" xmlns:p14="http://schemas.microsoft.com/office/powerpoint/2010/main" val="2641842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C77935-AC0E-4484-9233-89C0CD254130}" type="slidenum">
              <a:rPr lang="en-US" smtClean="0"/>
              <a:pPr/>
              <a:t>‹#›</a:t>
            </a:fld>
            <a:endParaRPr lang="en-US"/>
          </a:p>
        </p:txBody>
      </p:sp>
    </p:spTree>
    <p:extLst>
      <p:ext uri="{BB962C8B-B14F-4D97-AF65-F5344CB8AC3E}">
        <p14:creationId xmlns="" xmlns:p14="http://schemas.microsoft.com/office/powerpoint/2010/main" val="2121171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77935-AC0E-4484-9233-89C0CD254130}" type="slidenum">
              <a:rPr lang="en-US" smtClean="0"/>
              <a:pPr/>
              <a:t>‹#›</a:t>
            </a:fld>
            <a:endParaRPr lang="en-US"/>
          </a:p>
        </p:txBody>
      </p:sp>
    </p:spTree>
    <p:extLst>
      <p:ext uri="{BB962C8B-B14F-4D97-AF65-F5344CB8AC3E}">
        <p14:creationId xmlns="" xmlns:p14="http://schemas.microsoft.com/office/powerpoint/2010/main" val="3131196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77935-AC0E-4484-9233-89C0CD254130}" type="slidenum">
              <a:rPr lang="en-US" smtClean="0"/>
              <a:pPr/>
              <a:t>‹#›</a:t>
            </a:fld>
            <a:endParaRPr lang="en-US"/>
          </a:p>
        </p:txBody>
      </p:sp>
    </p:spTree>
    <p:extLst>
      <p:ext uri="{BB962C8B-B14F-4D97-AF65-F5344CB8AC3E}">
        <p14:creationId xmlns="" xmlns:p14="http://schemas.microsoft.com/office/powerpoint/2010/main" val="2200688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77935-AC0E-4484-9233-89C0CD254130}" type="slidenum">
              <a:rPr lang="en-US" smtClean="0"/>
              <a:pPr/>
              <a:t>‹#›</a:t>
            </a:fld>
            <a:endParaRPr lang="en-US"/>
          </a:p>
        </p:txBody>
      </p:sp>
    </p:spTree>
    <p:extLst>
      <p:ext uri="{BB962C8B-B14F-4D97-AF65-F5344CB8AC3E}">
        <p14:creationId xmlns="" xmlns:p14="http://schemas.microsoft.com/office/powerpoint/2010/main" val="372473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77935-AC0E-4484-9233-89C0CD254130}" type="slidenum">
              <a:rPr lang="en-US" smtClean="0"/>
              <a:pPr/>
              <a:t>‹#›</a:t>
            </a:fld>
            <a:endParaRPr lang="en-US"/>
          </a:p>
        </p:txBody>
      </p:sp>
    </p:spTree>
    <p:extLst>
      <p:ext uri="{BB962C8B-B14F-4D97-AF65-F5344CB8AC3E}">
        <p14:creationId xmlns="" xmlns:p14="http://schemas.microsoft.com/office/powerpoint/2010/main" val="334870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8CD8B7-1ADC-4F42-A260-83375CE83A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Font typeface="Wingdings" panose="05000000000000000000" pitchFamily="2" charset="2"/>
              <a:buChar char="q"/>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Font typeface="Wingdings" panose="05000000000000000000" pitchFamily="2" charset="2"/>
              <a:buChar char="q"/>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F0F4B64-D878-44DB-8A1E-96D49F9C774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6E9746E-E24A-48BA-A72D-AE672A2C615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2799D39-8277-4500-B2D2-07781E9CF3E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B84622-9CCC-4046-A47F-98483504E46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F6DAC6-5085-4C41-84DD-36F00603FC7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47107"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7108"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7109"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7110"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E7E3D214-7873-435B-9917-62805300194D}" type="slidenum">
              <a:rPr lang="en-US"/>
              <a:pPr/>
              <a:t>‹#›</a:t>
            </a:fld>
            <a:endParaRPr lang="en-US"/>
          </a:p>
        </p:txBody>
      </p:sp>
      <p:grpSp>
        <p:nvGrpSpPr>
          <p:cNvPr id="47111" name="Group 7"/>
          <p:cNvGrpSpPr>
            <a:grpSpLocks/>
          </p:cNvGrpSpPr>
          <p:nvPr/>
        </p:nvGrpSpPr>
        <p:grpSpPr bwMode="auto">
          <a:xfrm>
            <a:off x="168275" y="228600"/>
            <a:ext cx="8823325" cy="6096000"/>
            <a:chOff x="106" y="144"/>
            <a:chExt cx="5558" cy="3840"/>
          </a:xfrm>
        </p:grpSpPr>
        <p:sp>
          <p:nvSpPr>
            <p:cNvPr id="4711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a:endParaRPr lang="en-US" sz="2400">
                <a:latin typeface="Times New Roman" pitchFamily="18" charset="0"/>
              </a:endParaRPr>
            </a:p>
          </p:txBody>
        </p:sp>
        <p:sp>
          <p:nvSpPr>
            <p:cNvPr id="47113"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95" r:id="rId12"/>
    <p:sldLayoutId id="2147483696" r:id="rId13"/>
  </p:sldLayoutIdLst>
  <p:hf hdr="0" ftr="0" dt="0"/>
  <p:txStyles>
    <p:titleStyle>
      <a:lvl1pPr algn="ctr" rtl="0" fontAlgn="base">
        <a:spcBef>
          <a:spcPct val="0"/>
        </a:spcBef>
        <a:spcAft>
          <a:spcPct val="0"/>
        </a:spcAft>
        <a:defRPr sz="4400">
          <a:solidFill>
            <a:schemeClr val="tx2"/>
          </a:solidFill>
          <a:latin typeface="Times New Roman" panose="02020603050405020304" pitchFamily="18" charset="0"/>
          <a:ea typeface="+mj-ea"/>
          <a:cs typeface="Times New Roman" panose="02020603050405020304" pitchFamily="18" charset="0"/>
        </a:defRPr>
      </a:lvl1pPr>
      <a:lvl2pPr algn="l" rtl="0" fontAlgn="base">
        <a:spcBef>
          <a:spcPct val="0"/>
        </a:spcBef>
        <a:spcAft>
          <a:spcPct val="0"/>
        </a:spcAft>
        <a:defRPr sz="3300">
          <a:solidFill>
            <a:schemeClr val="tx2"/>
          </a:solidFill>
          <a:latin typeface="Arial Black" pitchFamily="34" charset="0"/>
        </a:defRPr>
      </a:lvl2pPr>
      <a:lvl3pPr algn="l" rtl="0" fontAlgn="base">
        <a:spcBef>
          <a:spcPct val="0"/>
        </a:spcBef>
        <a:spcAft>
          <a:spcPct val="0"/>
        </a:spcAft>
        <a:defRPr sz="3300">
          <a:solidFill>
            <a:schemeClr val="tx2"/>
          </a:solidFill>
          <a:latin typeface="Arial Black" pitchFamily="34" charset="0"/>
        </a:defRPr>
      </a:lvl3pPr>
      <a:lvl4pPr algn="l" rtl="0" fontAlgn="base">
        <a:spcBef>
          <a:spcPct val="0"/>
        </a:spcBef>
        <a:spcAft>
          <a:spcPct val="0"/>
        </a:spcAft>
        <a:defRPr sz="3300">
          <a:solidFill>
            <a:schemeClr val="tx2"/>
          </a:solidFill>
          <a:latin typeface="Arial Black" pitchFamily="34" charset="0"/>
        </a:defRPr>
      </a:lvl4pPr>
      <a:lvl5pPr algn="l" rtl="0" fontAlgn="base">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fontAlgn="base">
        <a:spcBef>
          <a:spcPct val="20000"/>
        </a:spcBef>
        <a:spcAft>
          <a:spcPct val="0"/>
        </a:spcAft>
        <a:buClr>
          <a:schemeClr val="accent1"/>
        </a:buClr>
        <a:buSzPct val="150000"/>
        <a:buChar char="•"/>
        <a:defRPr sz="2600">
          <a:solidFill>
            <a:schemeClr val="tx1"/>
          </a:solidFill>
          <a:latin typeface="Times New Roman" panose="02020603050405020304" pitchFamily="18" charset="0"/>
          <a:cs typeface="Times New Roman" panose="02020603050405020304" pitchFamily="18" charset="0"/>
        </a:defRPr>
      </a:lvl2pPr>
      <a:lvl3pPr marL="1143000" indent="-228600" algn="l" rtl="0" fontAlgn="base">
        <a:spcBef>
          <a:spcPct val="20000"/>
        </a:spcBef>
        <a:spcAft>
          <a:spcPct val="0"/>
        </a:spcAft>
        <a:buClr>
          <a:schemeClr val="tx1"/>
        </a:buClr>
        <a:buSzPct val="150000"/>
        <a:buChar char="•"/>
        <a:defRPr sz="2200">
          <a:solidFill>
            <a:schemeClr val="tx1"/>
          </a:solidFill>
          <a:latin typeface="Times New Roman" panose="02020603050405020304" pitchFamily="18" charset="0"/>
          <a:cs typeface="Times New Roman" panose="02020603050405020304" pitchFamily="18" charset="0"/>
        </a:defRPr>
      </a:lvl3pPr>
      <a:lvl4pPr marL="1600200" indent="-228600" algn="l" rtl="0" fontAlgn="base">
        <a:spcBef>
          <a:spcPct val="20000"/>
        </a:spcBef>
        <a:spcAft>
          <a:spcPct val="0"/>
        </a:spcAft>
        <a:buClr>
          <a:schemeClr val="tx2"/>
        </a:buClr>
        <a:buSzPct val="15000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fontAlgn="base">
        <a:spcBef>
          <a:spcPct val="20000"/>
        </a:spcBef>
        <a:spcAft>
          <a:spcPct val="0"/>
        </a:spcAft>
        <a:buClr>
          <a:schemeClr val="folHlink"/>
        </a:buClr>
        <a:buSzPct val="15000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D07B6-B716-4119-AA10-F02DDCCDA192}" type="slidenum">
              <a:rPr lang="en-US" smtClean="0"/>
              <a:pPr/>
              <a:t>‹#›</a:t>
            </a:fld>
            <a:endParaRPr lang="en-US"/>
          </a:p>
        </p:txBody>
      </p:sp>
    </p:spTree>
    <p:extLst>
      <p:ext uri="{BB962C8B-B14F-4D97-AF65-F5344CB8AC3E}">
        <p14:creationId xmlns="" xmlns:p14="http://schemas.microsoft.com/office/powerpoint/2010/main" val="240440324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77935-AC0E-4484-9233-89C0CD254130}" type="slidenum">
              <a:rPr lang="en-US" smtClean="0"/>
              <a:pPr/>
              <a:t>‹#›</a:t>
            </a:fld>
            <a:endParaRPr lang="en-US"/>
          </a:p>
        </p:txBody>
      </p:sp>
    </p:spTree>
    <p:extLst>
      <p:ext uri="{BB962C8B-B14F-4D97-AF65-F5344CB8AC3E}">
        <p14:creationId xmlns="" xmlns:p14="http://schemas.microsoft.com/office/powerpoint/2010/main" val="342644729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ing.com/images/search?q=free+disability+graphics&amp;view=detailv2&amp;&amp;id=E8E97A16A3F46FA7FE18E0E29E36F2CCB1872657&amp;selectedIndex=0&amp;ccid=duYabwXJ&amp;simid=608009667437726299&amp;thid=OIP.M76e61a6f05c9645a0358e25fd3814226o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Word_97_-_2003_Document1.doc"/><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www.tdhca.state.tx.us/fair-housing/announcements.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suzanne.hemphill@tdhca.state.tx.us" TargetMode="External"/><Relationship Id="rId4" Type="http://schemas.openxmlformats.org/officeDocument/2006/relationships/hyperlink" Target="http://www.tdhca.state.tx.us/events/index.js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uzanne.Hemphill@tdhca.state.tx.u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hyperlink" Target="mailto:Vickie.Covington@twc.state.tx.u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www.twc.state.tx.us/partners/civil-rights-reporter" TargetMode="External"/><Relationship Id="rId4" Type="http://schemas.openxmlformats.org/officeDocument/2006/relationships/image" Target="../media/image3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62074" y="2133600"/>
            <a:ext cx="1254550" cy="11430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051" name="Rectangle 3"/>
          <p:cNvSpPr>
            <a:spLocks noGrp="1" noChangeArrowheads="1"/>
          </p:cNvSpPr>
          <p:nvPr>
            <p:ph type="subTitle" idx="1"/>
          </p:nvPr>
        </p:nvSpPr>
        <p:spPr>
          <a:xfrm>
            <a:off x="1524000" y="3657600"/>
            <a:ext cx="6019800" cy="1676400"/>
          </a:xfrm>
        </p:spPr>
        <p:txBody>
          <a:bodyPr/>
          <a:lstStyle/>
          <a:p>
            <a:r>
              <a:rPr lang="en-US" sz="3800" b="1" dirty="0" smtClean="0">
                <a:latin typeface="Times New Roman" panose="02020603050405020304" pitchFamily="18" charset="0"/>
                <a:cs typeface="Times New Roman" panose="02020603050405020304" pitchFamily="18" charset="0"/>
              </a:rPr>
              <a:t>Reasonable Accommodations and Accessibility Training</a:t>
            </a:r>
            <a:endParaRPr lang="en-US" sz="3800"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F8E1A44E-9229-4BEE-AB46-48E19A7C3384}" type="slidenum">
              <a:rPr lang="en-US" smtClean="0"/>
              <a:pPr/>
              <a:t>1</a:t>
            </a:fld>
            <a:endParaRPr lang="en-US"/>
          </a:p>
        </p:txBody>
      </p:sp>
      <p:sp>
        <p:nvSpPr>
          <p:cNvPr id="7" name="Title 6"/>
          <p:cNvSpPr>
            <a:spLocks noGrp="1"/>
          </p:cNvSpPr>
          <p:nvPr>
            <p:ph type="ctrTitle"/>
          </p:nvPr>
        </p:nvSpPr>
        <p:spPr>
          <a:xfrm>
            <a:off x="609600" y="228600"/>
            <a:ext cx="8001000" cy="2266950"/>
          </a:xfrm>
        </p:spPr>
        <p:txBody>
          <a:bodyPr/>
          <a:lstStyle/>
          <a:p>
            <a:r>
              <a:rPr lang="en-US" sz="4700" b="1" dirty="0" smtClean="0">
                <a:solidFill>
                  <a:schemeClr val="tx1"/>
                </a:solidFill>
              </a:rPr>
              <a:t>Texas Workforce Commission Civil Rights Division (“CRD”)</a:t>
            </a:r>
            <a:endParaRPr lang="en-US" sz="47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Disability</a:t>
            </a:r>
            <a:endParaRPr lang="en-US" dirty="0">
              <a:solidFill>
                <a:schemeClr val="tx1"/>
              </a:solidFill>
            </a:endParaRPr>
          </a:p>
        </p:txBody>
      </p:sp>
      <p:sp>
        <p:nvSpPr>
          <p:cNvPr id="3" name="Content Placeholder 2"/>
          <p:cNvSpPr>
            <a:spLocks noGrp="1"/>
          </p:cNvSpPr>
          <p:nvPr>
            <p:ph idx="1"/>
          </p:nvPr>
        </p:nvSpPr>
        <p:spPr>
          <a:xfrm>
            <a:off x="457200" y="1828800"/>
            <a:ext cx="8153400" cy="4267200"/>
          </a:xfrm>
        </p:spPr>
        <p:txBody>
          <a:bodyPr/>
          <a:lstStyle/>
          <a:p>
            <a:pPr marL="0" indent="0">
              <a:buClrTx/>
              <a:buSzTx/>
              <a:buNone/>
            </a:pPr>
            <a:r>
              <a:rPr lang="en-US" dirty="0"/>
              <a:t>How Is Disability </a:t>
            </a:r>
            <a:r>
              <a:rPr lang="en-US" dirty="0" smtClean="0"/>
              <a:t>Defined?</a:t>
            </a:r>
          </a:p>
          <a:p>
            <a:pPr marL="0" indent="0">
              <a:buClrTx/>
              <a:buSzTx/>
              <a:buNone/>
            </a:pPr>
            <a:endParaRPr lang="en-US" sz="1000" dirty="0" smtClean="0"/>
          </a:p>
          <a:p>
            <a:pPr marL="0" indent="0">
              <a:buClrTx/>
              <a:buSzTx/>
              <a:buNone/>
            </a:pPr>
            <a:r>
              <a:rPr lang="en-US" sz="2300" u="sng" dirty="0" smtClean="0"/>
              <a:t> Under the Acts</a:t>
            </a:r>
            <a:r>
              <a:rPr lang="en-US" dirty="0"/>
              <a:t/>
            </a:r>
            <a:br>
              <a:rPr lang="en-US" dirty="0"/>
            </a:br>
            <a:r>
              <a:rPr lang="en-US" sz="2300" dirty="0" smtClean="0"/>
              <a:t>Any person who has a physical or mental impairment that substantially limits one or more major life activities; </a:t>
            </a:r>
          </a:p>
          <a:p>
            <a:pPr>
              <a:buClrTx/>
              <a:buFont typeface="Wingdings" panose="05000000000000000000" pitchFamily="2" charset="2"/>
              <a:buChar char="n"/>
            </a:pPr>
            <a:endParaRPr lang="en-US" sz="1000" dirty="0" smtClean="0"/>
          </a:p>
          <a:p>
            <a:pPr>
              <a:buClrTx/>
              <a:buFont typeface="Wingdings" panose="05000000000000000000" pitchFamily="2" charset="2"/>
              <a:buChar char="n"/>
            </a:pPr>
            <a:r>
              <a:rPr lang="en-US" sz="2300" dirty="0" smtClean="0"/>
              <a:t>Or has a record of such an impairment;</a:t>
            </a:r>
          </a:p>
          <a:p>
            <a:pPr>
              <a:buClrTx/>
              <a:buFont typeface="Wingdings" panose="05000000000000000000" pitchFamily="2" charset="2"/>
              <a:buChar char="n"/>
            </a:pPr>
            <a:endParaRPr lang="en-US" sz="1000" dirty="0" smtClean="0"/>
          </a:p>
          <a:p>
            <a:pPr>
              <a:buClrTx/>
              <a:buFont typeface="Wingdings" panose="05000000000000000000" pitchFamily="2" charset="2"/>
              <a:buChar char="n"/>
            </a:pPr>
            <a:r>
              <a:rPr lang="en-US" sz="2300" dirty="0" smtClean="0"/>
              <a:t>Or is regarded as having an impairment.</a:t>
            </a:r>
          </a:p>
          <a:p>
            <a:pPr>
              <a:buClrTx/>
              <a:buNone/>
            </a:pPr>
            <a:endParaRPr lang="en-US" sz="1200" dirty="0" smtClean="0"/>
          </a:p>
          <a:p>
            <a:pPr>
              <a:buClrTx/>
              <a:buNone/>
            </a:pPr>
            <a:endParaRPr lang="en-US" sz="1800" dirty="0" smtClean="0"/>
          </a:p>
          <a:p>
            <a:pPr>
              <a:buClrTx/>
              <a:buNone/>
            </a:pPr>
            <a:endParaRPr lang="en-US" sz="1800" dirty="0" smtClean="0"/>
          </a:p>
          <a:p>
            <a:pPr>
              <a:buClrTx/>
              <a:buNone/>
            </a:pPr>
            <a:r>
              <a:rPr lang="en-US" sz="1800" dirty="0" smtClean="0"/>
              <a:t>Note: 504 and ADA have slightly different definitions.</a:t>
            </a:r>
            <a:endParaRPr lang="en-US" dirty="0"/>
          </a:p>
        </p:txBody>
      </p:sp>
      <p:sp>
        <p:nvSpPr>
          <p:cNvPr id="4" name="Slide Number Placeholder 3"/>
          <p:cNvSpPr>
            <a:spLocks noGrp="1"/>
          </p:cNvSpPr>
          <p:nvPr>
            <p:ph type="sldNum" sz="quarter" idx="12"/>
          </p:nvPr>
        </p:nvSpPr>
        <p:spPr/>
        <p:txBody>
          <a:bodyPr/>
          <a:lstStyle/>
          <a:p>
            <a:fld id="{1A04316F-BD8F-41D0-B5B1-865D863F16E4}" type="slidenum">
              <a:rPr lang="en-US" smtClean="0"/>
              <a:pPr/>
              <a:t>10</a:t>
            </a:fld>
            <a:endParaRPr lang="en-US" dirty="0"/>
          </a:p>
        </p:txBody>
      </p:sp>
      <p:pic>
        <p:nvPicPr>
          <p:cNvPr id="5" name="Picture 4" descr="http://tse1.mm.bing.net/th?&amp;id=OIP.M76e61a6f05c9645a0358e25fd3814226o0&amp;w=297&amp;h=240&amp;c=0&amp;pid=1.9&amp;rs=0&amp;p=0">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b="6250"/>
          <a:stretch>
            <a:fillRect/>
          </a:stretch>
        </p:blipFill>
        <p:spPr bwMode="auto">
          <a:xfrm>
            <a:off x="5715000" y="3800475"/>
            <a:ext cx="2828925" cy="2143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81656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066800"/>
          </a:xfrm>
        </p:spPr>
        <p:txBody>
          <a:bodyPr/>
          <a:lstStyle/>
          <a:p>
            <a:r>
              <a:rPr lang="en-US" dirty="0" smtClean="0">
                <a:solidFill>
                  <a:schemeClr val="tx1"/>
                </a:solidFill>
              </a:rPr>
              <a:t>Disability</a:t>
            </a:r>
            <a:endParaRPr lang="en-US" dirty="0">
              <a:solidFill>
                <a:schemeClr val="tx1"/>
              </a:solidFill>
            </a:endParaRPr>
          </a:p>
        </p:txBody>
      </p:sp>
      <p:sp>
        <p:nvSpPr>
          <p:cNvPr id="3" name="Content Placeholder 2"/>
          <p:cNvSpPr>
            <a:spLocks noGrp="1"/>
          </p:cNvSpPr>
          <p:nvPr>
            <p:ph idx="1"/>
          </p:nvPr>
        </p:nvSpPr>
        <p:spPr>
          <a:xfrm>
            <a:off x="762000" y="1752600"/>
            <a:ext cx="7696200" cy="4419600"/>
          </a:xfrm>
        </p:spPr>
        <p:txBody>
          <a:bodyPr/>
          <a:lstStyle/>
          <a:p>
            <a:pPr marL="457200" lvl="1" indent="0">
              <a:lnSpc>
                <a:spcPct val="90000"/>
              </a:lnSpc>
              <a:buClr>
                <a:schemeClr val="tx2"/>
              </a:buClr>
              <a:buSzPct val="175000"/>
              <a:buNone/>
            </a:pPr>
            <a:r>
              <a:rPr lang="en-US" dirty="0" smtClean="0"/>
              <a:t>What are some major life activities?</a:t>
            </a:r>
          </a:p>
          <a:p>
            <a:pPr lvl="1">
              <a:lnSpc>
                <a:spcPct val="90000"/>
              </a:lnSpc>
              <a:buClrTx/>
              <a:buSzPct val="100000"/>
              <a:buFont typeface="Wingdings" panose="05000000000000000000" pitchFamily="2" charset="2"/>
              <a:buChar char="§"/>
            </a:pPr>
            <a:r>
              <a:rPr lang="en-US" dirty="0" smtClean="0"/>
              <a:t>Seeing</a:t>
            </a:r>
          </a:p>
          <a:p>
            <a:pPr lvl="1">
              <a:lnSpc>
                <a:spcPct val="90000"/>
              </a:lnSpc>
              <a:buClrTx/>
              <a:buSzPct val="100000"/>
              <a:buFont typeface="Wingdings" panose="05000000000000000000" pitchFamily="2" charset="2"/>
              <a:buChar char="§"/>
            </a:pPr>
            <a:r>
              <a:rPr lang="en-US" dirty="0" smtClean="0"/>
              <a:t>Hearing</a:t>
            </a:r>
          </a:p>
          <a:p>
            <a:pPr lvl="1">
              <a:lnSpc>
                <a:spcPct val="90000"/>
              </a:lnSpc>
              <a:buClrTx/>
              <a:buSzPct val="100000"/>
              <a:buFont typeface="Wingdings" panose="05000000000000000000" pitchFamily="2" charset="2"/>
              <a:buChar char="§"/>
            </a:pPr>
            <a:r>
              <a:rPr lang="en-US" dirty="0" smtClean="0"/>
              <a:t>Breathing</a:t>
            </a:r>
          </a:p>
          <a:p>
            <a:pPr lvl="1">
              <a:lnSpc>
                <a:spcPct val="90000"/>
              </a:lnSpc>
              <a:buClrTx/>
              <a:buSzPct val="100000"/>
              <a:buFont typeface="Wingdings" panose="05000000000000000000" pitchFamily="2" charset="2"/>
              <a:buChar char="§"/>
            </a:pPr>
            <a:r>
              <a:rPr lang="en-US" dirty="0" smtClean="0"/>
              <a:t>Walking</a:t>
            </a:r>
          </a:p>
          <a:p>
            <a:pPr lvl="1">
              <a:lnSpc>
                <a:spcPct val="90000"/>
              </a:lnSpc>
              <a:buClrTx/>
              <a:buSzPct val="100000"/>
              <a:buFont typeface="Wingdings" panose="05000000000000000000" pitchFamily="2" charset="2"/>
              <a:buChar char="§"/>
            </a:pPr>
            <a:r>
              <a:rPr lang="en-US" dirty="0" smtClean="0"/>
              <a:t>Performing manual tasks</a:t>
            </a:r>
          </a:p>
          <a:p>
            <a:pPr lvl="1">
              <a:lnSpc>
                <a:spcPct val="90000"/>
              </a:lnSpc>
              <a:buClrTx/>
              <a:buSzPct val="100000"/>
              <a:buFont typeface="Wingdings" panose="05000000000000000000" pitchFamily="2" charset="2"/>
              <a:buChar char="§"/>
            </a:pPr>
            <a:r>
              <a:rPr lang="en-US" dirty="0" smtClean="0"/>
              <a:t>Caring for one's self</a:t>
            </a:r>
          </a:p>
          <a:p>
            <a:pPr lvl="1">
              <a:lnSpc>
                <a:spcPct val="90000"/>
              </a:lnSpc>
              <a:buClrTx/>
              <a:buSzPct val="100000"/>
              <a:buFont typeface="Wingdings" panose="05000000000000000000" pitchFamily="2" charset="2"/>
              <a:buChar char="§"/>
            </a:pPr>
            <a:r>
              <a:rPr lang="en-US" dirty="0" smtClean="0"/>
              <a:t>Learning</a:t>
            </a:r>
          </a:p>
          <a:p>
            <a:pPr lvl="1">
              <a:lnSpc>
                <a:spcPct val="90000"/>
              </a:lnSpc>
              <a:buClrTx/>
              <a:buSzPct val="100000"/>
              <a:buFont typeface="Wingdings" panose="05000000000000000000" pitchFamily="2" charset="2"/>
              <a:buChar char="§"/>
            </a:pPr>
            <a:r>
              <a:rPr lang="en-US" dirty="0" smtClean="0"/>
              <a:t>Speaking</a:t>
            </a:r>
          </a:p>
          <a:p>
            <a:pPr lvl="1">
              <a:lnSpc>
                <a:spcPct val="90000"/>
              </a:lnSpc>
              <a:buClrTx/>
              <a:buSzPct val="100000"/>
              <a:buFont typeface="Wingdings" panose="05000000000000000000" pitchFamily="2" charset="2"/>
              <a:buChar char="§"/>
            </a:pPr>
            <a:r>
              <a:rPr lang="en-US" dirty="0" smtClean="0"/>
              <a:t>Working-broad class of jobs</a:t>
            </a:r>
            <a:endParaRPr lang="en-US" dirty="0"/>
          </a:p>
        </p:txBody>
      </p:sp>
      <p:sp>
        <p:nvSpPr>
          <p:cNvPr id="4" name="Slide Number Placeholder 3"/>
          <p:cNvSpPr>
            <a:spLocks noGrp="1"/>
          </p:cNvSpPr>
          <p:nvPr>
            <p:ph type="sldNum" sz="quarter" idx="12"/>
          </p:nvPr>
        </p:nvSpPr>
        <p:spPr/>
        <p:txBody>
          <a:bodyPr/>
          <a:lstStyle/>
          <a:p>
            <a:fld id="{1A04316F-BD8F-41D0-B5B1-865D863F16E4}" type="slidenum">
              <a:rPr lang="en-US" smtClean="0"/>
              <a:pPr/>
              <a:t>11</a:t>
            </a:fld>
            <a:endParaRPr lang="en-US" dirty="0"/>
          </a:p>
        </p:txBody>
      </p:sp>
      <p:pic>
        <p:nvPicPr>
          <p:cNvPr id="5" name="Picture 2" descr="Woman waliking with her seeing eye do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86400" y="2590800"/>
            <a:ext cx="3013618" cy="25025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25424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96200" cy="1143000"/>
          </a:xfrm>
        </p:spPr>
        <p:txBody>
          <a:bodyPr>
            <a:normAutofit/>
          </a:bodyPr>
          <a:lstStyle/>
          <a:p>
            <a:r>
              <a:rPr lang="en-US" dirty="0" smtClean="0">
                <a:solidFill>
                  <a:schemeClr val="tx1"/>
                </a:solidFill>
              </a:rPr>
              <a:t>Disability</a:t>
            </a:r>
            <a:endParaRPr lang="en-US" dirty="0">
              <a:solidFill>
                <a:schemeClr val="tx1"/>
              </a:solidFill>
            </a:endParaRPr>
          </a:p>
        </p:txBody>
      </p:sp>
      <p:sp>
        <p:nvSpPr>
          <p:cNvPr id="3" name="Content Placeholder 2"/>
          <p:cNvSpPr>
            <a:spLocks noGrp="1"/>
          </p:cNvSpPr>
          <p:nvPr>
            <p:ph idx="1"/>
          </p:nvPr>
        </p:nvSpPr>
        <p:spPr>
          <a:xfrm>
            <a:off x="762000" y="1752600"/>
            <a:ext cx="7696200" cy="4495800"/>
          </a:xfrm>
        </p:spPr>
        <p:txBody>
          <a:bodyPr>
            <a:noAutofit/>
          </a:bodyPr>
          <a:lstStyle/>
          <a:p>
            <a:pPr marL="0" indent="0">
              <a:lnSpc>
                <a:spcPct val="80000"/>
              </a:lnSpc>
              <a:buClr>
                <a:schemeClr val="tx2"/>
              </a:buClr>
              <a:buNone/>
            </a:pPr>
            <a:r>
              <a:rPr lang="en-US" sz="2400" dirty="0" smtClean="0"/>
              <a:t>What are some examples </a:t>
            </a:r>
            <a:r>
              <a:rPr lang="en-US" sz="2400" dirty="0"/>
              <a:t>of </a:t>
            </a:r>
            <a:r>
              <a:rPr lang="en-US" sz="2400" dirty="0" smtClean="0"/>
              <a:t>impairments which may result </a:t>
            </a:r>
            <a:r>
              <a:rPr lang="en-US" sz="2400" dirty="0"/>
              <a:t>in </a:t>
            </a:r>
            <a:r>
              <a:rPr lang="en-US" sz="2400" dirty="0" smtClean="0"/>
              <a:t>a disability?</a:t>
            </a:r>
          </a:p>
          <a:p>
            <a:pPr marL="0" indent="0">
              <a:lnSpc>
                <a:spcPct val="80000"/>
              </a:lnSpc>
              <a:buClr>
                <a:schemeClr val="tx2"/>
              </a:buClr>
              <a:buNone/>
            </a:pPr>
            <a:endParaRPr lang="en-US" sz="1500" dirty="0" smtClean="0"/>
          </a:p>
          <a:p>
            <a:pPr>
              <a:lnSpc>
                <a:spcPct val="80000"/>
              </a:lnSpc>
              <a:buClrTx/>
              <a:buSzPct val="100000"/>
              <a:buFont typeface="Wingdings" panose="05000000000000000000" pitchFamily="2" charset="2"/>
              <a:buChar char="§"/>
            </a:pPr>
            <a:r>
              <a:rPr lang="en-US" sz="1800" dirty="0" smtClean="0"/>
              <a:t>Visual, speech, and hearing impairments</a:t>
            </a:r>
          </a:p>
          <a:p>
            <a:pPr>
              <a:lnSpc>
                <a:spcPct val="80000"/>
              </a:lnSpc>
              <a:buClrTx/>
              <a:buSzPct val="100000"/>
              <a:buFont typeface="Wingdings" panose="05000000000000000000" pitchFamily="2" charset="2"/>
              <a:buChar char="§"/>
            </a:pPr>
            <a:r>
              <a:rPr lang="en-US" sz="1800" dirty="0" smtClean="0"/>
              <a:t>Cerebral palsy</a:t>
            </a:r>
          </a:p>
          <a:p>
            <a:pPr>
              <a:lnSpc>
                <a:spcPct val="80000"/>
              </a:lnSpc>
              <a:buClrTx/>
              <a:buSzPct val="100000"/>
              <a:buFont typeface="Wingdings" panose="05000000000000000000" pitchFamily="2" charset="2"/>
              <a:buChar char="§"/>
            </a:pPr>
            <a:r>
              <a:rPr lang="en-US" sz="1800" dirty="0" smtClean="0"/>
              <a:t>Autism</a:t>
            </a:r>
          </a:p>
          <a:p>
            <a:pPr>
              <a:lnSpc>
                <a:spcPct val="80000"/>
              </a:lnSpc>
              <a:buClrTx/>
              <a:buSzPct val="100000"/>
              <a:buFont typeface="Wingdings" panose="05000000000000000000" pitchFamily="2" charset="2"/>
              <a:buChar char="§"/>
            </a:pPr>
            <a:r>
              <a:rPr lang="en-US" sz="1800" dirty="0" smtClean="0"/>
              <a:t>Epilepsy</a:t>
            </a:r>
          </a:p>
          <a:p>
            <a:pPr>
              <a:lnSpc>
                <a:spcPct val="80000"/>
              </a:lnSpc>
              <a:buClrTx/>
              <a:buSzPct val="100000"/>
              <a:buFont typeface="Wingdings" panose="05000000000000000000" pitchFamily="2" charset="2"/>
              <a:buChar char="§"/>
            </a:pPr>
            <a:r>
              <a:rPr lang="en-US" sz="1800" dirty="0" smtClean="0"/>
              <a:t>Muscular dystrophy</a:t>
            </a:r>
          </a:p>
          <a:p>
            <a:pPr>
              <a:lnSpc>
                <a:spcPct val="80000"/>
              </a:lnSpc>
              <a:buClrTx/>
              <a:buSzPct val="100000"/>
              <a:buFont typeface="Wingdings" panose="05000000000000000000" pitchFamily="2" charset="2"/>
              <a:buChar char="§"/>
            </a:pPr>
            <a:r>
              <a:rPr lang="en-US" sz="1800" dirty="0" smtClean="0"/>
              <a:t>Multiple sclerosis</a:t>
            </a:r>
          </a:p>
          <a:p>
            <a:pPr>
              <a:lnSpc>
                <a:spcPct val="80000"/>
              </a:lnSpc>
              <a:buClrTx/>
              <a:buSzPct val="100000"/>
              <a:buFont typeface="Wingdings" panose="05000000000000000000" pitchFamily="2" charset="2"/>
              <a:buChar char="§"/>
            </a:pPr>
            <a:r>
              <a:rPr lang="en-US" sz="1800" dirty="0" smtClean="0"/>
              <a:t>Cancer</a:t>
            </a:r>
          </a:p>
          <a:p>
            <a:pPr>
              <a:lnSpc>
                <a:spcPct val="80000"/>
              </a:lnSpc>
              <a:buClrTx/>
              <a:buSzPct val="100000"/>
              <a:buFont typeface="Wingdings" panose="05000000000000000000" pitchFamily="2" charset="2"/>
              <a:buChar char="§"/>
            </a:pPr>
            <a:r>
              <a:rPr lang="en-US" sz="1800" dirty="0" smtClean="0"/>
              <a:t>Heart disease</a:t>
            </a:r>
          </a:p>
          <a:p>
            <a:pPr>
              <a:lnSpc>
                <a:spcPct val="80000"/>
              </a:lnSpc>
              <a:buClrTx/>
              <a:buSzPct val="100000"/>
              <a:buFont typeface="Wingdings" panose="05000000000000000000" pitchFamily="2" charset="2"/>
              <a:buChar char="§"/>
            </a:pPr>
            <a:r>
              <a:rPr lang="en-US" sz="1800" dirty="0" smtClean="0"/>
              <a:t>Diabetes</a:t>
            </a:r>
          </a:p>
          <a:p>
            <a:pPr>
              <a:lnSpc>
                <a:spcPct val="80000"/>
              </a:lnSpc>
              <a:buClrTx/>
              <a:buSzPct val="100000"/>
              <a:buFont typeface="Wingdings" panose="05000000000000000000" pitchFamily="2" charset="2"/>
              <a:buChar char="§"/>
            </a:pPr>
            <a:r>
              <a:rPr lang="en-US" sz="1800" dirty="0" smtClean="0"/>
              <a:t>Human Immunodeficiency Virus (HIV) infection</a:t>
            </a:r>
          </a:p>
          <a:p>
            <a:pPr>
              <a:lnSpc>
                <a:spcPct val="80000"/>
              </a:lnSpc>
              <a:buClrTx/>
              <a:buSzPct val="100000"/>
              <a:buFont typeface="Wingdings" panose="05000000000000000000" pitchFamily="2" charset="2"/>
              <a:buChar char="§"/>
            </a:pPr>
            <a:r>
              <a:rPr lang="en-US" sz="1800" dirty="0" smtClean="0"/>
              <a:t>Drug addiction (other than addiction caused by current, illegal use of a controlled substance)</a:t>
            </a:r>
          </a:p>
          <a:p>
            <a:pPr>
              <a:lnSpc>
                <a:spcPct val="80000"/>
              </a:lnSpc>
              <a:buClrTx/>
              <a:buSzPct val="100000"/>
              <a:buFont typeface="Wingdings" panose="05000000000000000000" pitchFamily="2" charset="2"/>
              <a:buChar char="§"/>
            </a:pPr>
            <a:r>
              <a:rPr lang="en-US" sz="1800" dirty="0" smtClean="0"/>
              <a:t>Alcoholism</a:t>
            </a:r>
            <a:endParaRPr lang="en-US" sz="1800" dirty="0"/>
          </a:p>
        </p:txBody>
      </p:sp>
      <p:sp>
        <p:nvSpPr>
          <p:cNvPr id="4" name="Slide Number Placeholder 3"/>
          <p:cNvSpPr>
            <a:spLocks noGrp="1"/>
          </p:cNvSpPr>
          <p:nvPr>
            <p:ph type="sldNum" sz="quarter" idx="12"/>
          </p:nvPr>
        </p:nvSpPr>
        <p:spPr/>
        <p:txBody>
          <a:bodyPr/>
          <a:lstStyle/>
          <a:p>
            <a:fld id="{1A04316F-BD8F-41D0-B5B1-865D863F16E4}" type="slidenum">
              <a:rPr lang="en-US" smtClean="0"/>
              <a:pPr/>
              <a:t>12</a:t>
            </a:fld>
            <a:endParaRPr lang="en-US" dirty="0"/>
          </a:p>
        </p:txBody>
      </p:sp>
      <p:pic>
        <p:nvPicPr>
          <p:cNvPr id="5" name="Picture 3" descr="Picture of woman video conferenci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1200" y="2438400"/>
            <a:ext cx="2387853"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56960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2209800"/>
            <a:ext cx="8534400" cy="2590800"/>
          </a:xfrm>
        </p:spPr>
        <p:txBody>
          <a:bodyPr/>
          <a:lstStyle/>
          <a:p>
            <a:pPr marL="457200" indent="0">
              <a:buClrTx/>
              <a:buSzPct val="90000"/>
              <a:buNone/>
            </a:pPr>
            <a:r>
              <a:rPr lang="en-US" sz="3200" dirty="0" smtClean="0">
                <a:solidFill>
                  <a:schemeClr val="tx1"/>
                </a:solidFill>
              </a:rPr>
              <a:t>A change, </a:t>
            </a:r>
            <a:r>
              <a:rPr lang="en-US" sz="3200" dirty="0"/>
              <a:t>exception, or </a:t>
            </a:r>
            <a:r>
              <a:rPr lang="en-US" sz="3200" dirty="0" smtClean="0"/>
              <a:t>adjustment in </a:t>
            </a:r>
            <a:r>
              <a:rPr lang="en-US" sz="3200" dirty="0">
                <a:solidFill>
                  <a:schemeClr val="tx1"/>
                </a:solidFill>
              </a:rPr>
              <a:t>rules, policies, practices, or services </a:t>
            </a:r>
            <a:r>
              <a:rPr lang="en-US" sz="3200" dirty="0" smtClean="0">
                <a:solidFill>
                  <a:schemeClr val="tx1"/>
                </a:solidFill>
              </a:rPr>
              <a:t>necessary </a:t>
            </a:r>
            <a:r>
              <a:rPr lang="en-US" sz="3200" dirty="0">
                <a:solidFill>
                  <a:schemeClr val="tx1"/>
                </a:solidFill>
              </a:rPr>
              <a:t>to afford a person with a disability equal opportunity to use and enjoy the dwelling</a:t>
            </a:r>
            <a:r>
              <a:rPr lang="en-US" sz="3200" dirty="0" smtClean="0">
                <a:solidFill>
                  <a:schemeClr val="tx1"/>
                </a:solidFill>
              </a:rPr>
              <a:t>.</a:t>
            </a:r>
            <a:endParaRPr lang="en-US" sz="2000" dirty="0">
              <a:solidFill>
                <a:schemeClr val="tx1"/>
              </a:solidFill>
            </a:endParaRPr>
          </a:p>
        </p:txBody>
      </p:sp>
      <p:sp>
        <p:nvSpPr>
          <p:cNvPr id="7" name="Rectangle 2"/>
          <p:cNvSpPr>
            <a:spLocks noGrp="1" noChangeArrowheads="1"/>
          </p:cNvSpPr>
          <p:nvPr>
            <p:ph type="title"/>
          </p:nvPr>
        </p:nvSpPr>
        <p:spPr>
          <a:xfrm>
            <a:off x="762000" y="533400"/>
            <a:ext cx="7696200" cy="1143000"/>
          </a:xfrm>
        </p:spPr>
        <p:txBody>
          <a:bodyPr/>
          <a:lstStyle/>
          <a:p>
            <a:r>
              <a:rPr lang="en-US" sz="4000" dirty="0">
                <a:solidFill>
                  <a:schemeClr val="tx1"/>
                </a:solidFill>
              </a:rPr>
              <a:t>What is </a:t>
            </a:r>
            <a:r>
              <a:rPr lang="en-US" sz="4000" dirty="0" smtClean="0">
                <a:solidFill>
                  <a:schemeClr val="tx1"/>
                </a:solidFill>
              </a:rPr>
              <a:t>a</a:t>
            </a:r>
            <a:r>
              <a:rPr lang="en-US" sz="4000" dirty="0">
                <a:solidFill>
                  <a:schemeClr val="tx1"/>
                </a:solidFill>
              </a:rPr>
              <a:t/>
            </a:r>
            <a:br>
              <a:rPr lang="en-US" sz="4000" dirty="0">
                <a:solidFill>
                  <a:schemeClr val="tx1"/>
                </a:solidFill>
              </a:rPr>
            </a:br>
            <a:r>
              <a:rPr lang="en-US" sz="4000" b="1" dirty="0" smtClean="0">
                <a:solidFill>
                  <a:schemeClr val="tx1"/>
                </a:solidFill>
                <a:latin typeface="Times New Roman" pitchFamily="18" charset="0"/>
                <a:cs typeface="Times New Roman" pitchFamily="18" charset="0"/>
              </a:rPr>
              <a:t>Reasonable Accommodation?</a:t>
            </a:r>
            <a:endParaRPr lang="en-US" sz="4000" b="1"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2A24C6F-7875-48E4-8CCB-D7DD401EF94D}"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solidFill>
              </a:rPr>
              <a:t>Why grant a reasonable accommodation</a:t>
            </a:r>
            <a:r>
              <a:rPr lang="en-US" sz="4000" b="1" dirty="0" smtClean="0">
                <a:solidFill>
                  <a:schemeClr val="tx1"/>
                </a:solidFill>
              </a:rPr>
              <a:t>?</a:t>
            </a:r>
            <a:endParaRPr lang="en-US" sz="4000" b="1" dirty="0">
              <a:solidFill>
                <a:schemeClr val="tx1"/>
              </a:solidFill>
            </a:endParaRPr>
          </a:p>
        </p:txBody>
      </p:sp>
      <p:sp>
        <p:nvSpPr>
          <p:cNvPr id="5" name="Content Placeholder 4"/>
          <p:cNvSpPr>
            <a:spLocks noGrp="1"/>
          </p:cNvSpPr>
          <p:nvPr>
            <p:ph idx="1"/>
          </p:nvPr>
        </p:nvSpPr>
        <p:spPr>
          <a:xfrm>
            <a:off x="228600" y="1905000"/>
            <a:ext cx="8229600" cy="4038600"/>
          </a:xfrm>
        </p:spPr>
        <p:txBody>
          <a:bodyPr/>
          <a:lstStyle/>
          <a:p>
            <a:pPr marL="742950" indent="-285750">
              <a:buClrTx/>
              <a:buSzPct val="90000"/>
              <a:buFont typeface="Wingdings" panose="05000000000000000000" pitchFamily="2" charset="2"/>
              <a:buChar char="§"/>
            </a:pPr>
            <a:r>
              <a:rPr lang="en-US" sz="2700" dirty="0" smtClean="0"/>
              <a:t>Because policies, practices, and services may have a different effect on persons with disabilities than on other persons</a:t>
            </a:r>
          </a:p>
          <a:p>
            <a:pPr marL="742950" indent="-285750">
              <a:buClrTx/>
              <a:buSzPct val="90000"/>
              <a:buFont typeface="Wingdings" panose="05000000000000000000" pitchFamily="2" charset="2"/>
              <a:buChar char="§"/>
            </a:pPr>
            <a:endParaRPr lang="en-US" sz="2700" dirty="0" smtClean="0"/>
          </a:p>
          <a:p>
            <a:pPr marL="742950" indent="-285750">
              <a:buClrTx/>
              <a:buSzPct val="90000"/>
              <a:buFont typeface="Wingdings" panose="05000000000000000000" pitchFamily="2" charset="2"/>
              <a:buChar char="§"/>
            </a:pPr>
            <a:r>
              <a:rPr lang="en-US" sz="2700" dirty="0" smtClean="0"/>
              <a:t>Treating persons with disabilities exactly the same as others will sometimes deny them an equal opportunity to use and enjoy a dwelling.</a:t>
            </a:r>
            <a:endParaRPr lang="en-US" sz="2700" dirty="0"/>
          </a:p>
        </p:txBody>
      </p:sp>
      <p:sp>
        <p:nvSpPr>
          <p:cNvPr id="3" name="Slide Number Placeholder 2"/>
          <p:cNvSpPr>
            <a:spLocks noGrp="1"/>
          </p:cNvSpPr>
          <p:nvPr>
            <p:ph type="sldNum" sz="quarter" idx="12"/>
          </p:nvPr>
        </p:nvSpPr>
        <p:spPr/>
        <p:txBody>
          <a:bodyPr/>
          <a:lstStyle/>
          <a:p>
            <a:fld id="{76E9746E-E24A-48BA-A72D-AE672A2C615E}" type="slidenum">
              <a:rPr lang="en-US" smtClean="0"/>
              <a:pPr/>
              <a:t>14</a:t>
            </a:fld>
            <a:endParaRPr lang="en-US"/>
          </a:p>
        </p:txBody>
      </p:sp>
    </p:spTree>
    <p:extLst>
      <p:ext uri="{BB962C8B-B14F-4D97-AF65-F5344CB8AC3E}">
        <p14:creationId xmlns="" xmlns:p14="http://schemas.microsoft.com/office/powerpoint/2010/main" val="3554871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What </a:t>
            </a:r>
            <a:r>
              <a:rPr lang="en-US" b="1" dirty="0" smtClean="0">
                <a:solidFill>
                  <a:schemeClr val="tx1"/>
                </a:solidFill>
              </a:rPr>
              <a:t>do </a:t>
            </a:r>
            <a:r>
              <a:rPr lang="en-US" b="1" dirty="0">
                <a:solidFill>
                  <a:schemeClr val="tx1"/>
                </a:solidFill>
              </a:rPr>
              <a:t>state and federal </a:t>
            </a:r>
            <a:r>
              <a:rPr lang="en-US" b="1" dirty="0" smtClean="0">
                <a:solidFill>
                  <a:schemeClr val="tx1"/>
                </a:solidFill>
              </a:rPr>
              <a:t>laws </a:t>
            </a:r>
            <a:r>
              <a:rPr lang="en-US" b="1" dirty="0">
                <a:solidFill>
                  <a:schemeClr val="tx1"/>
                </a:solidFill>
              </a:rPr>
              <a:t>require</a:t>
            </a:r>
            <a:r>
              <a:rPr lang="en-US" b="1" dirty="0" smtClean="0">
                <a:solidFill>
                  <a:schemeClr val="tx1"/>
                </a:solidFill>
              </a:rPr>
              <a:t>?</a:t>
            </a:r>
            <a:endParaRPr lang="en-US" b="1" dirty="0">
              <a:solidFill>
                <a:schemeClr val="tx1"/>
              </a:solidFill>
            </a:endParaRPr>
          </a:p>
        </p:txBody>
      </p:sp>
      <p:sp>
        <p:nvSpPr>
          <p:cNvPr id="5" name="Content Placeholder 4"/>
          <p:cNvSpPr>
            <a:spLocks noGrp="1"/>
          </p:cNvSpPr>
          <p:nvPr>
            <p:ph idx="1"/>
          </p:nvPr>
        </p:nvSpPr>
        <p:spPr>
          <a:xfrm>
            <a:off x="381000" y="2057400"/>
            <a:ext cx="8077200" cy="2209800"/>
          </a:xfrm>
        </p:spPr>
        <p:txBody>
          <a:bodyPr/>
          <a:lstStyle/>
          <a:p>
            <a:pPr>
              <a:buNone/>
            </a:pPr>
            <a:r>
              <a:rPr lang="en-US" sz="2500" dirty="0" smtClean="0"/>
              <a:t>	Housing providers to make reasonable accommodations to the rules, policies, practices, or services, when such accommodations may be necessary to afford persons with disabilities an equal opportunity to use and enjoy a dwelling.</a:t>
            </a:r>
            <a:endParaRPr lang="en-US" sz="2500" dirty="0"/>
          </a:p>
        </p:txBody>
      </p:sp>
      <p:sp>
        <p:nvSpPr>
          <p:cNvPr id="3" name="Slide Number Placeholder 2"/>
          <p:cNvSpPr>
            <a:spLocks noGrp="1"/>
          </p:cNvSpPr>
          <p:nvPr>
            <p:ph type="sldNum" sz="quarter" idx="12"/>
          </p:nvPr>
        </p:nvSpPr>
        <p:spPr/>
        <p:txBody>
          <a:bodyPr/>
          <a:lstStyle/>
          <a:p>
            <a:fld id="{76E9746E-E24A-48BA-A72D-AE672A2C615E}" type="slidenum">
              <a:rPr lang="en-US" smtClean="0"/>
              <a:pPr/>
              <a:t>15</a:t>
            </a:fld>
            <a:endParaRPr lang="en-US"/>
          </a:p>
        </p:txBody>
      </p:sp>
    </p:spTree>
    <p:extLst>
      <p:ext uri="{BB962C8B-B14F-4D97-AF65-F5344CB8AC3E}">
        <p14:creationId xmlns="" xmlns:p14="http://schemas.microsoft.com/office/powerpoint/2010/main" val="3865524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62000" y="533400"/>
            <a:ext cx="7696200" cy="1143000"/>
          </a:xfrm>
        </p:spPr>
        <p:txBody>
          <a:bodyPr/>
          <a:lstStyle/>
          <a:p>
            <a:r>
              <a:rPr lang="en-US" sz="4000" dirty="0">
                <a:solidFill>
                  <a:schemeClr val="tx1"/>
                </a:solidFill>
              </a:rPr>
              <a:t>Reasonable </a:t>
            </a:r>
            <a:r>
              <a:rPr lang="en-US" sz="4000" dirty="0" smtClean="0">
                <a:solidFill>
                  <a:schemeClr val="tx1"/>
                </a:solidFill>
              </a:rPr>
              <a:t>Accommodations Example </a:t>
            </a:r>
            <a:r>
              <a:rPr lang="en-US" sz="4000" b="1" dirty="0" smtClean="0">
                <a:solidFill>
                  <a:schemeClr val="tx1"/>
                </a:solidFill>
                <a:latin typeface="Times New Roman" pitchFamily="18" charset="0"/>
                <a:cs typeface="Times New Roman" pitchFamily="18" charset="0"/>
              </a:rPr>
              <a:t>1</a:t>
            </a:r>
            <a:endParaRPr lang="en-US" sz="4000" b="1"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2A24C6F-7875-48E4-8CCB-D7DD401EF94D}" type="slidenum">
              <a:rPr lang="en-US" smtClean="0"/>
              <a:pPr/>
              <a:t>16</a:t>
            </a:fld>
            <a:endParaRPr lang="en-US"/>
          </a:p>
        </p:txBody>
      </p:sp>
      <p:sp>
        <p:nvSpPr>
          <p:cNvPr id="3" name="Content Placeholder 2"/>
          <p:cNvSpPr>
            <a:spLocks noGrp="1"/>
          </p:cNvSpPr>
          <p:nvPr>
            <p:ph idx="1"/>
          </p:nvPr>
        </p:nvSpPr>
        <p:spPr>
          <a:xfrm>
            <a:off x="762000" y="1981200"/>
            <a:ext cx="7696200" cy="3962400"/>
          </a:xfrm>
        </p:spPr>
        <p:txBody>
          <a:bodyPr/>
          <a:lstStyle/>
          <a:p>
            <a:pPr marL="0" indent="0" algn="just">
              <a:buNone/>
            </a:pPr>
            <a:r>
              <a:rPr lang="en-US" sz="2400" dirty="0"/>
              <a:t>A housing provider has a policy of providing unassigned </a:t>
            </a:r>
            <a:r>
              <a:rPr lang="en-US" sz="2400" dirty="0" smtClean="0"/>
              <a:t>parking spaces </a:t>
            </a:r>
            <a:r>
              <a:rPr lang="en-US" sz="2400" dirty="0"/>
              <a:t>to residents. A resident with a mobility impairment, who is </a:t>
            </a:r>
            <a:r>
              <a:rPr lang="en-US" sz="2400" dirty="0" smtClean="0"/>
              <a:t>substantially limited </a:t>
            </a:r>
            <a:r>
              <a:rPr lang="en-US" sz="2400" dirty="0"/>
              <a:t>in her ability to walk, requests an assigned accessible parking space </a:t>
            </a:r>
            <a:r>
              <a:rPr lang="en-US" sz="2400" dirty="0" smtClean="0"/>
              <a:t>close to </a:t>
            </a:r>
            <a:r>
              <a:rPr lang="en-US" sz="2400" dirty="0"/>
              <a:t>the entrance to her unit as a reasonable accommodation. There are </a:t>
            </a:r>
            <a:r>
              <a:rPr lang="en-US" sz="2400" dirty="0" smtClean="0"/>
              <a:t>available parking </a:t>
            </a:r>
            <a:r>
              <a:rPr lang="en-US" sz="2400" dirty="0"/>
              <a:t>spaces near the entrance to her unit that are accessible, but those </a:t>
            </a:r>
            <a:r>
              <a:rPr lang="en-US" sz="2400" dirty="0" smtClean="0"/>
              <a:t>spaces are </a:t>
            </a:r>
            <a:r>
              <a:rPr lang="en-US" sz="2400" dirty="0"/>
              <a:t>available to all residents on a first come, first served basis. </a:t>
            </a:r>
          </a:p>
        </p:txBody>
      </p:sp>
    </p:spTree>
    <p:extLst>
      <p:ext uri="{BB962C8B-B14F-4D97-AF65-F5344CB8AC3E}">
        <p14:creationId xmlns="" xmlns:p14="http://schemas.microsoft.com/office/powerpoint/2010/main" val="1202619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905000"/>
            <a:ext cx="8534400" cy="4191000"/>
          </a:xfrm>
        </p:spPr>
        <p:txBody>
          <a:bodyPr/>
          <a:lstStyle/>
          <a:p>
            <a:pPr>
              <a:buClrTx/>
              <a:buFont typeface="Wingdings" pitchFamily="2" charset="2"/>
              <a:buChar char="§"/>
            </a:pPr>
            <a:r>
              <a:rPr lang="en-US" sz="2200" dirty="0" smtClean="0">
                <a:solidFill>
                  <a:srgbClr val="000000"/>
                </a:solidFill>
              </a:rPr>
              <a:t>The requester </a:t>
            </a:r>
            <a:r>
              <a:rPr lang="en-US" sz="2200" dirty="0">
                <a:solidFill>
                  <a:srgbClr val="000000"/>
                </a:solidFill>
              </a:rPr>
              <a:t>must make the request in a manner that a reasonable person would understand to be </a:t>
            </a:r>
            <a:r>
              <a:rPr lang="en-US" sz="2200" dirty="0" smtClean="0">
                <a:solidFill>
                  <a:srgbClr val="000000"/>
                </a:solidFill>
              </a:rPr>
              <a:t>a request </a:t>
            </a:r>
            <a:r>
              <a:rPr lang="en-US" sz="2200" dirty="0">
                <a:solidFill>
                  <a:srgbClr val="000000"/>
                </a:solidFill>
              </a:rPr>
              <a:t>for an exception, change, or adjustment to a rule, policy, practice, or service because of </a:t>
            </a:r>
            <a:r>
              <a:rPr lang="en-US" sz="2200" dirty="0" smtClean="0">
                <a:solidFill>
                  <a:srgbClr val="000000"/>
                </a:solidFill>
              </a:rPr>
              <a:t>a disability. </a:t>
            </a:r>
          </a:p>
          <a:p>
            <a:pPr>
              <a:buClrTx/>
              <a:buFont typeface="Wingdings" pitchFamily="2" charset="2"/>
              <a:buChar char="§"/>
            </a:pPr>
            <a:r>
              <a:rPr lang="en-US" sz="2200" dirty="0" smtClean="0"/>
              <a:t>The request does not have to be </a:t>
            </a:r>
            <a:r>
              <a:rPr lang="en-US" sz="2200" dirty="0"/>
              <a:t>made in </a:t>
            </a:r>
            <a:r>
              <a:rPr lang="en-US" sz="2200" dirty="0" smtClean="0"/>
              <a:t>writing or on a certain form.</a:t>
            </a:r>
            <a:endParaRPr lang="en-US" sz="2200" dirty="0" smtClean="0">
              <a:solidFill>
                <a:srgbClr val="000000"/>
              </a:solidFill>
            </a:endParaRPr>
          </a:p>
          <a:p>
            <a:pPr>
              <a:buClrTx/>
              <a:buFont typeface="Wingdings" pitchFamily="2" charset="2"/>
              <a:buChar char="§"/>
            </a:pPr>
            <a:r>
              <a:rPr lang="en-US" sz="2200" dirty="0"/>
              <a:t>An individual making a reasonable accommodation </a:t>
            </a:r>
            <a:r>
              <a:rPr lang="en-US" sz="2200" dirty="0" smtClean="0"/>
              <a:t>request does </a:t>
            </a:r>
            <a:r>
              <a:rPr lang="en-US" sz="2200" dirty="0"/>
              <a:t>not need to mention the </a:t>
            </a:r>
            <a:r>
              <a:rPr lang="en-US" sz="2200" dirty="0" smtClean="0"/>
              <a:t>Acts </a:t>
            </a:r>
            <a:r>
              <a:rPr lang="en-US" sz="2200" dirty="0"/>
              <a:t>or use the words "</a:t>
            </a:r>
            <a:r>
              <a:rPr lang="en-US" sz="2200" dirty="0" smtClean="0"/>
              <a:t>reasonable accommodation” or use any magic words.</a:t>
            </a:r>
          </a:p>
          <a:p>
            <a:pPr>
              <a:buClrTx/>
              <a:buFont typeface="Wingdings" pitchFamily="2" charset="2"/>
              <a:buChar char="§"/>
            </a:pPr>
            <a:r>
              <a:rPr lang="en-US" sz="2200" dirty="0" smtClean="0"/>
              <a:t>The </a:t>
            </a:r>
            <a:r>
              <a:rPr lang="en-US" sz="2200" dirty="0"/>
              <a:t>request can be made by a family member or </a:t>
            </a:r>
            <a:r>
              <a:rPr lang="en-US" sz="2200" dirty="0" smtClean="0"/>
              <a:t>someone else </a:t>
            </a:r>
            <a:r>
              <a:rPr lang="en-US" sz="2200" dirty="0"/>
              <a:t>who is acting on </a:t>
            </a:r>
            <a:r>
              <a:rPr lang="en-US" sz="2200" dirty="0" smtClean="0"/>
              <a:t>the person’s behalf.</a:t>
            </a:r>
            <a:endParaRPr lang="en-US" sz="2200" dirty="0">
              <a:solidFill>
                <a:schemeClr val="tx1"/>
              </a:solidFill>
              <a:latin typeface="Times New Roman" pitchFamily="18" charset="0"/>
              <a:cs typeface="Times New Roman" pitchFamily="18" charset="0"/>
            </a:endParaRPr>
          </a:p>
        </p:txBody>
      </p:sp>
      <p:sp>
        <p:nvSpPr>
          <p:cNvPr id="7" name="Rectangle 2"/>
          <p:cNvSpPr>
            <a:spLocks noGrp="1" noChangeArrowheads="1"/>
          </p:cNvSpPr>
          <p:nvPr>
            <p:ph type="title"/>
          </p:nvPr>
        </p:nvSpPr>
        <p:spPr>
          <a:xfrm>
            <a:off x="762000" y="533400"/>
            <a:ext cx="7696200" cy="1143000"/>
          </a:xfrm>
        </p:spPr>
        <p:txBody>
          <a:bodyPr/>
          <a:lstStyle/>
          <a:p>
            <a:r>
              <a:rPr lang="en-US" sz="4000" dirty="0" smtClean="0">
                <a:solidFill>
                  <a:schemeClr val="tx1"/>
                </a:solidFill>
              </a:rPr>
              <a:t>Reasonable Accommodation Request Guidelines</a:t>
            </a:r>
            <a:endParaRPr lang="en-US" sz="4000" dirty="0">
              <a:solidFill>
                <a:schemeClr val="tx1"/>
              </a:solidFill>
            </a:endParaRPr>
          </a:p>
        </p:txBody>
      </p:sp>
      <p:sp>
        <p:nvSpPr>
          <p:cNvPr id="2" name="Slide Number Placeholder 1"/>
          <p:cNvSpPr>
            <a:spLocks noGrp="1"/>
          </p:cNvSpPr>
          <p:nvPr>
            <p:ph type="sldNum" sz="quarter" idx="12"/>
          </p:nvPr>
        </p:nvSpPr>
        <p:spPr/>
        <p:txBody>
          <a:bodyPr/>
          <a:lstStyle/>
          <a:p>
            <a:fld id="{72A24C6F-7875-48E4-8CCB-D7DD401EF94D}" type="slidenum">
              <a:rPr lang="en-US" smtClean="0"/>
              <a:pPr/>
              <a:t>17</a:t>
            </a:fld>
            <a:endParaRPr lang="en-US"/>
          </a:p>
        </p:txBody>
      </p:sp>
    </p:spTree>
    <p:extLst>
      <p:ext uri="{BB962C8B-B14F-4D97-AF65-F5344CB8AC3E}">
        <p14:creationId xmlns="" xmlns:p14="http://schemas.microsoft.com/office/powerpoint/2010/main" val="1324157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905000"/>
            <a:ext cx="8534400" cy="4038600"/>
          </a:xfrm>
        </p:spPr>
        <p:txBody>
          <a:bodyPr/>
          <a:lstStyle/>
          <a:p>
            <a:pPr>
              <a:buClrTx/>
              <a:buSzPct val="150000"/>
              <a:buFont typeface="Wingdings" panose="05000000000000000000" pitchFamily="2" charset="2"/>
              <a:buChar char="§"/>
            </a:pPr>
            <a:r>
              <a:rPr lang="en-US" sz="2000" dirty="0" smtClean="0">
                <a:solidFill>
                  <a:srgbClr val="000000"/>
                </a:solidFill>
              </a:rPr>
              <a:t>A housing provider may ask for information relevant to determining if </a:t>
            </a:r>
            <a:r>
              <a:rPr lang="en-US" sz="2000" dirty="0">
                <a:solidFill>
                  <a:srgbClr val="000000"/>
                </a:solidFill>
              </a:rPr>
              <a:t>a </a:t>
            </a:r>
            <a:r>
              <a:rPr lang="en-US" sz="2000" dirty="0" smtClean="0">
                <a:solidFill>
                  <a:srgbClr val="000000"/>
                </a:solidFill>
              </a:rPr>
              <a:t>requested  reasonable </a:t>
            </a:r>
            <a:r>
              <a:rPr lang="en-US" sz="2000" dirty="0">
                <a:solidFill>
                  <a:srgbClr val="000000"/>
                </a:solidFill>
              </a:rPr>
              <a:t>accommodation </a:t>
            </a:r>
            <a:r>
              <a:rPr lang="en-US" sz="2000" dirty="0" smtClean="0">
                <a:solidFill>
                  <a:srgbClr val="000000"/>
                </a:solidFill>
              </a:rPr>
              <a:t>is necessary </a:t>
            </a:r>
            <a:r>
              <a:rPr lang="en-US" sz="2000" dirty="0">
                <a:solidFill>
                  <a:srgbClr val="000000"/>
                </a:solidFill>
              </a:rPr>
              <a:t>because of a disability</a:t>
            </a:r>
            <a:r>
              <a:rPr lang="en-US" sz="2000" dirty="0" smtClean="0">
                <a:solidFill>
                  <a:srgbClr val="000000"/>
                </a:solidFill>
              </a:rPr>
              <a:t>.</a:t>
            </a:r>
          </a:p>
          <a:p>
            <a:pPr>
              <a:buClrTx/>
              <a:buSzPct val="150000"/>
              <a:buFont typeface="Wingdings" panose="05000000000000000000" pitchFamily="2" charset="2"/>
              <a:buChar char="§"/>
            </a:pPr>
            <a:r>
              <a:rPr lang="en-US" sz="2000" dirty="0" smtClean="0"/>
              <a:t>For a disability </a:t>
            </a:r>
            <a:r>
              <a:rPr lang="en-US" sz="2000" dirty="0"/>
              <a:t>t</a:t>
            </a:r>
            <a:r>
              <a:rPr lang="en-US" sz="2000" dirty="0" smtClean="0"/>
              <a:t>hat is not obvious or the need is not obvious, a housing provider may request </a:t>
            </a:r>
            <a:r>
              <a:rPr lang="en-US" sz="2000" dirty="0"/>
              <a:t>reliable </a:t>
            </a:r>
            <a:r>
              <a:rPr lang="en-US" sz="2000" dirty="0" smtClean="0"/>
              <a:t>disability-related information </a:t>
            </a:r>
            <a:r>
              <a:rPr lang="en-US" sz="2000" dirty="0"/>
              <a:t>that </a:t>
            </a:r>
            <a:endParaRPr lang="en-US" sz="2000" dirty="0" smtClean="0"/>
          </a:p>
          <a:p>
            <a:pPr lvl="1">
              <a:buClrTx/>
              <a:buSzPct val="100000"/>
              <a:buFont typeface="Wingdings" panose="05000000000000000000" pitchFamily="2" charset="2"/>
              <a:buChar char="§"/>
            </a:pPr>
            <a:r>
              <a:rPr lang="en-US" sz="1800" dirty="0" smtClean="0"/>
              <a:t>(</a:t>
            </a:r>
            <a:r>
              <a:rPr lang="en-US" sz="1800" dirty="0"/>
              <a:t>1) is necessary to verify that the person meets the </a:t>
            </a:r>
            <a:r>
              <a:rPr lang="en-US" sz="1800" dirty="0" smtClean="0"/>
              <a:t>Acts’ </a:t>
            </a:r>
            <a:r>
              <a:rPr lang="en-US" sz="1800" dirty="0"/>
              <a:t>definition of </a:t>
            </a:r>
            <a:r>
              <a:rPr lang="en-US" sz="1800" dirty="0" smtClean="0"/>
              <a:t>disability; </a:t>
            </a:r>
          </a:p>
          <a:p>
            <a:pPr lvl="1">
              <a:buClrTx/>
              <a:buSzPct val="100000"/>
              <a:buFont typeface="Wingdings" panose="05000000000000000000" pitchFamily="2" charset="2"/>
              <a:buChar char="§"/>
            </a:pPr>
            <a:r>
              <a:rPr lang="en-US" sz="1800" dirty="0" smtClean="0"/>
              <a:t>(</a:t>
            </a:r>
            <a:r>
              <a:rPr lang="en-US" sz="1800" dirty="0"/>
              <a:t>2) describes the needed </a:t>
            </a:r>
            <a:r>
              <a:rPr lang="en-US" sz="1800" dirty="0" smtClean="0"/>
              <a:t>accommodation; </a:t>
            </a:r>
            <a:r>
              <a:rPr lang="en-US" sz="1800" dirty="0"/>
              <a:t>and </a:t>
            </a:r>
            <a:endParaRPr lang="en-US" sz="1800" dirty="0" smtClean="0"/>
          </a:p>
          <a:p>
            <a:pPr lvl="1">
              <a:buClrTx/>
              <a:buSzPct val="100000"/>
              <a:buFont typeface="Wingdings" panose="05000000000000000000" pitchFamily="2" charset="2"/>
              <a:buChar char="§"/>
            </a:pPr>
            <a:r>
              <a:rPr lang="en-US" sz="1800" dirty="0" smtClean="0"/>
              <a:t>(</a:t>
            </a:r>
            <a:r>
              <a:rPr lang="en-US" sz="1800" dirty="0"/>
              <a:t>3) shows the relationship </a:t>
            </a:r>
            <a:r>
              <a:rPr lang="en-US" sz="1800" dirty="0" smtClean="0"/>
              <a:t>(or nexus) between the person’s disability and the need for the requested accommodation.</a:t>
            </a:r>
          </a:p>
          <a:p>
            <a:pPr lvl="1">
              <a:buClrTx/>
              <a:buSzPct val="100000"/>
              <a:buFont typeface="Wingdings" panose="05000000000000000000" pitchFamily="2" charset="2"/>
              <a:buChar char="§"/>
            </a:pPr>
            <a:r>
              <a:rPr lang="en-US" sz="1800" dirty="0"/>
              <a:t>A doctor or other medical professional, a peer support group, a non-medical service agency, or </a:t>
            </a:r>
            <a:r>
              <a:rPr lang="en-US" sz="1800" b="1" dirty="0"/>
              <a:t>a reliable third </a:t>
            </a:r>
            <a:r>
              <a:rPr lang="en-US" sz="1800" b="1" dirty="0" smtClean="0"/>
              <a:t>party </a:t>
            </a:r>
            <a:r>
              <a:rPr lang="en-US" sz="1800" dirty="0" smtClean="0"/>
              <a:t>who </a:t>
            </a:r>
            <a:r>
              <a:rPr lang="en-US" sz="1800" dirty="0"/>
              <a:t>is in a position to know about the individual's disability may also provide verification of </a:t>
            </a:r>
            <a:r>
              <a:rPr lang="en-US" sz="1800" dirty="0" smtClean="0"/>
              <a:t>a disability.</a:t>
            </a:r>
            <a:endParaRPr lang="en-US" sz="1400" dirty="0">
              <a:solidFill>
                <a:schemeClr val="tx1"/>
              </a:solidFill>
              <a:latin typeface="Times New Roman" pitchFamily="18" charset="0"/>
              <a:cs typeface="Times New Roman" pitchFamily="18" charset="0"/>
            </a:endParaRPr>
          </a:p>
        </p:txBody>
      </p:sp>
      <p:sp>
        <p:nvSpPr>
          <p:cNvPr id="7" name="Rectangle 2"/>
          <p:cNvSpPr>
            <a:spLocks noGrp="1" noChangeArrowheads="1"/>
          </p:cNvSpPr>
          <p:nvPr>
            <p:ph type="title"/>
          </p:nvPr>
        </p:nvSpPr>
        <p:spPr>
          <a:xfrm>
            <a:off x="152400" y="304800"/>
            <a:ext cx="8839200" cy="1447800"/>
          </a:xfrm>
        </p:spPr>
        <p:txBody>
          <a:bodyPr/>
          <a:lstStyle/>
          <a:p>
            <a:r>
              <a:rPr lang="en-US" sz="3800" dirty="0">
                <a:solidFill>
                  <a:schemeClr val="tx1"/>
                </a:solidFill>
              </a:rPr>
              <a:t>What </a:t>
            </a:r>
            <a:r>
              <a:rPr lang="en-US" sz="3800" dirty="0" smtClean="0">
                <a:solidFill>
                  <a:schemeClr val="tx1"/>
                </a:solidFill>
              </a:rPr>
              <a:t>inquiries </a:t>
            </a:r>
            <a:r>
              <a:rPr lang="en-US" sz="3800" dirty="0">
                <a:solidFill>
                  <a:schemeClr val="tx1"/>
                </a:solidFill>
              </a:rPr>
              <a:t>can I make if a resident asks for </a:t>
            </a:r>
            <a:r>
              <a:rPr lang="en-US" sz="3800" dirty="0" smtClean="0">
                <a:solidFill>
                  <a:schemeClr val="tx1"/>
                </a:solidFill>
              </a:rPr>
              <a:t>a </a:t>
            </a:r>
            <a:r>
              <a:rPr lang="en-US" sz="3800" b="1" dirty="0" smtClean="0">
                <a:solidFill>
                  <a:schemeClr val="tx1"/>
                </a:solidFill>
                <a:latin typeface="Times New Roman" pitchFamily="18" charset="0"/>
                <a:cs typeface="Times New Roman" pitchFamily="18" charset="0"/>
              </a:rPr>
              <a:t>Reasonable Accommodation?</a:t>
            </a:r>
            <a:endParaRPr lang="en-US" sz="3800" b="1"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2A24C6F-7875-48E4-8CCB-D7DD401EF94D}" type="slidenum">
              <a:rPr lang="en-US" smtClean="0"/>
              <a:pPr/>
              <a:t>18</a:t>
            </a:fld>
            <a:endParaRPr lang="en-US"/>
          </a:p>
        </p:txBody>
      </p:sp>
    </p:spTree>
    <p:extLst>
      <p:ext uri="{BB962C8B-B14F-4D97-AF65-F5344CB8AC3E}">
        <p14:creationId xmlns="" xmlns:p14="http://schemas.microsoft.com/office/powerpoint/2010/main" val="1269525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752599"/>
            <a:ext cx="4343400" cy="4419601"/>
          </a:xfrm>
        </p:spPr>
        <p:txBody>
          <a:bodyPr/>
          <a:lstStyle/>
          <a:p>
            <a:pPr marL="0" indent="0" algn="just">
              <a:buNone/>
            </a:pPr>
            <a:r>
              <a:rPr lang="en-US" sz="2200" dirty="0"/>
              <a:t>A rental applicant who uses a wheelchair advises a housing </a:t>
            </a:r>
            <a:r>
              <a:rPr lang="en-US" sz="2200" dirty="0" smtClean="0"/>
              <a:t>provider that she </a:t>
            </a:r>
            <a:r>
              <a:rPr lang="en-US" sz="2200" dirty="0"/>
              <a:t>wishes to keep an assistance dog in </a:t>
            </a:r>
            <a:r>
              <a:rPr lang="en-US" sz="2200" dirty="0" smtClean="0"/>
              <a:t>her </a:t>
            </a:r>
            <a:r>
              <a:rPr lang="en-US" sz="2200" dirty="0"/>
              <a:t>unit even though the provider has </a:t>
            </a:r>
            <a:r>
              <a:rPr lang="en-US" sz="2200" dirty="0" smtClean="0"/>
              <a:t>a "</a:t>
            </a:r>
            <a:r>
              <a:rPr lang="en-US" sz="2200" dirty="0"/>
              <a:t>no pets" policy. The applicant’s disability is readily apparent but the need for </a:t>
            </a:r>
            <a:r>
              <a:rPr lang="en-US" sz="2200" dirty="0" smtClean="0"/>
              <a:t>an assistance </a:t>
            </a:r>
            <a:r>
              <a:rPr lang="en-US" sz="2200" dirty="0"/>
              <a:t>animal is not obvious to the provider. The housing provider may </a:t>
            </a:r>
            <a:r>
              <a:rPr lang="en-US" sz="2200" dirty="0" smtClean="0"/>
              <a:t>ask the </a:t>
            </a:r>
            <a:r>
              <a:rPr lang="en-US" sz="2200" dirty="0"/>
              <a:t>applicant to provide information about the disability-related need for the dog.</a:t>
            </a:r>
            <a:endParaRPr lang="en-US" sz="2200" dirty="0">
              <a:solidFill>
                <a:schemeClr val="tx1"/>
              </a:solidFill>
            </a:endParaRPr>
          </a:p>
        </p:txBody>
      </p:sp>
      <p:sp>
        <p:nvSpPr>
          <p:cNvPr id="7" name="Rectangle 2"/>
          <p:cNvSpPr>
            <a:spLocks noGrp="1" noChangeArrowheads="1"/>
          </p:cNvSpPr>
          <p:nvPr>
            <p:ph type="title"/>
          </p:nvPr>
        </p:nvSpPr>
        <p:spPr>
          <a:xfrm>
            <a:off x="762000" y="533400"/>
            <a:ext cx="7696200" cy="1143000"/>
          </a:xfrm>
        </p:spPr>
        <p:txBody>
          <a:bodyPr/>
          <a:lstStyle/>
          <a:p>
            <a:r>
              <a:rPr lang="en-US" sz="4000" b="1" dirty="0" smtClean="0">
                <a:solidFill>
                  <a:schemeClr val="tx1"/>
                </a:solidFill>
                <a:latin typeface="Times New Roman" pitchFamily="18" charset="0"/>
                <a:cs typeface="Times New Roman" pitchFamily="18" charset="0"/>
              </a:rPr>
              <a:t>Reasonable Accommodations Example 2</a:t>
            </a:r>
            <a:endParaRPr lang="en-US" sz="4000" b="1"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2A24C6F-7875-48E4-8CCB-D7DD401EF94D}" type="slidenum">
              <a:rPr lang="en-US" smtClean="0"/>
              <a:pPr/>
              <a:t>19</a:t>
            </a:fld>
            <a:endParaRPr lang="en-US"/>
          </a:p>
        </p:txBody>
      </p:sp>
      <p:pic>
        <p:nvPicPr>
          <p:cNvPr id="4097" name="Picture 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05550" y="4724400"/>
            <a:ext cx="2273858" cy="15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 xmlns:p14="http://schemas.microsoft.com/office/powerpoint/2010/main" val="2866811383"/>
              </p:ext>
            </p:extLst>
          </p:nvPr>
        </p:nvGraphicFramePr>
        <p:xfrm>
          <a:off x="5029200" y="1752600"/>
          <a:ext cx="3609975" cy="3686175"/>
        </p:xfrm>
        <a:graphic>
          <a:graphicData uri="http://schemas.openxmlformats.org/presentationml/2006/ole">
            <p:oleObj spid="_x0000_s4126" name="Document" r:id="rId5" imgW="6017133" imgH="7399954" progId="Word.Document.8">
              <p:embed/>
            </p:oleObj>
          </a:graphicData>
        </a:graphic>
      </p:graphicFrame>
    </p:spTree>
    <p:extLst>
      <p:ext uri="{BB962C8B-B14F-4D97-AF65-F5344CB8AC3E}">
        <p14:creationId xmlns="" xmlns:p14="http://schemas.microsoft.com/office/powerpoint/2010/main" val="450697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152400"/>
            <a:ext cx="8229600" cy="1447800"/>
          </a:xfrm>
        </p:spPr>
        <p:txBody>
          <a:bodyPr/>
          <a:lstStyle/>
          <a:p>
            <a:r>
              <a:rPr lang="en-US" dirty="0" smtClean="0">
                <a:solidFill>
                  <a:schemeClr val="tx1"/>
                </a:solidFill>
              </a:rPr>
              <a:t>Fair Housing Webinar Series</a:t>
            </a:r>
            <a:r>
              <a:rPr lang="en-US" dirty="0" smtClean="0"/>
              <a:t>	</a:t>
            </a:r>
          </a:p>
        </p:txBody>
      </p:sp>
      <p:sp>
        <p:nvSpPr>
          <p:cNvPr id="7171" name="Content Placeholder 2"/>
          <p:cNvSpPr>
            <a:spLocks noGrp="1"/>
          </p:cNvSpPr>
          <p:nvPr>
            <p:ph idx="1"/>
          </p:nvPr>
        </p:nvSpPr>
        <p:spPr>
          <a:xfrm>
            <a:off x="457200" y="1752600"/>
            <a:ext cx="8001000" cy="4343400"/>
          </a:xfrm>
        </p:spPr>
        <p:txBody>
          <a:bodyPr/>
          <a:lstStyle/>
          <a:p>
            <a:pPr>
              <a:buFont typeface="Wingdings" pitchFamily="2" charset="2"/>
              <a:buChar char="§"/>
            </a:pPr>
            <a:r>
              <a:rPr lang="en-US" sz="2700" dirty="0" smtClean="0"/>
              <a:t>April 4 from 1:30-3:00pm: Fair Housing Overview</a:t>
            </a:r>
          </a:p>
          <a:p>
            <a:pPr>
              <a:buFont typeface="Wingdings" pitchFamily="2" charset="2"/>
              <a:buChar char="§"/>
            </a:pPr>
            <a:endParaRPr lang="en-US" sz="1000" dirty="0" smtClean="0"/>
          </a:p>
          <a:p>
            <a:pPr>
              <a:buFont typeface="Wingdings" pitchFamily="2" charset="2"/>
              <a:buChar char="§"/>
            </a:pPr>
            <a:r>
              <a:rPr lang="en-US" sz="2700" dirty="0" smtClean="0"/>
              <a:t>April 11 from 1:30-3:00pm: Reasonable Accommodations and Accessibility</a:t>
            </a:r>
          </a:p>
          <a:p>
            <a:pPr>
              <a:buFont typeface="Wingdings" pitchFamily="2" charset="2"/>
              <a:buNone/>
            </a:pPr>
            <a:endParaRPr lang="en-US" sz="1800" dirty="0" smtClean="0"/>
          </a:p>
          <a:p>
            <a:pPr>
              <a:buFont typeface="Wingdings" pitchFamily="2" charset="2"/>
              <a:buNone/>
            </a:pPr>
            <a:r>
              <a:rPr lang="en-US" sz="2000" dirty="0" smtClean="0"/>
              <a:t>Webinar information located at </a:t>
            </a:r>
            <a:r>
              <a:rPr lang="en-US" sz="2000" dirty="0" smtClean="0">
                <a:hlinkClick r:id="rId3"/>
              </a:rPr>
              <a:t>https://www.tdhca.state.tx.us/fair-housing/announcements.htm</a:t>
            </a:r>
            <a:r>
              <a:rPr lang="en-US" sz="2000" dirty="0" smtClean="0"/>
              <a:t> or  the calendar portion of </a:t>
            </a:r>
            <a:r>
              <a:rPr lang="en-US" sz="2000" dirty="0" smtClean="0">
                <a:hlinkClick r:id="rId4"/>
              </a:rPr>
              <a:t>TDHCA’s website</a:t>
            </a:r>
            <a:r>
              <a:rPr lang="en-US" sz="2000" dirty="0" smtClean="0"/>
              <a:t>.</a:t>
            </a:r>
          </a:p>
          <a:p>
            <a:pPr>
              <a:buFont typeface="Wingdings" pitchFamily="2" charset="2"/>
              <a:buNone/>
            </a:pPr>
            <a:endParaRPr lang="en-US" sz="1000" dirty="0" smtClean="0"/>
          </a:p>
          <a:p>
            <a:pPr>
              <a:buFont typeface="Wingdings" pitchFamily="2" charset="2"/>
              <a:buNone/>
            </a:pPr>
            <a:r>
              <a:rPr lang="en-US" sz="2000" dirty="0" smtClean="0"/>
              <a:t>For further information, please contact Suzanne Hemphill, TDHCA Fair Housing Project Manager at </a:t>
            </a:r>
            <a:r>
              <a:rPr lang="en-US" sz="2000" dirty="0" smtClean="0">
                <a:hlinkClick r:id="rId5"/>
              </a:rPr>
              <a:t>suzanne.hemphill@tdhca.state.tx.us</a:t>
            </a:r>
            <a:endParaRPr lang="en-US" sz="2000" dirty="0" smtClean="0"/>
          </a:p>
        </p:txBody>
      </p:sp>
      <p:sp>
        <p:nvSpPr>
          <p:cNvPr id="5" name="Slide Number Placeholder 4"/>
          <p:cNvSpPr>
            <a:spLocks noGrp="1"/>
          </p:cNvSpPr>
          <p:nvPr>
            <p:ph type="sldNum" sz="quarter" idx="12"/>
          </p:nvPr>
        </p:nvSpPr>
        <p:spPr/>
        <p:txBody>
          <a:bodyPr/>
          <a:lstStyle/>
          <a:p>
            <a:pPr>
              <a:defRPr/>
            </a:pPr>
            <a:fld id="{3E190880-1E22-473A-AF9B-7253B11DC1B8}" type="slidenum">
              <a:rPr lang="en-US" smtClean="0"/>
              <a:pPr>
                <a:defRPr/>
              </a:pPr>
              <a:t>2</a:t>
            </a:fld>
            <a:endParaRPr lang="en-US"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OVINVIV\AppData\Local\Microsoft\Windows\Temporary Internet Files\Content.IE5\EDQULAMN\milker-X-icon[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72412" y="1752600"/>
            <a:ext cx="862012" cy="86201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ontent Placeholder 5"/>
          <p:cNvSpPr>
            <a:spLocks noGrp="1"/>
          </p:cNvSpPr>
          <p:nvPr>
            <p:ph idx="1"/>
          </p:nvPr>
        </p:nvSpPr>
        <p:spPr>
          <a:xfrm>
            <a:off x="304800" y="1905000"/>
            <a:ext cx="8458200" cy="4114800"/>
          </a:xfrm>
        </p:spPr>
        <p:txBody>
          <a:bodyPr/>
          <a:lstStyle/>
          <a:p>
            <a:pPr>
              <a:buFont typeface="Wingdings" pitchFamily="2" charset="2"/>
              <a:buChar char="§"/>
            </a:pPr>
            <a:r>
              <a:rPr lang="en-US" sz="2400" dirty="0" smtClean="0"/>
              <a:t>A housing provider may not ordinarily ask the following: </a:t>
            </a:r>
          </a:p>
          <a:p>
            <a:pPr lvl="1">
              <a:buFont typeface="Wingdings" pitchFamily="2" charset="2"/>
              <a:buChar char="§"/>
            </a:pPr>
            <a:r>
              <a:rPr lang="en-US" sz="2000" dirty="0" smtClean="0"/>
              <a:t>The </a:t>
            </a:r>
            <a:r>
              <a:rPr lang="en-US" sz="2000" dirty="0"/>
              <a:t>nature and severity of </a:t>
            </a:r>
            <a:r>
              <a:rPr lang="en-US" sz="2000" dirty="0" smtClean="0"/>
              <a:t>an individual's </a:t>
            </a:r>
            <a:r>
              <a:rPr lang="en-US" sz="2000" dirty="0"/>
              <a:t>disability</a:t>
            </a:r>
            <a:r>
              <a:rPr lang="en-US" sz="2000" dirty="0" smtClean="0">
                <a:solidFill>
                  <a:srgbClr val="000000"/>
                </a:solidFill>
              </a:rPr>
              <a:t>.</a:t>
            </a:r>
          </a:p>
          <a:p>
            <a:pPr lvl="1">
              <a:buFont typeface="Wingdings" pitchFamily="2" charset="2"/>
              <a:buChar char="§"/>
            </a:pPr>
            <a:r>
              <a:rPr lang="en-US" sz="2000" dirty="0" smtClean="0">
                <a:solidFill>
                  <a:srgbClr val="000000"/>
                </a:solidFill>
              </a:rPr>
              <a:t>If an applicant has </a:t>
            </a:r>
            <a:r>
              <a:rPr lang="en-US" sz="2000" dirty="0">
                <a:solidFill>
                  <a:srgbClr val="000000"/>
                </a:solidFill>
              </a:rPr>
              <a:t>a disability or if a person intending to reside in a dwelling or anyone associated with an </a:t>
            </a:r>
            <a:r>
              <a:rPr lang="en-US" sz="2000" dirty="0" smtClean="0">
                <a:solidFill>
                  <a:srgbClr val="000000"/>
                </a:solidFill>
              </a:rPr>
              <a:t>applicant has a disability.</a:t>
            </a:r>
          </a:p>
          <a:p>
            <a:pPr marL="457200" lvl="1" indent="0">
              <a:buFont typeface="Wingdings" pitchFamily="2" charset="2"/>
              <a:buChar char="§"/>
            </a:pPr>
            <a:endParaRPr lang="en-US" sz="1600" dirty="0">
              <a:solidFill>
                <a:srgbClr val="000000"/>
              </a:solidFill>
            </a:endParaRPr>
          </a:p>
          <a:p>
            <a:pPr>
              <a:buFont typeface="Wingdings" pitchFamily="2" charset="2"/>
              <a:buChar char="§"/>
            </a:pPr>
            <a:r>
              <a:rPr lang="en-US" sz="2400" dirty="0" smtClean="0">
                <a:solidFill>
                  <a:srgbClr val="000000"/>
                </a:solidFill>
              </a:rPr>
              <a:t>Examples of exceptions:</a:t>
            </a:r>
          </a:p>
          <a:p>
            <a:pPr lvl="1">
              <a:buFont typeface="Wingdings" pitchFamily="2" charset="2"/>
              <a:buChar char="§"/>
            </a:pPr>
            <a:r>
              <a:rPr lang="en-US" sz="2000" dirty="0" smtClean="0">
                <a:solidFill>
                  <a:srgbClr val="000000"/>
                </a:solidFill>
              </a:rPr>
              <a:t>If the housing provider offers </a:t>
            </a:r>
            <a:r>
              <a:rPr lang="en-US" sz="2000" dirty="0">
                <a:solidFill>
                  <a:srgbClr val="000000"/>
                </a:solidFill>
              </a:rPr>
              <a:t>accessible units to persons </a:t>
            </a:r>
            <a:r>
              <a:rPr lang="en-US" sz="2000" dirty="0" smtClean="0">
                <a:solidFill>
                  <a:srgbClr val="000000"/>
                </a:solidFill>
              </a:rPr>
              <a:t>with disabilities </a:t>
            </a:r>
            <a:r>
              <a:rPr lang="en-US" sz="2000" dirty="0">
                <a:solidFill>
                  <a:srgbClr val="000000"/>
                </a:solidFill>
              </a:rPr>
              <a:t>needing the features of these units on a priority </a:t>
            </a:r>
            <a:r>
              <a:rPr lang="en-US" sz="2000" dirty="0" smtClean="0">
                <a:solidFill>
                  <a:srgbClr val="000000"/>
                </a:solidFill>
              </a:rPr>
              <a:t>basis.</a:t>
            </a:r>
          </a:p>
          <a:p>
            <a:pPr lvl="1">
              <a:buFont typeface="Wingdings" pitchFamily="2" charset="2"/>
              <a:buChar char="§"/>
            </a:pPr>
            <a:r>
              <a:rPr lang="en-US" sz="2000" dirty="0" smtClean="0">
                <a:solidFill>
                  <a:srgbClr val="000000"/>
                </a:solidFill>
              </a:rPr>
              <a:t>If the </a:t>
            </a:r>
            <a:r>
              <a:rPr lang="en-US" sz="2000" dirty="0">
                <a:solidFill>
                  <a:srgbClr val="000000"/>
                </a:solidFill>
              </a:rPr>
              <a:t>housing provider operates housing that is legally limited </a:t>
            </a:r>
            <a:r>
              <a:rPr lang="en-US" sz="2000" dirty="0" smtClean="0">
                <a:solidFill>
                  <a:srgbClr val="000000"/>
                </a:solidFill>
              </a:rPr>
              <a:t>to persons with a specific diagnosis, such as chronic </a:t>
            </a:r>
            <a:r>
              <a:rPr lang="en-US" sz="2000" dirty="0">
                <a:solidFill>
                  <a:srgbClr val="000000"/>
                </a:solidFill>
              </a:rPr>
              <a:t>mental illness</a:t>
            </a:r>
            <a:r>
              <a:rPr lang="en-US" sz="2000" dirty="0" smtClean="0">
                <a:solidFill>
                  <a:srgbClr val="000000"/>
                </a:solidFill>
              </a:rPr>
              <a:t>.</a:t>
            </a:r>
            <a:endParaRPr lang="en-US" sz="1400" dirty="0">
              <a:solidFill>
                <a:schemeClr val="tx1"/>
              </a:solidFill>
              <a:latin typeface="Times New Roman" pitchFamily="18" charset="0"/>
              <a:cs typeface="Times New Roman" pitchFamily="18" charset="0"/>
            </a:endParaRPr>
          </a:p>
        </p:txBody>
      </p:sp>
      <p:sp>
        <p:nvSpPr>
          <p:cNvPr id="7" name="Rectangle 2"/>
          <p:cNvSpPr>
            <a:spLocks noGrp="1" noChangeArrowheads="1"/>
          </p:cNvSpPr>
          <p:nvPr>
            <p:ph type="title"/>
          </p:nvPr>
        </p:nvSpPr>
        <p:spPr>
          <a:xfrm>
            <a:off x="381000" y="533400"/>
            <a:ext cx="8077200" cy="1143000"/>
          </a:xfrm>
        </p:spPr>
        <p:txBody>
          <a:bodyPr/>
          <a:lstStyle/>
          <a:p>
            <a:r>
              <a:rPr lang="en-US" sz="4000" dirty="0" smtClean="0">
                <a:solidFill>
                  <a:schemeClr val="tx1"/>
                </a:solidFill>
              </a:rPr>
              <a:t>What can’t I ask?</a:t>
            </a:r>
            <a:r>
              <a:rPr lang="en-US" sz="4000" dirty="0">
                <a:solidFill>
                  <a:schemeClr val="tx1"/>
                </a:solidFill>
              </a:rPr>
              <a:t/>
            </a:r>
            <a:br>
              <a:rPr lang="en-US" sz="4000" dirty="0">
                <a:solidFill>
                  <a:schemeClr val="tx1"/>
                </a:solidFill>
              </a:rPr>
            </a:br>
            <a:r>
              <a:rPr lang="en-US" sz="4000" b="1" dirty="0" smtClean="0">
                <a:solidFill>
                  <a:schemeClr val="tx1"/>
                </a:solidFill>
                <a:latin typeface="Times New Roman" pitchFamily="18" charset="0"/>
                <a:cs typeface="Times New Roman" pitchFamily="18" charset="0"/>
              </a:rPr>
              <a:t>Reasonable Accommodations</a:t>
            </a:r>
            <a:endParaRPr lang="en-US" sz="4000" b="1"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2A24C6F-7875-48E4-8CCB-D7DD401EF94D}" type="slidenum">
              <a:rPr lang="en-US" smtClean="0"/>
              <a:pPr/>
              <a:t>20</a:t>
            </a:fld>
            <a:endParaRPr lang="en-US"/>
          </a:p>
        </p:txBody>
      </p:sp>
    </p:spTree>
    <p:extLst>
      <p:ext uri="{BB962C8B-B14F-4D97-AF65-F5344CB8AC3E}">
        <p14:creationId xmlns="" xmlns:p14="http://schemas.microsoft.com/office/powerpoint/2010/main" val="1651814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752600"/>
            <a:ext cx="8534400" cy="4191000"/>
          </a:xfrm>
        </p:spPr>
        <p:txBody>
          <a:bodyPr/>
          <a:lstStyle/>
          <a:p>
            <a:pPr>
              <a:buClrTx/>
              <a:buFont typeface="Wingdings" panose="05000000000000000000" pitchFamily="2" charset="2"/>
              <a:buChar char=""/>
            </a:pPr>
            <a:r>
              <a:rPr lang="en-US" sz="2000" dirty="0" smtClean="0"/>
              <a:t>Review and ensure your reasonable accommodations policy is consistent with the Acts and the HUD/DOJ Memorandum on Reasonable Accommodations.</a:t>
            </a:r>
          </a:p>
          <a:p>
            <a:pPr>
              <a:buClrTx/>
              <a:buFont typeface="Wingdings" panose="05000000000000000000" pitchFamily="2" charset="2"/>
              <a:buChar char=""/>
            </a:pPr>
            <a:r>
              <a:rPr lang="en-US" sz="2000" dirty="0" smtClean="0"/>
              <a:t>Accept verbal requests.</a:t>
            </a:r>
          </a:p>
          <a:p>
            <a:pPr>
              <a:buClrTx/>
              <a:buFont typeface="Wingdings" panose="05000000000000000000" pitchFamily="2" charset="2"/>
              <a:buChar char=""/>
            </a:pPr>
            <a:r>
              <a:rPr lang="en-US" sz="2000" dirty="0" smtClean="0"/>
              <a:t>Engage in the interactive process with the requestor.</a:t>
            </a:r>
          </a:p>
          <a:p>
            <a:pPr>
              <a:buClrTx/>
              <a:buFont typeface="Wingdings" panose="05000000000000000000" pitchFamily="2" charset="2"/>
              <a:buChar char=""/>
            </a:pPr>
            <a:r>
              <a:rPr lang="en-US" sz="2000" dirty="0" smtClean="0"/>
              <a:t>If the disability is not obvious or the need is not obvious, ask for appropriate </a:t>
            </a:r>
            <a:r>
              <a:rPr lang="en-US" sz="2000" dirty="0"/>
              <a:t>reliable disability-related </a:t>
            </a:r>
            <a:r>
              <a:rPr lang="en-US" sz="2000" dirty="0" smtClean="0"/>
              <a:t>information</a:t>
            </a:r>
            <a:r>
              <a:rPr lang="en-US" sz="2000" dirty="0" smtClean="0">
                <a:solidFill>
                  <a:srgbClr val="000000"/>
                </a:solidFill>
              </a:rPr>
              <a:t>. </a:t>
            </a:r>
          </a:p>
          <a:p>
            <a:pPr>
              <a:buClrTx/>
              <a:buFont typeface="Wingdings" panose="05000000000000000000" pitchFamily="2" charset="2"/>
              <a:buChar char=""/>
            </a:pPr>
            <a:r>
              <a:rPr lang="en-US" sz="2000" dirty="0" smtClean="0"/>
              <a:t>Provide </a:t>
            </a:r>
            <a:r>
              <a:rPr lang="en-US" sz="2000" dirty="0"/>
              <a:t>prompt responses to reasonable </a:t>
            </a:r>
            <a:r>
              <a:rPr lang="en-US" sz="2000" dirty="0" smtClean="0"/>
              <a:t>accommodation requests.</a:t>
            </a:r>
          </a:p>
          <a:p>
            <a:pPr>
              <a:buClrTx/>
              <a:buFont typeface="Wingdings" panose="05000000000000000000" pitchFamily="2" charset="2"/>
              <a:buChar char=""/>
            </a:pPr>
            <a:r>
              <a:rPr lang="en-US" sz="2000" dirty="0" smtClean="0">
                <a:solidFill>
                  <a:srgbClr val="000000"/>
                </a:solidFill>
              </a:rPr>
              <a:t>Document your actions.</a:t>
            </a:r>
          </a:p>
          <a:p>
            <a:pPr>
              <a:buNone/>
            </a:pPr>
            <a:endParaRPr lang="en-US" sz="2400" dirty="0">
              <a:solidFill>
                <a:schemeClr val="tx1"/>
              </a:solidFill>
              <a:latin typeface="Times New Roman" pitchFamily="18" charset="0"/>
              <a:cs typeface="Times New Roman" pitchFamily="18" charset="0"/>
            </a:endParaRPr>
          </a:p>
          <a:p>
            <a:pPr marL="0" indent="0">
              <a:buNone/>
            </a:pPr>
            <a:r>
              <a:rPr lang="en-US" sz="1800" i="1" dirty="0" smtClean="0"/>
              <a:t>Note: </a:t>
            </a:r>
            <a:r>
              <a:rPr lang="en-US" sz="1800" i="1" dirty="0"/>
              <a:t>An undue delay in responding to a reasonable accommodation request may be </a:t>
            </a:r>
            <a:r>
              <a:rPr lang="en-US" sz="1800" i="1" dirty="0" smtClean="0"/>
              <a:t>deemed to </a:t>
            </a:r>
            <a:r>
              <a:rPr lang="en-US" sz="1800" i="1" dirty="0"/>
              <a:t>be a failure to provide a reasonable accommodation.</a:t>
            </a:r>
            <a:endParaRPr lang="en-US" sz="1800" i="1" dirty="0">
              <a:solidFill>
                <a:schemeClr val="tx1"/>
              </a:solidFill>
            </a:endParaRPr>
          </a:p>
        </p:txBody>
      </p:sp>
      <p:sp>
        <p:nvSpPr>
          <p:cNvPr id="7" name="Rectangle 2"/>
          <p:cNvSpPr>
            <a:spLocks noGrp="1" noChangeArrowheads="1"/>
          </p:cNvSpPr>
          <p:nvPr>
            <p:ph type="title"/>
          </p:nvPr>
        </p:nvSpPr>
        <p:spPr>
          <a:xfrm>
            <a:off x="609600" y="533400"/>
            <a:ext cx="7543800" cy="1143000"/>
          </a:xfrm>
        </p:spPr>
        <p:txBody>
          <a:bodyPr/>
          <a:lstStyle/>
          <a:p>
            <a:r>
              <a:rPr lang="en-US" sz="4000" dirty="0">
                <a:solidFill>
                  <a:schemeClr val="tx1"/>
                </a:solidFill>
              </a:rPr>
              <a:t>What should I do when I </a:t>
            </a:r>
            <a:r>
              <a:rPr lang="en-US" sz="4000" dirty="0" smtClean="0">
                <a:solidFill>
                  <a:schemeClr val="tx1"/>
                </a:solidFill>
              </a:rPr>
              <a:t/>
            </a:r>
            <a:br>
              <a:rPr lang="en-US" sz="4000" dirty="0" smtClean="0">
                <a:solidFill>
                  <a:schemeClr val="tx1"/>
                </a:solidFill>
              </a:rPr>
            </a:br>
            <a:r>
              <a:rPr lang="en-US" sz="4000" dirty="0" smtClean="0">
                <a:solidFill>
                  <a:schemeClr val="tx1"/>
                </a:solidFill>
              </a:rPr>
              <a:t>receive </a:t>
            </a:r>
            <a:r>
              <a:rPr lang="en-US" sz="4000" dirty="0">
                <a:solidFill>
                  <a:schemeClr val="tx1"/>
                </a:solidFill>
              </a:rPr>
              <a:t>a request?  </a:t>
            </a:r>
          </a:p>
        </p:txBody>
      </p:sp>
      <p:sp>
        <p:nvSpPr>
          <p:cNvPr id="2" name="Slide Number Placeholder 1"/>
          <p:cNvSpPr>
            <a:spLocks noGrp="1"/>
          </p:cNvSpPr>
          <p:nvPr>
            <p:ph type="sldNum" sz="quarter" idx="12"/>
          </p:nvPr>
        </p:nvSpPr>
        <p:spPr/>
        <p:txBody>
          <a:bodyPr/>
          <a:lstStyle/>
          <a:p>
            <a:fld id="{72A24C6F-7875-48E4-8CCB-D7DD401EF94D}" type="slidenum">
              <a:rPr lang="en-US" smtClean="0"/>
              <a:pPr/>
              <a:t>21</a:t>
            </a:fld>
            <a:endParaRPr lang="en-US"/>
          </a:p>
        </p:txBody>
      </p:sp>
    </p:spTree>
    <p:extLst>
      <p:ext uri="{BB962C8B-B14F-4D97-AF65-F5344CB8AC3E}">
        <p14:creationId xmlns="" xmlns:p14="http://schemas.microsoft.com/office/powerpoint/2010/main" val="2885371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62000" y="533400"/>
            <a:ext cx="7696200" cy="1143000"/>
          </a:xfrm>
        </p:spPr>
        <p:txBody>
          <a:bodyPr/>
          <a:lstStyle/>
          <a:p>
            <a:r>
              <a:rPr lang="en-US" sz="4000" b="1" dirty="0" smtClean="0">
                <a:solidFill>
                  <a:schemeClr val="tx1"/>
                </a:solidFill>
                <a:latin typeface="Times New Roman" pitchFamily="18" charset="0"/>
                <a:cs typeface="Times New Roman" pitchFamily="18" charset="0"/>
              </a:rPr>
              <a:t>Back </a:t>
            </a:r>
            <a:r>
              <a:rPr lang="en-US" sz="4000" dirty="0">
                <a:solidFill>
                  <a:schemeClr val="tx1"/>
                </a:solidFill>
              </a:rPr>
              <a:t>to Reasonable </a:t>
            </a:r>
            <a:r>
              <a:rPr lang="en-US" sz="4000" dirty="0" smtClean="0">
                <a:solidFill>
                  <a:schemeClr val="tx1"/>
                </a:solidFill>
              </a:rPr>
              <a:t>Accommodations Example </a:t>
            </a:r>
            <a:r>
              <a:rPr lang="en-US" sz="4000" b="1" dirty="0" smtClean="0">
                <a:solidFill>
                  <a:schemeClr val="tx1"/>
                </a:solidFill>
                <a:latin typeface="Times New Roman" pitchFamily="18" charset="0"/>
                <a:cs typeface="Times New Roman" pitchFamily="18" charset="0"/>
              </a:rPr>
              <a:t>1</a:t>
            </a:r>
            <a:endParaRPr lang="en-US" sz="4000" b="1"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2A24C6F-7875-48E4-8CCB-D7DD401EF94D}" type="slidenum">
              <a:rPr lang="en-US" smtClean="0"/>
              <a:pPr/>
              <a:t>22</a:t>
            </a:fld>
            <a:endParaRPr lang="en-US"/>
          </a:p>
        </p:txBody>
      </p:sp>
      <p:sp>
        <p:nvSpPr>
          <p:cNvPr id="3" name="Content Placeholder 2"/>
          <p:cNvSpPr>
            <a:spLocks noGrp="1"/>
          </p:cNvSpPr>
          <p:nvPr>
            <p:ph idx="1"/>
          </p:nvPr>
        </p:nvSpPr>
        <p:spPr>
          <a:xfrm>
            <a:off x="762000" y="1905000"/>
            <a:ext cx="7696200" cy="4191000"/>
          </a:xfrm>
        </p:spPr>
        <p:txBody>
          <a:bodyPr/>
          <a:lstStyle/>
          <a:p>
            <a:pPr marL="0" indent="0">
              <a:buNone/>
            </a:pPr>
            <a:r>
              <a:rPr lang="en-US" sz="2000" dirty="0" smtClean="0"/>
              <a:t>“A </a:t>
            </a:r>
            <a:r>
              <a:rPr lang="en-US" sz="2000" dirty="0"/>
              <a:t>housing provider has a policy of providing unassigned </a:t>
            </a:r>
            <a:r>
              <a:rPr lang="en-US" sz="2000" dirty="0" smtClean="0"/>
              <a:t>parking spaces </a:t>
            </a:r>
            <a:r>
              <a:rPr lang="en-US" sz="2000" dirty="0"/>
              <a:t>to residents. A resident with a mobility impairment, who is </a:t>
            </a:r>
            <a:r>
              <a:rPr lang="en-US" sz="2000" dirty="0" smtClean="0"/>
              <a:t>substantially limited </a:t>
            </a:r>
            <a:r>
              <a:rPr lang="en-US" sz="2000" dirty="0"/>
              <a:t>in her ability to walk, requests an assigned accessible parking space </a:t>
            </a:r>
            <a:r>
              <a:rPr lang="en-US" sz="2000" dirty="0" smtClean="0"/>
              <a:t>close to </a:t>
            </a:r>
            <a:r>
              <a:rPr lang="en-US" sz="2000" dirty="0"/>
              <a:t>the entrance to her unit as a reasonable accommodation. There are </a:t>
            </a:r>
            <a:r>
              <a:rPr lang="en-US" sz="2000" dirty="0" smtClean="0"/>
              <a:t>available parking </a:t>
            </a:r>
            <a:r>
              <a:rPr lang="en-US" sz="2000" dirty="0"/>
              <a:t>spaces near the entrance to her unit that are accessible, but those </a:t>
            </a:r>
            <a:r>
              <a:rPr lang="en-US" sz="2000" dirty="0" smtClean="0"/>
              <a:t>spaces are </a:t>
            </a:r>
            <a:r>
              <a:rPr lang="en-US" sz="2000" dirty="0"/>
              <a:t>available to all residents on a first come, first served basis</a:t>
            </a:r>
            <a:r>
              <a:rPr lang="en-US" sz="2400" dirty="0" smtClean="0"/>
              <a:t>.” </a:t>
            </a:r>
          </a:p>
          <a:p>
            <a:pPr marL="0" indent="0">
              <a:buNone/>
            </a:pPr>
            <a:r>
              <a:rPr lang="en-US" sz="2400" dirty="0" smtClean="0"/>
              <a:t>What should the housing provider do?  </a:t>
            </a:r>
          </a:p>
          <a:p>
            <a:pPr marL="0" indent="0">
              <a:buNone/>
            </a:pPr>
            <a:endParaRPr lang="en-US" sz="1000" dirty="0" smtClean="0"/>
          </a:p>
          <a:p>
            <a:pPr marL="0" indent="0">
              <a:buNone/>
            </a:pPr>
            <a:r>
              <a:rPr lang="en-US" sz="2400" dirty="0" smtClean="0"/>
              <a:t>The housing provider should make </a:t>
            </a:r>
            <a:r>
              <a:rPr lang="en-US" sz="2400" dirty="0"/>
              <a:t>an exception to its policy of not providing assigned parking spaces </a:t>
            </a:r>
            <a:r>
              <a:rPr lang="en-US" sz="2400" dirty="0" smtClean="0"/>
              <a:t>to accommodate </a:t>
            </a:r>
            <a:r>
              <a:rPr lang="en-US" sz="2400" dirty="0"/>
              <a:t>this resident.</a:t>
            </a:r>
          </a:p>
        </p:txBody>
      </p:sp>
    </p:spTree>
    <p:extLst>
      <p:ext uri="{BB962C8B-B14F-4D97-AF65-F5344CB8AC3E}">
        <p14:creationId xmlns="" xmlns:p14="http://schemas.microsoft.com/office/powerpoint/2010/main" val="4130895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905000"/>
            <a:ext cx="8077200" cy="4343400"/>
          </a:xfrm>
        </p:spPr>
        <p:txBody>
          <a:bodyPr/>
          <a:lstStyle/>
          <a:p>
            <a:pPr>
              <a:buClrTx/>
              <a:buSzPct val="100000"/>
              <a:buFont typeface="Wingdings" panose="05000000000000000000" pitchFamily="2" charset="2"/>
              <a:buChar char="n"/>
            </a:pPr>
            <a:r>
              <a:rPr lang="en-US" sz="2400" dirty="0" smtClean="0"/>
              <a:t>Reasonable Modifications</a:t>
            </a:r>
          </a:p>
          <a:p>
            <a:pPr>
              <a:buClrTx/>
              <a:buSzPct val="100000"/>
              <a:buFont typeface="Wingdings" panose="05000000000000000000" pitchFamily="2" charset="2"/>
              <a:buChar char="n"/>
            </a:pPr>
            <a:r>
              <a:rPr lang="en-US" sz="2400" dirty="0" smtClean="0"/>
              <a:t>Design and Construction</a:t>
            </a:r>
          </a:p>
          <a:p>
            <a:pPr>
              <a:buClrTx/>
              <a:buSzPct val="100000"/>
              <a:buFont typeface="Wingdings" panose="05000000000000000000" pitchFamily="2" charset="2"/>
              <a:buChar char="n"/>
            </a:pPr>
            <a:r>
              <a:rPr lang="en-US" sz="2400" dirty="0" smtClean="0">
                <a:solidFill>
                  <a:schemeClr val="tx1"/>
                </a:solidFill>
              </a:rPr>
              <a:t>Terms</a:t>
            </a:r>
            <a:r>
              <a:rPr lang="en-US" sz="2400" dirty="0">
                <a:solidFill>
                  <a:schemeClr val="tx1"/>
                </a:solidFill>
              </a:rPr>
              <a:t>, conditions or privileges for sale or rental of a </a:t>
            </a:r>
            <a:r>
              <a:rPr lang="en-US" sz="2400" dirty="0" smtClean="0">
                <a:solidFill>
                  <a:schemeClr val="tx1"/>
                </a:solidFill>
              </a:rPr>
              <a:t>dwelling and provision of  housing </a:t>
            </a:r>
            <a:r>
              <a:rPr lang="en-US" sz="2400" dirty="0">
                <a:solidFill>
                  <a:schemeClr val="tx1"/>
                </a:solidFill>
              </a:rPr>
              <a:t>services or </a:t>
            </a:r>
            <a:r>
              <a:rPr lang="en-US" sz="2400" dirty="0" smtClean="0">
                <a:solidFill>
                  <a:schemeClr val="tx1"/>
                </a:solidFill>
              </a:rPr>
              <a:t>facilities </a:t>
            </a:r>
            <a:r>
              <a:rPr lang="en-US" sz="1400" dirty="0">
                <a:solidFill>
                  <a:schemeClr val="tx1"/>
                </a:solidFill>
                <a:latin typeface="Times New Roman" pitchFamily="18" charset="0"/>
                <a:cs typeface="Times New Roman" pitchFamily="18" charset="0"/>
              </a:rPr>
              <a:t> </a:t>
            </a:r>
          </a:p>
        </p:txBody>
      </p:sp>
      <p:sp>
        <p:nvSpPr>
          <p:cNvPr id="7" name="Rectangle 2"/>
          <p:cNvSpPr>
            <a:spLocks noGrp="1" noChangeArrowheads="1"/>
          </p:cNvSpPr>
          <p:nvPr>
            <p:ph type="title"/>
          </p:nvPr>
        </p:nvSpPr>
        <p:spPr>
          <a:xfrm>
            <a:off x="762000" y="533400"/>
            <a:ext cx="7696200" cy="1143000"/>
          </a:xfrm>
        </p:spPr>
        <p:txBody>
          <a:bodyPr/>
          <a:lstStyle/>
          <a:p>
            <a:r>
              <a:rPr lang="en-US" sz="4000" dirty="0">
                <a:solidFill>
                  <a:schemeClr val="tx1"/>
                </a:solidFill>
              </a:rPr>
              <a:t>Other Accessibility </a:t>
            </a:r>
            <a:r>
              <a:rPr lang="en-US" sz="4000" dirty="0" smtClean="0">
                <a:solidFill>
                  <a:schemeClr val="tx1"/>
                </a:solidFill>
              </a:rPr>
              <a:t>Issues</a:t>
            </a:r>
            <a:endParaRPr lang="en-US" sz="4000" dirty="0">
              <a:solidFill>
                <a:schemeClr val="tx1"/>
              </a:solidFill>
            </a:endParaRPr>
          </a:p>
        </p:txBody>
      </p:sp>
      <p:sp>
        <p:nvSpPr>
          <p:cNvPr id="2" name="Slide Number Placeholder 1"/>
          <p:cNvSpPr>
            <a:spLocks noGrp="1"/>
          </p:cNvSpPr>
          <p:nvPr>
            <p:ph type="sldNum" sz="quarter" idx="12"/>
          </p:nvPr>
        </p:nvSpPr>
        <p:spPr/>
        <p:txBody>
          <a:bodyPr/>
          <a:lstStyle/>
          <a:p>
            <a:fld id="{72A24C6F-7875-48E4-8CCB-D7DD401EF94D}" type="slidenum">
              <a:rPr lang="en-US" smtClean="0"/>
              <a:pPr/>
              <a:t>23</a:t>
            </a:fld>
            <a:endParaRPr lang="en-US"/>
          </a:p>
        </p:txBody>
      </p:sp>
      <p:pic>
        <p:nvPicPr>
          <p:cNvPr id="5" name="Picture 2"/>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harpenSoften amount="-25000"/>
                    </a14:imgEffect>
                    <a14:imgEffect>
                      <a14:colorTemperature colorTemp="5900"/>
                    </a14:imgEffect>
                  </a14:imgLayer>
                </a14:imgProps>
              </a:ext>
              <a:ext uri="{28A0092B-C50C-407E-A947-70E740481C1C}">
                <a14:useLocalDpi xmlns="" xmlns:a14="http://schemas.microsoft.com/office/drawing/2010/main" val="0"/>
              </a:ext>
            </a:extLst>
          </a:blip>
          <a:srcRect/>
          <a:stretch>
            <a:fillRect/>
          </a:stretch>
        </p:blipFill>
        <p:spPr bwMode="auto">
          <a:xfrm>
            <a:off x="2590800" y="4114800"/>
            <a:ext cx="3619739" cy="205092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Issue: Reasonable Modification</a:t>
            </a:r>
            <a:endParaRPr lang="en-US" dirty="0">
              <a:solidFill>
                <a:schemeClr val="tx1"/>
              </a:solidFill>
            </a:endParaRPr>
          </a:p>
        </p:txBody>
      </p:sp>
      <p:sp>
        <p:nvSpPr>
          <p:cNvPr id="3" name="Content Placeholder 2"/>
          <p:cNvSpPr>
            <a:spLocks noGrp="1"/>
          </p:cNvSpPr>
          <p:nvPr>
            <p:ph idx="1"/>
          </p:nvPr>
        </p:nvSpPr>
        <p:spPr>
          <a:xfrm>
            <a:off x="762000" y="1752600"/>
            <a:ext cx="7696200" cy="2133600"/>
          </a:xfrm>
        </p:spPr>
        <p:txBody>
          <a:bodyPr/>
          <a:lstStyle/>
          <a:p>
            <a:pPr marL="114300" lvl="1" indent="-52388">
              <a:buClrTx/>
              <a:buSzPct val="100000"/>
              <a:buNone/>
            </a:pPr>
            <a:r>
              <a:rPr lang="en-US" sz="2200" dirty="0" smtClean="0">
                <a:latin typeface="Times New Roman" pitchFamily="18" charset="0"/>
                <a:cs typeface="Times New Roman" pitchFamily="18" charset="0"/>
              </a:rPr>
              <a:t>If a person is disabled…</a:t>
            </a:r>
          </a:p>
          <a:p>
            <a:pPr marL="114300" lvl="1" indent="-52388">
              <a:buClrTx/>
              <a:buSzPct val="100000"/>
              <a:buNone/>
            </a:pPr>
            <a:endParaRPr lang="en-US" sz="1000" dirty="0" smtClean="0">
              <a:latin typeface="Times New Roman" pitchFamily="18" charset="0"/>
              <a:cs typeface="Times New Roman" pitchFamily="18" charset="0"/>
            </a:endParaRPr>
          </a:p>
          <a:p>
            <a:pPr marL="114300" marR="0" lvl="1" indent="-52388" algn="l" defTabSz="914400" rtl="0" eaLnBrk="1" fontAlgn="base" latinLnBrk="0" hangingPunct="1">
              <a:lnSpc>
                <a:spcPct val="100000"/>
              </a:lnSpc>
              <a:spcBef>
                <a:spcPct val="20000"/>
              </a:spcBef>
              <a:spcAft>
                <a:spcPct val="0"/>
              </a:spcAft>
              <a:buClrTx/>
              <a:buSzPct val="100000"/>
              <a:buFontTx/>
              <a:buNone/>
              <a:tabLst/>
              <a:defRPr/>
            </a:pPr>
            <a:r>
              <a:rPr lang="en-US" sz="2200" dirty="0" smtClean="0">
                <a:latin typeface="Times New Roman" pitchFamily="18" charset="0"/>
                <a:cs typeface="Times New Roman" pitchFamily="18" charset="0"/>
              </a:rPr>
              <a:t>….a landlord cannot </a:t>
            </a:r>
            <a:r>
              <a:rPr lang="en-US" sz="2200" dirty="0" smtClean="0">
                <a:solidFill>
                  <a:schemeClr val="tx1"/>
                </a:solidFill>
                <a:latin typeface="Times New Roman" panose="02020603050405020304" pitchFamily="18" charset="0"/>
                <a:cs typeface="Times New Roman" panose="02020603050405020304" pitchFamily="18" charset="0"/>
              </a:rPr>
              <a:t>refuse to let that person make reasonable modifications to the person’s dwelling or common use areas, </a:t>
            </a:r>
            <a:r>
              <a:rPr lang="en-US" sz="2200" u="sng" dirty="0" smtClean="0">
                <a:solidFill>
                  <a:schemeClr val="tx1"/>
                </a:solidFill>
                <a:latin typeface="Times New Roman" panose="02020603050405020304" pitchFamily="18" charset="0"/>
                <a:cs typeface="Times New Roman" panose="02020603050405020304" pitchFamily="18" charset="0"/>
              </a:rPr>
              <a:t>at that person’s own expense (unless 504 applies)</a:t>
            </a:r>
            <a:r>
              <a:rPr lang="en-US" sz="2200" dirty="0" smtClean="0">
                <a:solidFill>
                  <a:schemeClr val="tx1"/>
                </a:solidFill>
                <a:latin typeface="Times New Roman" panose="02020603050405020304" pitchFamily="18" charset="0"/>
                <a:cs typeface="Times New Roman" panose="02020603050405020304" pitchFamily="18" charset="0"/>
              </a:rPr>
              <a:t>, if necessary for that person to use the housing.</a:t>
            </a: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2A24C6F-7875-48E4-8CCB-D7DD401EF94D}" type="slidenum">
              <a:rPr lang="en-US" smtClean="0"/>
              <a:pPr/>
              <a:t>24</a:t>
            </a:fld>
            <a:endParaRPr lang="en-US"/>
          </a:p>
        </p:txBody>
      </p:sp>
      <p:pic>
        <p:nvPicPr>
          <p:cNvPr id="7170" name="Picture 2" descr="Picture of wheel chair ram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4149731"/>
            <a:ext cx="2080292" cy="185222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05475" y="3962400"/>
            <a:ext cx="2819400" cy="18807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1638782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752600"/>
            <a:ext cx="6515100" cy="4495800"/>
          </a:xfrm>
        </p:spPr>
        <p:txBody>
          <a:bodyPr/>
          <a:lstStyle/>
          <a:p>
            <a:pPr marL="61913" lvl="1" indent="0">
              <a:buClr>
                <a:schemeClr val="tx1"/>
              </a:buClr>
              <a:buSzPct val="100000"/>
              <a:buFontTx/>
              <a:buNone/>
            </a:pPr>
            <a:r>
              <a:rPr lang="en-US" sz="2000" dirty="0"/>
              <a:t>For all covered multifamily dwellings that were built for first </a:t>
            </a:r>
          </a:p>
          <a:p>
            <a:pPr marL="61913" lvl="1" indent="0">
              <a:buClr>
                <a:schemeClr val="tx1"/>
              </a:buClr>
              <a:buSzPct val="100000"/>
              <a:buFontTx/>
              <a:buNone/>
            </a:pPr>
            <a:r>
              <a:rPr lang="en-US" sz="2000" dirty="0"/>
              <a:t>occupancy </a:t>
            </a:r>
            <a:r>
              <a:rPr lang="en-US" sz="2000" b="1" u="sng" dirty="0"/>
              <a:t>after March 13, 1991</a:t>
            </a:r>
            <a:r>
              <a:rPr lang="en-US" sz="2000" dirty="0"/>
              <a:t>,  they have to be designed </a:t>
            </a:r>
          </a:p>
          <a:p>
            <a:pPr marL="61913" lvl="1" indent="0">
              <a:buClr>
                <a:schemeClr val="tx1"/>
              </a:buClr>
              <a:buSzPct val="100000"/>
              <a:buFontTx/>
              <a:buNone/>
            </a:pPr>
            <a:r>
              <a:rPr lang="en-US" sz="2000" dirty="0"/>
              <a:t>and constructed in a manner that </a:t>
            </a:r>
            <a:r>
              <a:rPr lang="en-US" sz="2000" dirty="0" smtClean="0"/>
              <a:t>is accessible and usable.</a:t>
            </a:r>
            <a:endParaRPr lang="en-US" sz="2000" dirty="0"/>
          </a:p>
          <a:p>
            <a:pPr marL="230188" lvl="1" indent="0">
              <a:buClr>
                <a:schemeClr val="tx1"/>
              </a:buClr>
              <a:buSzPct val="100000"/>
              <a:buNone/>
            </a:pPr>
            <a:r>
              <a:rPr lang="en-US" sz="2000" b="1" dirty="0" smtClean="0">
                <a:latin typeface="Times New Roman" pitchFamily="18" charset="0"/>
                <a:cs typeface="Times New Roman" pitchFamily="18" charset="0"/>
              </a:rPr>
              <a:t>Requirements</a:t>
            </a:r>
            <a:r>
              <a:rPr lang="en-US" sz="2000" dirty="0" smtClean="0">
                <a:latin typeface="Times New Roman" pitchFamily="18" charset="0"/>
                <a:cs typeface="Times New Roman" pitchFamily="18" charset="0"/>
              </a:rPr>
              <a:t> </a:t>
            </a:r>
          </a:p>
          <a:p>
            <a:pPr marL="573088" lvl="1" indent="-342900">
              <a:buClr>
                <a:schemeClr val="tx1"/>
              </a:buClr>
              <a:buSzPct val="100000"/>
              <a:buFont typeface="Wingdings" panose="05000000000000000000" pitchFamily="2" charset="2"/>
              <a:buChar char="§"/>
            </a:pPr>
            <a:r>
              <a:rPr lang="en-US" sz="2000" dirty="0" smtClean="0">
                <a:latin typeface="Times New Roman" pitchFamily="18" charset="0"/>
                <a:cs typeface="Times New Roman" pitchFamily="18" charset="0"/>
              </a:rPr>
              <a:t>Accessible building entrance on an accessible route </a:t>
            </a:r>
            <a:r>
              <a:rPr lang="en-US" sz="2000" dirty="0">
                <a:latin typeface="Times New Roman" pitchFamily="18" charset="0"/>
                <a:cs typeface="Times New Roman" pitchFamily="18" charset="0"/>
              </a:rPr>
              <a:t>into and through the </a:t>
            </a:r>
            <a:r>
              <a:rPr lang="en-US" sz="2000" dirty="0" smtClean="0">
                <a:latin typeface="Times New Roman" pitchFamily="18" charset="0"/>
                <a:cs typeface="Times New Roman" pitchFamily="18" charset="0"/>
              </a:rPr>
              <a:t>dwelling.</a:t>
            </a:r>
            <a:endParaRPr lang="en-US" sz="2000" dirty="0">
              <a:latin typeface="Times New Roman" pitchFamily="18" charset="0"/>
              <a:cs typeface="Times New Roman" pitchFamily="18" charset="0"/>
            </a:endParaRPr>
          </a:p>
          <a:p>
            <a:pPr marL="573088" lvl="1" indent="-342900">
              <a:buClr>
                <a:schemeClr val="tx1"/>
              </a:buClr>
              <a:buSzPct val="100000"/>
              <a:buFont typeface="Wingdings" panose="05000000000000000000" pitchFamily="2" charset="2"/>
              <a:buChar char="§"/>
            </a:pPr>
            <a:r>
              <a:rPr lang="en-US" sz="2000" dirty="0" smtClean="0">
                <a:latin typeface="Times New Roman" pitchFamily="18" charset="0"/>
                <a:cs typeface="Times New Roman" pitchFamily="18" charset="0"/>
              </a:rPr>
              <a:t>Accessible public and common use areas</a:t>
            </a:r>
          </a:p>
          <a:p>
            <a:pPr marL="573088" lvl="1" indent="-342900">
              <a:buClr>
                <a:schemeClr val="tx1"/>
              </a:buClr>
              <a:buSzPct val="100000"/>
              <a:buFont typeface="Wingdings" panose="05000000000000000000" pitchFamily="2" charset="2"/>
              <a:buChar char="§"/>
            </a:pPr>
            <a:r>
              <a:rPr lang="en-US" sz="2000" dirty="0" smtClean="0">
                <a:latin typeface="Times New Roman" pitchFamily="18" charset="0"/>
                <a:cs typeface="Times New Roman" pitchFamily="18" charset="0"/>
              </a:rPr>
              <a:t>Doors that allow (wheelchair) passage into </a:t>
            </a:r>
          </a:p>
          <a:p>
            <a:pPr marL="230188" lvl="1" indent="0">
              <a:buClr>
                <a:schemeClr val="tx1"/>
              </a:buClr>
              <a:buSzPct val="100000"/>
              <a:buNone/>
            </a:pPr>
            <a:r>
              <a:rPr lang="en-US" sz="2000" dirty="0"/>
              <a:t>	</a:t>
            </a:r>
            <a:r>
              <a:rPr lang="en-US" sz="2000" dirty="0" smtClean="0">
                <a:latin typeface="Times New Roman" pitchFamily="18" charset="0"/>
                <a:cs typeface="Times New Roman" pitchFamily="18" charset="0"/>
              </a:rPr>
              <a:t>and within all rooms</a:t>
            </a:r>
          </a:p>
          <a:p>
            <a:pPr marL="573088" lvl="1" indent="-342900">
              <a:buClr>
                <a:schemeClr val="tx1"/>
              </a:buClr>
              <a:buSzPct val="100000"/>
              <a:buFont typeface="Wingdings" panose="05000000000000000000" pitchFamily="2" charset="2"/>
              <a:buChar char="§"/>
            </a:pPr>
            <a:r>
              <a:rPr lang="en-US" sz="2000" dirty="0" smtClean="0">
                <a:latin typeface="Times New Roman" pitchFamily="18" charset="0"/>
                <a:cs typeface="Times New Roman" pitchFamily="18" charset="0"/>
              </a:rPr>
              <a:t>Accessible route into and through </a:t>
            </a:r>
          </a:p>
          <a:p>
            <a:pPr marL="230188" lvl="1" indent="0">
              <a:buClr>
                <a:schemeClr val="tx1"/>
              </a:buClr>
              <a:buSzPct val="100000"/>
              <a:buNone/>
            </a:pPr>
            <a:r>
              <a:rPr lang="en-US" sz="2000" dirty="0" smtClean="0">
                <a:latin typeface="Times New Roman" pitchFamily="18" charset="0"/>
                <a:cs typeface="Times New Roman" pitchFamily="18" charset="0"/>
              </a:rPr>
              <a:t>     each covered unit</a:t>
            </a:r>
          </a:p>
        </p:txBody>
      </p:sp>
      <p:sp>
        <p:nvSpPr>
          <p:cNvPr id="2" name="Slide Number Placeholder 1"/>
          <p:cNvSpPr>
            <a:spLocks noGrp="1"/>
          </p:cNvSpPr>
          <p:nvPr>
            <p:ph type="sldNum" sz="quarter" idx="12"/>
          </p:nvPr>
        </p:nvSpPr>
        <p:spPr/>
        <p:txBody>
          <a:bodyPr/>
          <a:lstStyle/>
          <a:p>
            <a:fld id="{72A24C6F-7875-48E4-8CCB-D7DD401EF94D}" type="slidenum">
              <a:rPr lang="en-US" smtClean="0"/>
              <a:pPr/>
              <a:t>25</a:t>
            </a:fld>
            <a:endParaRPr lang="en-US"/>
          </a:p>
        </p:txBody>
      </p:sp>
      <p:pic>
        <p:nvPicPr>
          <p:cNvPr id="9" name="Picture 3" descr="Picture of front cover of the Fair Housing Act Design Manua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17421" y="1752600"/>
            <a:ext cx="1617602" cy="22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descr="Picture of woman on wheel chair getting clothes from her close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86789" y="3981450"/>
            <a:ext cx="3019111" cy="210185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itle 7"/>
          <p:cNvSpPr>
            <a:spLocks noGrp="1"/>
          </p:cNvSpPr>
          <p:nvPr>
            <p:ph type="title"/>
          </p:nvPr>
        </p:nvSpPr>
        <p:spPr>
          <a:xfrm>
            <a:off x="685800" y="381000"/>
            <a:ext cx="7772400" cy="1295400"/>
          </a:xfrm>
        </p:spPr>
        <p:txBody>
          <a:bodyPr/>
          <a:lstStyle/>
          <a:p>
            <a:pPr algn="l"/>
            <a:r>
              <a:rPr lang="en-US" dirty="0" smtClean="0">
                <a:solidFill>
                  <a:schemeClr val="tx1"/>
                </a:solidFill>
              </a:rPr>
              <a:t>Issue: Design &amp; Construction Requirements</a:t>
            </a:r>
            <a:endParaRPr lang="en-US" dirty="0">
              <a:solidFill>
                <a:schemeClr val="tx1"/>
              </a:solidFill>
            </a:endParaRPr>
          </a:p>
        </p:txBody>
      </p:sp>
    </p:spTree>
    <p:extLst>
      <p:ext uri="{BB962C8B-B14F-4D97-AF65-F5344CB8AC3E}">
        <p14:creationId xmlns="" xmlns:p14="http://schemas.microsoft.com/office/powerpoint/2010/main" val="332631849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2000"/>
                                        <p:tgtEl>
                                          <p:spTgt spid="3">
                                            <p:txEl>
                                              <p:pRg st="8" end="8"/>
                                            </p:txEl>
                                          </p:spTgt>
                                        </p:tgtEl>
                                      </p:cBhvr>
                                    </p:animEffect>
                                    <p:anim calcmode="lin" valueType="num">
                                      <p:cBhvr>
                                        <p:cTn id="64"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2000"/>
                                        <p:tgtEl>
                                          <p:spTgt spid="3">
                                            <p:txEl>
                                              <p:pRg st="9" end="9"/>
                                            </p:txEl>
                                          </p:spTgt>
                                        </p:tgtEl>
                                      </p:cBhvr>
                                    </p:animEffect>
                                    <p:anim calcmode="lin" valueType="num">
                                      <p:cBhvr>
                                        <p:cTn id="7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2000" fill="hold"/>
                                        <p:tgtEl>
                                          <p:spTgt spid="3">
                                            <p:txEl>
                                              <p:pRg st="9" end="9"/>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0"/>
                                        <p:tgtEl>
                                          <p:spTgt spid="11"/>
                                        </p:tgtEl>
                                      </p:cBhvr>
                                    </p:animEffect>
                                    <p:anim calcmode="lin" valueType="num">
                                      <p:cBhvr>
                                        <p:cTn id="76" dur="2000" fill="hold"/>
                                        <p:tgtEl>
                                          <p:spTgt spid="11"/>
                                        </p:tgtEl>
                                        <p:attrNameLst>
                                          <p:attrName>ppt_x</p:attrName>
                                        </p:attrNameLst>
                                      </p:cBhvr>
                                      <p:tavLst>
                                        <p:tav tm="0">
                                          <p:val>
                                            <p:strVal val="#ppt_x"/>
                                          </p:val>
                                        </p:tav>
                                        <p:tav tm="100000">
                                          <p:val>
                                            <p:strVal val="#ppt_x"/>
                                          </p:val>
                                        </p:tav>
                                      </p:tavLst>
                                    </p:anim>
                                    <p:anim calcmode="lin" valueType="num">
                                      <p:cBhvr>
                                        <p:cTn id="77"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Restroom"/>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77467" y="4563367"/>
            <a:ext cx="2785929" cy="191452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2" descr="Thermosta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35073" y="1972063"/>
            <a:ext cx="1026820" cy="89612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itle 8"/>
          <p:cNvSpPr>
            <a:spLocks noGrp="1"/>
          </p:cNvSpPr>
          <p:nvPr>
            <p:ph type="title"/>
          </p:nvPr>
        </p:nvSpPr>
        <p:spPr/>
        <p:txBody>
          <a:bodyPr/>
          <a:lstStyle/>
          <a:p>
            <a:pPr algn="l"/>
            <a:r>
              <a:rPr lang="en-US" b="1" dirty="0" smtClean="0">
                <a:solidFill>
                  <a:schemeClr val="tx1"/>
                </a:solidFill>
              </a:rPr>
              <a:t>Issue: Design</a:t>
            </a:r>
            <a:r>
              <a:rPr lang="en-US" b="1" baseline="0" dirty="0" smtClean="0">
                <a:solidFill>
                  <a:schemeClr val="tx1"/>
                </a:solidFill>
              </a:rPr>
              <a:t> &amp; Construction Requirements</a:t>
            </a:r>
            <a:endParaRPr lang="en-US" b="1" dirty="0">
              <a:solidFill>
                <a:schemeClr val="tx1"/>
              </a:solidFill>
            </a:endParaRPr>
          </a:p>
        </p:txBody>
      </p:sp>
      <p:sp>
        <p:nvSpPr>
          <p:cNvPr id="10" name="Content Placeholder 9"/>
          <p:cNvSpPr>
            <a:spLocks noGrp="1"/>
          </p:cNvSpPr>
          <p:nvPr>
            <p:ph idx="1"/>
          </p:nvPr>
        </p:nvSpPr>
        <p:spPr>
          <a:xfrm>
            <a:off x="457200" y="1828800"/>
            <a:ext cx="7010400" cy="3124200"/>
          </a:xfrm>
        </p:spPr>
        <p:txBody>
          <a:bodyPr/>
          <a:lstStyle/>
          <a:p>
            <a:pPr>
              <a:buNone/>
            </a:pPr>
            <a:r>
              <a:rPr lang="en-US" sz="2500" b="1" dirty="0" smtClean="0"/>
              <a:t>Requirements (Cont’d)</a:t>
            </a:r>
          </a:p>
          <a:p>
            <a:pPr marL="800100" lvl="1" indent="-342900" eaLnBrk="0" hangingPunct="0">
              <a:buSzPct val="100000"/>
              <a:buFont typeface="Wingdings" panose="05000000000000000000" pitchFamily="2" charset="2"/>
              <a:buChar char="§"/>
            </a:pPr>
            <a:r>
              <a:rPr lang="en-US" sz="2200" dirty="0" smtClean="0">
                <a:solidFill>
                  <a:srgbClr val="000000"/>
                </a:solidFill>
              </a:rPr>
              <a:t>Light switches, electrical outlets, thermostats and other environmental controls in accessible locations.</a:t>
            </a:r>
            <a:endParaRPr lang="en-US" sz="2200" b="1" dirty="0" smtClean="0">
              <a:solidFill>
                <a:srgbClr val="000000"/>
              </a:solidFill>
            </a:endParaRPr>
          </a:p>
          <a:p>
            <a:pPr lvl="1" eaLnBrk="0" hangingPunct="0">
              <a:buSzPct val="100000"/>
              <a:buFont typeface="Wingdings" panose="05000000000000000000" pitchFamily="2" charset="2"/>
              <a:buChar char="§"/>
            </a:pPr>
            <a:r>
              <a:rPr lang="en-US" sz="2200" dirty="0" smtClean="0">
                <a:solidFill>
                  <a:srgbClr val="000000"/>
                </a:solidFill>
              </a:rPr>
              <a:t>Reinforcements in bathroom walls so grab bars can be added when needed.</a:t>
            </a:r>
          </a:p>
          <a:p>
            <a:pPr marL="800100" lvl="1" indent="-342900" eaLnBrk="0" hangingPunct="0">
              <a:buSzPct val="100000"/>
              <a:buFont typeface="Wingdings" panose="05000000000000000000" pitchFamily="2" charset="2"/>
              <a:buChar char="§"/>
            </a:pPr>
            <a:r>
              <a:rPr lang="en-US" sz="2200" dirty="0" smtClean="0">
                <a:solidFill>
                  <a:srgbClr val="000000"/>
                </a:solidFill>
              </a:rPr>
              <a:t>Usable kitchens and bathrooms so that an     individual in a wheelchair can maneuver about the space.</a:t>
            </a:r>
            <a:endParaRPr lang="en-US" sz="2500" dirty="0"/>
          </a:p>
        </p:txBody>
      </p:sp>
      <p:sp>
        <p:nvSpPr>
          <p:cNvPr id="3" name="Slide Number Placeholder 2"/>
          <p:cNvSpPr>
            <a:spLocks noGrp="1"/>
          </p:cNvSpPr>
          <p:nvPr>
            <p:ph type="sldNum" sz="quarter" idx="12"/>
          </p:nvPr>
        </p:nvSpPr>
        <p:spPr/>
        <p:txBody>
          <a:bodyPr/>
          <a:lstStyle/>
          <a:p>
            <a:fld id="{32799D39-8277-4500-B2D2-07781E9CF3ED}" type="slidenum">
              <a:rPr lang="en-US" smtClean="0"/>
              <a:pPr/>
              <a:t>26</a:t>
            </a:fld>
            <a:endParaRPr lang="en-US"/>
          </a:p>
        </p:txBody>
      </p:sp>
    </p:spTree>
    <p:extLst>
      <p:ext uri="{BB962C8B-B14F-4D97-AF65-F5344CB8AC3E}">
        <p14:creationId xmlns="" xmlns:p14="http://schemas.microsoft.com/office/powerpoint/2010/main" val="296720798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ppt_x</p:attrName>
                                        </p:attrNameLst>
                                      </p:cBhvr>
                                      <p:tavLst>
                                        <p:tav tm="0">
                                          <p:val>
                                            <p:strVal val="#ppt_x"/>
                                          </p:val>
                                        </p:tav>
                                        <p:tav tm="100000">
                                          <p:val>
                                            <p:strVal val="#ppt_x"/>
                                          </p:val>
                                        </p:tav>
                                      </p:tavLst>
                                    </p:anim>
                                    <p:anim calcmode="lin" valueType="num">
                                      <p:cBhvr>
                                        <p:cTn id="16"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600" y="1828800"/>
            <a:ext cx="8153400" cy="4191000"/>
          </a:xfrm>
        </p:spPr>
        <p:txBody>
          <a:bodyPr/>
          <a:lstStyle/>
          <a:p>
            <a:pPr>
              <a:buClrTx/>
              <a:buFont typeface="Wingdings" panose="05000000000000000000" pitchFamily="2" charset="2"/>
              <a:buChar char="n"/>
            </a:pPr>
            <a:r>
              <a:rPr lang="en-US" sz="2000" dirty="0" smtClean="0">
                <a:solidFill>
                  <a:srgbClr val="000000"/>
                </a:solidFill>
              </a:rPr>
              <a:t>Housing providers may claim undue </a:t>
            </a:r>
            <a:r>
              <a:rPr lang="en-US" sz="2000" dirty="0">
                <a:solidFill>
                  <a:srgbClr val="000000"/>
                </a:solidFill>
              </a:rPr>
              <a:t>financial </a:t>
            </a:r>
            <a:r>
              <a:rPr lang="en-US" sz="2000" i="1" dirty="0">
                <a:solidFill>
                  <a:srgbClr val="000000"/>
                </a:solidFill>
              </a:rPr>
              <a:t>and</a:t>
            </a:r>
            <a:r>
              <a:rPr lang="en-US" sz="2000" dirty="0">
                <a:solidFill>
                  <a:srgbClr val="000000"/>
                </a:solidFill>
              </a:rPr>
              <a:t> administrative burden </a:t>
            </a:r>
            <a:r>
              <a:rPr lang="en-US" sz="2000" dirty="0" smtClean="0">
                <a:solidFill>
                  <a:srgbClr val="000000"/>
                </a:solidFill>
              </a:rPr>
              <a:t>or that the </a:t>
            </a:r>
            <a:r>
              <a:rPr lang="en-US" sz="2000" dirty="0">
                <a:solidFill>
                  <a:srgbClr val="000000"/>
                </a:solidFill>
              </a:rPr>
              <a:t>requested</a:t>
            </a:r>
            <a:r>
              <a:rPr lang="en-US" sz="2000" b="1" dirty="0">
                <a:solidFill>
                  <a:srgbClr val="000000"/>
                </a:solidFill>
              </a:rPr>
              <a:t> </a:t>
            </a:r>
            <a:r>
              <a:rPr lang="en-US" sz="2000" b="1" dirty="0" smtClean="0">
                <a:solidFill>
                  <a:srgbClr val="000000"/>
                </a:solidFill>
              </a:rPr>
              <a:t>reasonable accommodation </a:t>
            </a:r>
            <a:r>
              <a:rPr lang="en-US" sz="2000" dirty="0" smtClean="0">
                <a:solidFill>
                  <a:srgbClr val="000000"/>
                </a:solidFill>
              </a:rPr>
              <a:t>constitutes a </a:t>
            </a:r>
            <a:r>
              <a:rPr lang="en-US" sz="2000" dirty="0">
                <a:solidFill>
                  <a:srgbClr val="000000"/>
                </a:solidFill>
              </a:rPr>
              <a:t>fundamental alteration of the provider’s </a:t>
            </a:r>
            <a:r>
              <a:rPr lang="en-US" sz="2000" dirty="0" smtClean="0">
                <a:solidFill>
                  <a:srgbClr val="000000"/>
                </a:solidFill>
              </a:rPr>
              <a:t>operations, so the following would be considerations:</a:t>
            </a:r>
          </a:p>
          <a:p>
            <a:pPr>
              <a:buClrTx/>
              <a:buFont typeface="Wingdings" panose="05000000000000000000" pitchFamily="2" charset="2"/>
              <a:buChar char="n"/>
            </a:pPr>
            <a:endParaRPr lang="en-US" sz="1000" dirty="0" smtClean="0">
              <a:solidFill>
                <a:srgbClr val="000000"/>
              </a:solidFill>
            </a:endParaRPr>
          </a:p>
          <a:p>
            <a:pPr lvl="1">
              <a:buClrTx/>
              <a:buSzPct val="70000"/>
              <a:buFont typeface="Wingdings" panose="05000000000000000000" pitchFamily="2" charset="2"/>
              <a:buChar char="n"/>
            </a:pPr>
            <a:r>
              <a:rPr lang="en-US" sz="1800" dirty="0" smtClean="0"/>
              <a:t>The </a:t>
            </a:r>
            <a:r>
              <a:rPr lang="en-US" sz="1800" dirty="0"/>
              <a:t>financial resources of the </a:t>
            </a:r>
            <a:r>
              <a:rPr lang="en-US" sz="1800" dirty="0" smtClean="0"/>
              <a:t>provider.</a:t>
            </a:r>
          </a:p>
          <a:p>
            <a:pPr lvl="1">
              <a:buClrTx/>
              <a:buSzPct val="70000"/>
              <a:buFont typeface="Wingdings" panose="05000000000000000000" pitchFamily="2" charset="2"/>
              <a:buChar char="n"/>
            </a:pPr>
            <a:r>
              <a:rPr lang="en-US" sz="1800" dirty="0" smtClean="0">
                <a:solidFill>
                  <a:srgbClr val="000000"/>
                </a:solidFill>
              </a:rPr>
              <a:t>The cost </a:t>
            </a:r>
            <a:r>
              <a:rPr lang="en-US" sz="1800" dirty="0">
                <a:solidFill>
                  <a:srgbClr val="000000"/>
                </a:solidFill>
              </a:rPr>
              <a:t>of the reasonable </a:t>
            </a:r>
            <a:r>
              <a:rPr lang="en-US" sz="1800" dirty="0" smtClean="0">
                <a:solidFill>
                  <a:srgbClr val="000000"/>
                </a:solidFill>
              </a:rPr>
              <a:t>accommodation.</a:t>
            </a:r>
          </a:p>
          <a:p>
            <a:pPr lvl="1">
              <a:buClrTx/>
              <a:buSzPct val="70000"/>
              <a:buFont typeface="Wingdings" panose="05000000000000000000" pitchFamily="2" charset="2"/>
              <a:buChar char="n"/>
            </a:pPr>
            <a:r>
              <a:rPr lang="en-US" sz="1800" dirty="0" smtClean="0">
                <a:solidFill>
                  <a:srgbClr val="000000"/>
                </a:solidFill>
              </a:rPr>
              <a:t>Benefits </a:t>
            </a:r>
            <a:r>
              <a:rPr lang="en-US" sz="1800" dirty="0">
                <a:solidFill>
                  <a:srgbClr val="000000"/>
                </a:solidFill>
              </a:rPr>
              <a:t>to the requester of the </a:t>
            </a:r>
            <a:r>
              <a:rPr lang="en-US" sz="1800" dirty="0" smtClean="0">
                <a:solidFill>
                  <a:srgbClr val="000000"/>
                </a:solidFill>
              </a:rPr>
              <a:t>requested accommodation.</a:t>
            </a:r>
          </a:p>
          <a:p>
            <a:pPr lvl="1">
              <a:buClrTx/>
              <a:buSzPct val="70000"/>
              <a:buFont typeface="Wingdings" panose="05000000000000000000" pitchFamily="2" charset="2"/>
              <a:buChar char="n"/>
            </a:pPr>
            <a:r>
              <a:rPr lang="en-US" sz="1800" dirty="0" smtClean="0">
                <a:solidFill>
                  <a:srgbClr val="000000"/>
                </a:solidFill>
              </a:rPr>
              <a:t>The </a:t>
            </a:r>
            <a:r>
              <a:rPr lang="en-US" sz="1800" dirty="0">
                <a:solidFill>
                  <a:srgbClr val="000000"/>
                </a:solidFill>
              </a:rPr>
              <a:t>availability of other, less expensive alternative accommodations </a:t>
            </a:r>
            <a:r>
              <a:rPr lang="en-US" sz="1800" dirty="0" smtClean="0">
                <a:solidFill>
                  <a:srgbClr val="000000"/>
                </a:solidFill>
              </a:rPr>
              <a:t>that would </a:t>
            </a:r>
            <a:r>
              <a:rPr lang="en-US" sz="1800" dirty="0">
                <a:solidFill>
                  <a:srgbClr val="000000"/>
                </a:solidFill>
              </a:rPr>
              <a:t>effectively meet the applicant or resident’s disability-related </a:t>
            </a:r>
            <a:r>
              <a:rPr lang="en-US" sz="1800" dirty="0" smtClean="0">
                <a:solidFill>
                  <a:srgbClr val="000000"/>
                </a:solidFill>
              </a:rPr>
              <a:t>needs. </a:t>
            </a:r>
          </a:p>
          <a:p>
            <a:pPr lvl="1">
              <a:buClrTx/>
              <a:buSzPct val="70000"/>
              <a:buFont typeface="Wingdings" panose="05000000000000000000" pitchFamily="2" charset="2"/>
              <a:buChar char="n"/>
            </a:pPr>
            <a:endParaRPr lang="en-US" sz="1000" dirty="0" smtClean="0">
              <a:solidFill>
                <a:srgbClr val="000000"/>
              </a:solidFill>
            </a:endParaRPr>
          </a:p>
          <a:p>
            <a:pPr>
              <a:buClrTx/>
              <a:buFont typeface="Wingdings" panose="05000000000000000000" pitchFamily="2" charset="2"/>
              <a:buChar char="n"/>
            </a:pPr>
            <a:r>
              <a:rPr lang="en-US" sz="2000" dirty="0" smtClean="0">
                <a:solidFill>
                  <a:srgbClr val="000000"/>
                </a:solidFill>
              </a:rPr>
              <a:t>The Fair Housing Act provides that while the housing provider must permit the reasonable </a:t>
            </a:r>
            <a:r>
              <a:rPr lang="en-US" sz="2000" b="1" dirty="0" smtClean="0">
                <a:solidFill>
                  <a:srgbClr val="000000"/>
                </a:solidFill>
              </a:rPr>
              <a:t>modification</a:t>
            </a:r>
            <a:r>
              <a:rPr lang="en-US" sz="2000" dirty="0" smtClean="0">
                <a:solidFill>
                  <a:srgbClr val="000000"/>
                </a:solidFill>
              </a:rPr>
              <a:t>, the tenant is responsible for paying the cost of the modification. However, …..</a:t>
            </a:r>
            <a:endParaRPr lang="en-US" sz="1400" dirty="0">
              <a:solidFill>
                <a:schemeClr val="tx1"/>
              </a:solidFill>
              <a:latin typeface="Times New Roman" pitchFamily="18" charset="0"/>
              <a:cs typeface="Times New Roman" pitchFamily="18" charset="0"/>
            </a:endParaRPr>
          </a:p>
        </p:txBody>
      </p:sp>
      <p:sp>
        <p:nvSpPr>
          <p:cNvPr id="7" name="Rectangle 2"/>
          <p:cNvSpPr>
            <a:spLocks noGrp="1" noChangeArrowheads="1"/>
          </p:cNvSpPr>
          <p:nvPr>
            <p:ph type="title"/>
          </p:nvPr>
        </p:nvSpPr>
        <p:spPr>
          <a:xfrm>
            <a:off x="838200" y="914400"/>
            <a:ext cx="7543800" cy="685800"/>
          </a:xfrm>
        </p:spPr>
        <p:txBody>
          <a:bodyPr/>
          <a:lstStyle/>
          <a:p>
            <a:r>
              <a:rPr lang="en-US" sz="4000" dirty="0">
                <a:solidFill>
                  <a:schemeClr val="tx1"/>
                </a:solidFill>
              </a:rPr>
              <a:t>Who </a:t>
            </a:r>
            <a:r>
              <a:rPr lang="en-US" sz="4000" dirty="0" smtClean="0">
                <a:solidFill>
                  <a:schemeClr val="tx1"/>
                </a:solidFill>
              </a:rPr>
              <a:t>pays?  </a:t>
            </a:r>
            <a:endParaRPr lang="en-US" sz="4000" dirty="0">
              <a:solidFill>
                <a:schemeClr val="tx1"/>
              </a:solidFill>
            </a:endParaRPr>
          </a:p>
        </p:txBody>
      </p:sp>
      <p:sp>
        <p:nvSpPr>
          <p:cNvPr id="2" name="Slide Number Placeholder 1"/>
          <p:cNvSpPr>
            <a:spLocks noGrp="1"/>
          </p:cNvSpPr>
          <p:nvPr>
            <p:ph type="sldNum" sz="quarter" idx="12"/>
          </p:nvPr>
        </p:nvSpPr>
        <p:spPr/>
        <p:txBody>
          <a:bodyPr/>
          <a:lstStyle/>
          <a:p>
            <a:fld id="{72A24C6F-7875-48E4-8CCB-D7DD401EF94D}" type="slidenum">
              <a:rPr lang="en-US" smtClean="0"/>
              <a:pPr/>
              <a:t>27</a:t>
            </a:fld>
            <a:endParaRPr lang="en-US"/>
          </a:p>
        </p:txBody>
      </p:sp>
    </p:spTree>
    <p:extLst>
      <p:ext uri="{BB962C8B-B14F-4D97-AF65-F5344CB8AC3E}">
        <p14:creationId xmlns="" xmlns:p14="http://schemas.microsoft.com/office/powerpoint/2010/main" val="3317721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solidFill>
                  <a:schemeClr val="tx1"/>
                </a:solidFill>
              </a:rPr>
              <a:t>Questions to Determine Who Pays for Modifications</a:t>
            </a:r>
            <a:endParaRPr lang="en-US" sz="4200" dirty="0">
              <a:solidFill>
                <a:schemeClr val="tx1"/>
              </a:solidFill>
            </a:endParaRPr>
          </a:p>
        </p:txBody>
      </p:sp>
      <p:sp>
        <p:nvSpPr>
          <p:cNvPr id="3" name="Content Placeholder 2"/>
          <p:cNvSpPr>
            <a:spLocks noGrp="1"/>
          </p:cNvSpPr>
          <p:nvPr>
            <p:ph idx="1"/>
          </p:nvPr>
        </p:nvSpPr>
        <p:spPr>
          <a:xfrm>
            <a:off x="457200" y="1828800"/>
            <a:ext cx="8229600" cy="4114800"/>
          </a:xfrm>
        </p:spPr>
        <p:txBody>
          <a:bodyPr/>
          <a:lstStyle/>
          <a:p>
            <a:pPr marL="0" indent="0">
              <a:buNone/>
            </a:pPr>
            <a:r>
              <a:rPr lang="en-US" sz="2600" dirty="0" smtClean="0"/>
              <a:t>Is it a single-family or multi-family dwelling unit?</a:t>
            </a:r>
          </a:p>
          <a:p>
            <a:pPr marL="0" indent="0">
              <a:buNone/>
            </a:pPr>
            <a:endParaRPr lang="en-US" sz="500" dirty="0" smtClean="0"/>
          </a:p>
          <a:p>
            <a:pPr marL="0" indent="0">
              <a:buNone/>
            </a:pPr>
            <a:r>
              <a:rPr lang="en-US" sz="2600" dirty="0" smtClean="0"/>
              <a:t>Does the property receive federal financial assistance?</a:t>
            </a:r>
          </a:p>
          <a:p>
            <a:pPr marL="0" indent="0">
              <a:buNone/>
            </a:pPr>
            <a:endParaRPr lang="en-US" sz="500" dirty="0" smtClean="0"/>
          </a:p>
          <a:p>
            <a:pPr marL="0" indent="0">
              <a:buNone/>
            </a:pPr>
            <a:r>
              <a:rPr lang="en-US" sz="2600" dirty="0" smtClean="0"/>
              <a:t>When was the property built for first occupancy?</a:t>
            </a:r>
          </a:p>
          <a:p>
            <a:pPr marL="0" indent="0">
              <a:buNone/>
            </a:pPr>
            <a:endParaRPr lang="en-US" sz="500" dirty="0" smtClean="0"/>
          </a:p>
          <a:p>
            <a:pPr marL="0" indent="0">
              <a:buNone/>
            </a:pPr>
            <a:r>
              <a:rPr lang="en-US" sz="2600" dirty="0" smtClean="0"/>
              <a:t>Does the property participate in the Low-Income Housing Tax Credit Program?</a:t>
            </a:r>
          </a:p>
          <a:p>
            <a:pPr marL="0" indent="0">
              <a:buNone/>
            </a:pPr>
            <a:endParaRPr lang="en-US" sz="500" dirty="0" smtClean="0"/>
          </a:p>
          <a:p>
            <a:pPr marL="0" indent="0">
              <a:buNone/>
            </a:pPr>
            <a:r>
              <a:rPr lang="en-US" sz="2600" dirty="0" smtClean="0"/>
              <a:t>What type of accessibility feature is being requested?</a:t>
            </a:r>
          </a:p>
          <a:p>
            <a:pPr marL="0" indent="0">
              <a:buNone/>
            </a:pPr>
            <a:endParaRPr lang="en-US" sz="500" dirty="0" smtClean="0"/>
          </a:p>
          <a:p>
            <a:pPr marL="0" indent="0">
              <a:buNone/>
            </a:pPr>
            <a:r>
              <a:rPr lang="en-US" sz="2600" dirty="0" smtClean="0"/>
              <a:t>Does an agreement exist between the parties?</a:t>
            </a:r>
            <a:endParaRPr lang="en-US" sz="2600" dirty="0"/>
          </a:p>
        </p:txBody>
      </p:sp>
      <p:sp>
        <p:nvSpPr>
          <p:cNvPr id="4" name="Slide Number Placeholder 3"/>
          <p:cNvSpPr>
            <a:spLocks noGrp="1"/>
          </p:cNvSpPr>
          <p:nvPr>
            <p:ph type="sldNum" sz="quarter" idx="12"/>
          </p:nvPr>
        </p:nvSpPr>
        <p:spPr/>
        <p:txBody>
          <a:bodyPr/>
          <a:lstStyle/>
          <a:p>
            <a:fld id="{72A24C6F-7875-48E4-8CCB-D7DD401EF94D}" type="slidenum">
              <a:rPr lang="en-US" smtClean="0"/>
              <a:pPr/>
              <a:t>28</a:t>
            </a:fld>
            <a:endParaRPr lang="en-US"/>
          </a:p>
        </p:txBody>
      </p:sp>
      <p:sp>
        <p:nvSpPr>
          <p:cNvPr id="5" name="TextBox 4"/>
          <p:cNvSpPr txBox="1"/>
          <p:nvPr/>
        </p:nvSpPr>
        <p:spPr>
          <a:xfrm>
            <a:off x="381000" y="6324600"/>
            <a:ext cx="8305800" cy="338554"/>
          </a:xfrm>
          <a:prstGeom prst="rect">
            <a:avLst/>
          </a:prstGeom>
          <a:noFill/>
        </p:spPr>
        <p:txBody>
          <a:bodyPr wrap="square" rtlCol="0">
            <a:spAutoFit/>
          </a:bodyPr>
          <a:lstStyle/>
          <a:p>
            <a:pPr algn="ctr"/>
            <a:r>
              <a:rPr lang="en-US" sz="1600" dirty="0" smtClean="0"/>
              <a:t>Source: </a:t>
            </a:r>
            <a:r>
              <a:rPr lang="en-US" altLang="en-US" sz="1600" dirty="0" smtClean="0"/>
              <a:t>Fair Housing Council of Greater San Antonio</a:t>
            </a:r>
            <a:endParaRPr lang="en-US"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96200" cy="1219200"/>
          </a:xfrm>
        </p:spPr>
        <p:txBody>
          <a:bodyPr/>
          <a:lstStyle/>
          <a:p>
            <a:r>
              <a:rPr lang="en-US" dirty="0" smtClean="0">
                <a:solidFill>
                  <a:schemeClr val="tx1"/>
                </a:solidFill>
              </a:rPr>
              <a:t>Implications for Properties Subject to Section 504</a:t>
            </a:r>
            <a:endParaRPr lang="en-US" dirty="0">
              <a:solidFill>
                <a:schemeClr val="tx1"/>
              </a:solidFill>
            </a:endParaRPr>
          </a:p>
        </p:txBody>
      </p:sp>
      <p:sp>
        <p:nvSpPr>
          <p:cNvPr id="3" name="Content Placeholder 2"/>
          <p:cNvSpPr>
            <a:spLocks noGrp="1"/>
          </p:cNvSpPr>
          <p:nvPr>
            <p:ph idx="1"/>
          </p:nvPr>
        </p:nvSpPr>
        <p:spPr>
          <a:xfrm>
            <a:off x="0" y="1828800"/>
            <a:ext cx="8763000" cy="4572000"/>
          </a:xfrm>
        </p:spPr>
        <p:txBody>
          <a:bodyPr/>
          <a:lstStyle/>
          <a:p>
            <a:pPr algn="just">
              <a:buNone/>
            </a:pPr>
            <a:r>
              <a:rPr lang="en-US" sz="2400" dirty="0" smtClean="0"/>
              <a:t>	Under the regulations implementing Section 504 of the Rehabilitation Act of 1973, structural changes needed by an applicant/resident with a disability in housing receiving federal financial assistance are considered reasonable accommodations and must be paid for by the housing provider in most cases.</a:t>
            </a:r>
          </a:p>
          <a:p>
            <a:pPr>
              <a:buNone/>
            </a:pPr>
            <a:endParaRPr lang="en-US" sz="1200" dirty="0" smtClean="0"/>
          </a:p>
          <a:p>
            <a:pPr>
              <a:buNone/>
            </a:pPr>
            <a:r>
              <a:rPr lang="en-US" sz="2400" dirty="0" smtClean="0"/>
              <a:t>	All participants in TDHCA’s Low-Income Housing Tax Credit Program, awarded after 2001 are required to provide and pay for reasonable accommodations including structural modifications to dwelling units or public and common-use areas if they do not amount to an undue financial and administrative burden.</a:t>
            </a:r>
            <a:endParaRPr lang="en-US" sz="2400" dirty="0"/>
          </a:p>
        </p:txBody>
      </p:sp>
      <p:sp>
        <p:nvSpPr>
          <p:cNvPr id="4" name="Slide Number Placeholder 3"/>
          <p:cNvSpPr>
            <a:spLocks noGrp="1"/>
          </p:cNvSpPr>
          <p:nvPr>
            <p:ph type="sldNum" sz="quarter" idx="12"/>
          </p:nvPr>
        </p:nvSpPr>
        <p:spPr/>
        <p:txBody>
          <a:bodyPr/>
          <a:lstStyle/>
          <a:p>
            <a:fld id="{72A24C6F-7875-48E4-8CCB-D7DD401EF94D}" type="slidenum">
              <a:rPr lang="en-US" smtClean="0"/>
              <a:pPr/>
              <a:t>29</a:t>
            </a:fld>
            <a:endParaRPr lang="en-US"/>
          </a:p>
        </p:txBody>
      </p:sp>
      <p:sp>
        <p:nvSpPr>
          <p:cNvPr id="5" name="TextBox 4"/>
          <p:cNvSpPr txBox="1"/>
          <p:nvPr/>
        </p:nvSpPr>
        <p:spPr>
          <a:xfrm>
            <a:off x="381000" y="6324600"/>
            <a:ext cx="8305800" cy="338554"/>
          </a:xfrm>
          <a:prstGeom prst="rect">
            <a:avLst/>
          </a:prstGeom>
          <a:noFill/>
        </p:spPr>
        <p:txBody>
          <a:bodyPr wrap="square" rtlCol="0">
            <a:spAutoFit/>
          </a:bodyPr>
          <a:lstStyle/>
          <a:p>
            <a:pPr algn="ctr"/>
            <a:r>
              <a:rPr lang="en-US" sz="1600" dirty="0" smtClean="0"/>
              <a:t>Source: </a:t>
            </a:r>
            <a:r>
              <a:rPr lang="en-US" altLang="en-US" sz="1600" dirty="0" smtClean="0"/>
              <a:t>Fair Housing Council of Greater San Antonio</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38200"/>
            <a:ext cx="8229600" cy="731838"/>
          </a:xfrm>
        </p:spPr>
        <p:txBody>
          <a:bodyPr/>
          <a:lstStyle/>
          <a:p>
            <a:r>
              <a:rPr lang="en-US" sz="4000" b="1" kern="1200" dirty="0" smtClean="0">
                <a:solidFill>
                  <a:schemeClr val="tx1"/>
                </a:solidFill>
                <a:ea typeface="+mn-ea"/>
              </a:rPr>
              <a:t>Presenters</a:t>
            </a:r>
            <a:endParaRPr lang="en-US" sz="4000" b="1" kern="1200" dirty="0">
              <a:solidFill>
                <a:schemeClr val="tx1"/>
              </a:solidFill>
              <a:ea typeface="+mn-ea"/>
            </a:endParaRPr>
          </a:p>
        </p:txBody>
      </p:sp>
      <p:sp>
        <p:nvSpPr>
          <p:cNvPr id="9" name="Text Placeholder 8"/>
          <p:cNvSpPr>
            <a:spLocks noGrp="1"/>
          </p:cNvSpPr>
          <p:nvPr>
            <p:ph type="body" idx="1"/>
          </p:nvPr>
        </p:nvSpPr>
        <p:spPr>
          <a:xfrm>
            <a:off x="457200" y="1752600"/>
            <a:ext cx="4040188" cy="1143000"/>
          </a:xfrm>
        </p:spPr>
        <p:txBody>
          <a:bodyPr/>
          <a:lstStyle/>
          <a:p>
            <a:r>
              <a:rPr lang="en-US" dirty="0" smtClean="0"/>
              <a:t>Texas Department of Housing &amp; Community Affairs (“TDHCA”)</a:t>
            </a:r>
            <a:endParaRPr lang="en-US" dirty="0"/>
          </a:p>
        </p:txBody>
      </p:sp>
      <p:sp>
        <p:nvSpPr>
          <p:cNvPr id="2" name="Content Placeholder 1"/>
          <p:cNvSpPr>
            <a:spLocks noGrp="1"/>
          </p:cNvSpPr>
          <p:nvPr>
            <p:ph sz="half" idx="2"/>
          </p:nvPr>
        </p:nvSpPr>
        <p:spPr>
          <a:xfrm>
            <a:off x="304800" y="2971801"/>
            <a:ext cx="4116388" cy="3154362"/>
          </a:xfrm>
        </p:spPr>
        <p:txBody>
          <a:bodyPr/>
          <a:lstStyle/>
          <a:p>
            <a:pPr>
              <a:buNone/>
            </a:pPr>
            <a:r>
              <a:rPr lang="en-US" sz="2000" dirty="0" smtClean="0"/>
              <a:t>Suzanne Hemphill</a:t>
            </a:r>
          </a:p>
          <a:p>
            <a:pPr>
              <a:buNone/>
            </a:pPr>
            <a:r>
              <a:rPr lang="en-US" sz="2000" dirty="0" smtClean="0"/>
              <a:t>Fair Housing Project Manager</a:t>
            </a:r>
          </a:p>
          <a:p>
            <a:pPr>
              <a:buNone/>
            </a:pPr>
            <a:r>
              <a:rPr lang="en-US" sz="1800" dirty="0" smtClean="0">
                <a:hlinkClick r:id="rId3"/>
              </a:rPr>
              <a:t>Suzanne.Hemphill@tdhca.state.tx.us</a:t>
            </a:r>
            <a:endParaRPr lang="en-US" sz="1800" dirty="0" smtClean="0"/>
          </a:p>
          <a:p>
            <a:pPr>
              <a:buNone/>
            </a:pPr>
            <a:r>
              <a:rPr lang="en-US" sz="2000" dirty="0" smtClean="0"/>
              <a:t>512-475-4595</a:t>
            </a:r>
          </a:p>
        </p:txBody>
      </p:sp>
      <p:sp>
        <p:nvSpPr>
          <p:cNvPr id="10" name="Text Placeholder 9"/>
          <p:cNvSpPr>
            <a:spLocks noGrp="1"/>
          </p:cNvSpPr>
          <p:nvPr>
            <p:ph type="body" sz="quarter" idx="3"/>
          </p:nvPr>
        </p:nvSpPr>
        <p:spPr>
          <a:xfrm>
            <a:off x="4648200" y="1752600"/>
            <a:ext cx="4041775" cy="1066800"/>
          </a:xfrm>
        </p:spPr>
        <p:txBody>
          <a:bodyPr/>
          <a:lstStyle/>
          <a:p>
            <a:r>
              <a:rPr lang="en-US" dirty="0" smtClean="0"/>
              <a:t>Texas Workforce Commission, Civil Rights Division (“CRD”)</a:t>
            </a:r>
            <a:endParaRPr lang="en-US" dirty="0"/>
          </a:p>
        </p:txBody>
      </p:sp>
      <p:sp>
        <p:nvSpPr>
          <p:cNvPr id="11" name="Content Placeholder 10"/>
          <p:cNvSpPr>
            <a:spLocks noGrp="1"/>
          </p:cNvSpPr>
          <p:nvPr>
            <p:ph sz="quarter" idx="4"/>
          </p:nvPr>
        </p:nvSpPr>
        <p:spPr>
          <a:xfrm>
            <a:off x="4645025" y="2819401"/>
            <a:ext cx="4041775" cy="3306762"/>
          </a:xfrm>
        </p:spPr>
        <p:txBody>
          <a:bodyPr/>
          <a:lstStyle/>
          <a:p>
            <a:pPr>
              <a:buNone/>
            </a:pPr>
            <a:r>
              <a:rPr lang="en-US" sz="2000" dirty="0" smtClean="0"/>
              <a:t>Vickie Covington</a:t>
            </a:r>
          </a:p>
          <a:p>
            <a:pPr>
              <a:buNone/>
            </a:pPr>
            <a:r>
              <a:rPr lang="en-US" sz="2000" dirty="0" smtClean="0"/>
              <a:t>Senior Investigator &amp; Outreach Coordinator</a:t>
            </a:r>
          </a:p>
          <a:p>
            <a:pPr>
              <a:buNone/>
            </a:pPr>
            <a:r>
              <a:rPr lang="en-US" sz="2000" dirty="0" smtClean="0">
                <a:hlinkClick r:id="rId4"/>
              </a:rPr>
              <a:t>Vickie.Covington@twc.state.tx.us</a:t>
            </a:r>
            <a:endParaRPr lang="en-US" sz="2000" dirty="0" smtClean="0"/>
          </a:p>
          <a:p>
            <a:pPr>
              <a:buNone/>
            </a:pPr>
            <a:r>
              <a:rPr lang="en-US" sz="2000" dirty="0" smtClean="0"/>
              <a:t>512-463-2642</a:t>
            </a:r>
            <a:endParaRPr lang="en-US" dirty="0"/>
          </a:p>
        </p:txBody>
      </p:sp>
      <p:sp>
        <p:nvSpPr>
          <p:cNvPr id="5" name="Slide Number Placeholder 4"/>
          <p:cNvSpPr>
            <a:spLocks noGrp="1"/>
          </p:cNvSpPr>
          <p:nvPr>
            <p:ph type="sldNum" sz="quarter" idx="12"/>
          </p:nvPr>
        </p:nvSpPr>
        <p:spPr/>
        <p:txBody>
          <a:bodyPr/>
          <a:lstStyle/>
          <a:p>
            <a:pPr>
              <a:defRPr/>
            </a:pPr>
            <a:fld id="{0B9C04D9-54F0-4E60-8422-E96DF6847A8E}" type="slidenum">
              <a:rPr lang="en-US" smtClean="0"/>
              <a:pPr>
                <a:defRPr/>
              </a:pPr>
              <a:t>3</a:t>
            </a:fld>
            <a:endParaRPr lang="en-US" dirty="0"/>
          </a:p>
        </p:txBody>
      </p:sp>
      <p:pic>
        <p:nvPicPr>
          <p:cNvPr id="4" name="Picture 3" descr="LE_Webinar_logo.jpg"/>
          <p:cNvPicPr>
            <a:picLocks noChangeAspect="1"/>
          </p:cNvPicPr>
          <p:nvPr/>
        </p:nvPicPr>
        <p:blipFill>
          <a:blip r:embed="rId5" cstate="print"/>
          <a:stretch>
            <a:fillRect/>
          </a:stretch>
        </p:blipFill>
        <p:spPr>
          <a:xfrm>
            <a:off x="1295400" y="4495800"/>
            <a:ext cx="2535936" cy="1340624"/>
          </a:xfrm>
          <a:prstGeom prst="rect">
            <a:avLst/>
          </a:prstGeom>
        </p:spPr>
      </p:pic>
      <p:sp>
        <p:nvSpPr>
          <p:cNvPr id="6" name="Rectangle 5"/>
          <p:cNvSpPr/>
          <p:nvPr/>
        </p:nvSpPr>
        <p:spPr>
          <a:xfrm>
            <a:off x="7543800" y="914400"/>
            <a:ext cx="1066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quot;Let's Work Together for Fair Housing&quot; logo"/>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781800" y="4419600"/>
            <a:ext cx="1524000" cy="138849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A24C6F-7875-48E4-8CCB-D7DD401EF94D}" type="slidenum">
              <a:rPr lang="en-US" smtClean="0"/>
              <a:pPr/>
              <a:t>30</a:t>
            </a:fld>
            <a:endParaRPr lang="en-US"/>
          </a:p>
        </p:txBody>
      </p:sp>
      <p:sp>
        <p:nvSpPr>
          <p:cNvPr id="2" name="Title 1"/>
          <p:cNvSpPr>
            <a:spLocks noGrp="1"/>
          </p:cNvSpPr>
          <p:nvPr>
            <p:ph type="title" idx="4294967295"/>
          </p:nvPr>
        </p:nvSpPr>
        <p:spPr>
          <a:xfrm>
            <a:off x="0" y="0"/>
            <a:ext cx="9144000" cy="1143000"/>
          </a:xfrm>
        </p:spPr>
        <p:txBody>
          <a:bodyPr>
            <a:normAutofit fontScale="90000"/>
          </a:bodyPr>
          <a:lstStyle/>
          <a:p>
            <a:r>
              <a:rPr lang="en-US" b="1" dirty="0" smtClean="0">
                <a:solidFill>
                  <a:schemeClr val="tx1"/>
                </a:solidFill>
                <a:latin typeface="Times New Roman" pitchFamily="18" charset="0"/>
                <a:cs typeface="Times New Roman" pitchFamily="18" charset="0"/>
              </a:rPr>
              <a:t>Reasonable Modifications Flowchart – Who Pays?</a:t>
            </a:r>
            <a:endParaRPr lang="en-US" b="1" dirty="0">
              <a:solidFill>
                <a:schemeClr val="tx1"/>
              </a:solidFill>
              <a:latin typeface="Times New Roman" pitchFamily="18" charset="0"/>
              <a:cs typeface="Times New Roman" pitchFamily="18" charset="0"/>
            </a:endParaRPr>
          </a:p>
        </p:txBody>
      </p:sp>
      <p:pic>
        <p:nvPicPr>
          <p:cNvPr id="78850" name="Picture 2"/>
          <p:cNvPicPr>
            <a:picLocks noGrp="1" noChangeAspect="1" noChangeArrowheads="1"/>
          </p:cNvPicPr>
          <p:nvPr>
            <p:ph idx="4294967295"/>
          </p:nvPr>
        </p:nvPicPr>
        <p:blipFill>
          <a:blip r:embed="rId3" cstate="print"/>
          <a:srcRect t="1333"/>
          <a:stretch>
            <a:fillRect/>
          </a:stretch>
        </p:blipFill>
        <p:spPr bwMode="auto">
          <a:xfrm>
            <a:off x="0" y="1219200"/>
            <a:ext cx="9144000" cy="5638800"/>
          </a:xfrm>
          <a:prstGeom prst="rect">
            <a:avLst/>
          </a:prstGeom>
          <a:noFill/>
          <a:ln w="9525">
            <a:noFill/>
            <a:miter lim="800000"/>
            <a:headEnd/>
            <a:tailEnd/>
          </a:ln>
        </p:spPr>
      </p:pic>
      <p:sp>
        <p:nvSpPr>
          <p:cNvPr id="5" name="TextBox 4"/>
          <p:cNvSpPr txBox="1"/>
          <p:nvPr/>
        </p:nvSpPr>
        <p:spPr>
          <a:xfrm>
            <a:off x="4800600" y="5791200"/>
            <a:ext cx="2133600" cy="23083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900" b="1" dirty="0" smtClean="0">
                <a:latin typeface="+mj-lt"/>
                <a:cs typeface="Times New Roman" pitchFamily="18" charset="0"/>
              </a:rPr>
              <a:t>NOT LIHTC AWARDED AFTER 2001</a:t>
            </a:r>
            <a:endParaRPr lang="en-US" sz="900" b="1" dirty="0">
              <a:latin typeface="+mj-lt"/>
              <a:cs typeface="Times New Roman" pitchFamily="18" charset="0"/>
            </a:endParaRPr>
          </a:p>
        </p:txBody>
      </p:sp>
      <p:sp>
        <p:nvSpPr>
          <p:cNvPr id="6" name="TextBox 5"/>
          <p:cNvSpPr txBox="1"/>
          <p:nvPr/>
        </p:nvSpPr>
        <p:spPr>
          <a:xfrm>
            <a:off x="7086600" y="5791200"/>
            <a:ext cx="1828800" cy="230832"/>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900" b="1" dirty="0" smtClean="0">
                <a:latin typeface="+mj-lt"/>
                <a:cs typeface="Times New Roman" pitchFamily="18" charset="0"/>
              </a:rPr>
              <a:t>YES LIHTC AWARDED AFTER 2001</a:t>
            </a:r>
            <a:endParaRPr lang="en-US" sz="900" b="1" dirty="0">
              <a:latin typeface="+mj-lt"/>
              <a:cs typeface="Times New Roman" pitchFamily="18" charset="0"/>
            </a:endParaRPr>
          </a:p>
        </p:txBody>
      </p:sp>
      <p:sp>
        <p:nvSpPr>
          <p:cNvPr id="7" name="TextBox 6"/>
          <p:cNvSpPr txBox="1"/>
          <p:nvPr/>
        </p:nvSpPr>
        <p:spPr>
          <a:xfrm>
            <a:off x="6934200" y="609600"/>
            <a:ext cx="2057400" cy="400110"/>
          </a:xfrm>
          <a:prstGeom prst="rect">
            <a:avLst/>
          </a:prstGeom>
          <a:noFill/>
        </p:spPr>
        <p:txBody>
          <a:bodyPr wrap="square" rtlCol="0">
            <a:spAutoFit/>
          </a:bodyPr>
          <a:lstStyle/>
          <a:p>
            <a:r>
              <a:rPr lang="en-US" sz="1000" dirty="0" smtClean="0"/>
              <a:t>Source: </a:t>
            </a:r>
            <a:r>
              <a:rPr lang="en-US" altLang="en-US" sz="1000" dirty="0" smtClean="0"/>
              <a:t>Fair Housing Council of Greater San Antonio</a:t>
            </a:r>
            <a:endParaRPr lang="en-US"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752600"/>
            <a:ext cx="8534400" cy="4191000"/>
          </a:xfrm>
        </p:spPr>
        <p:txBody>
          <a:bodyPr/>
          <a:lstStyle/>
          <a:p>
            <a:pPr marL="0" indent="0" algn="just">
              <a:buNone/>
            </a:pPr>
            <a:r>
              <a:rPr lang="en-US" sz="2400" dirty="0"/>
              <a:t>Because of his disability, an applicant with a hearing </a:t>
            </a:r>
            <a:r>
              <a:rPr lang="en-US" sz="2400" dirty="0" smtClean="0"/>
              <a:t>impairment needs </a:t>
            </a:r>
            <a:r>
              <a:rPr lang="en-US" sz="2400" dirty="0"/>
              <a:t>to keep an assistance animal in his unit as a reasonable accommodation</a:t>
            </a:r>
            <a:r>
              <a:rPr lang="en-US" sz="2400" dirty="0" smtClean="0"/>
              <a:t>.  The </a:t>
            </a:r>
            <a:r>
              <a:rPr lang="en-US" sz="2400" dirty="0"/>
              <a:t>housing provider may not require the applicant to pay a fee or a </a:t>
            </a:r>
            <a:r>
              <a:rPr lang="en-US" sz="2400" dirty="0" smtClean="0"/>
              <a:t>security deposit </a:t>
            </a:r>
            <a:r>
              <a:rPr lang="en-US" sz="2400" dirty="0"/>
              <a:t>as a condition of allowing the applicant to keep the assistance animal</a:t>
            </a:r>
            <a:r>
              <a:rPr lang="en-US" sz="2400" dirty="0" smtClean="0"/>
              <a:t>. However</a:t>
            </a:r>
            <a:r>
              <a:rPr lang="en-US" sz="2400" dirty="0"/>
              <a:t>, if a tenant's assistance animal causes damage to the applicant's unit </a:t>
            </a:r>
            <a:r>
              <a:rPr lang="en-US" sz="2400" dirty="0" smtClean="0"/>
              <a:t>or the </a:t>
            </a:r>
            <a:r>
              <a:rPr lang="en-US" sz="2400" dirty="0"/>
              <a:t>common areas of the dwelling, the housing provider may charge the tenant </a:t>
            </a:r>
            <a:r>
              <a:rPr lang="en-US" sz="2400" dirty="0" smtClean="0"/>
              <a:t>for the </a:t>
            </a:r>
            <a:r>
              <a:rPr lang="en-US" sz="2400" dirty="0"/>
              <a:t>cost of repairing the damage (or deduct it from the standard security </a:t>
            </a:r>
            <a:r>
              <a:rPr lang="en-US" sz="2400" dirty="0" smtClean="0"/>
              <a:t>deposit imposed </a:t>
            </a:r>
            <a:r>
              <a:rPr lang="en-US" sz="2400" dirty="0"/>
              <a:t>on all tenants), if it is the provider's practice to assess tenants for </a:t>
            </a:r>
            <a:r>
              <a:rPr lang="en-US" sz="2400" dirty="0" smtClean="0"/>
              <a:t>any damage </a:t>
            </a:r>
            <a:r>
              <a:rPr lang="en-US" sz="2400" dirty="0"/>
              <a:t>they cause to the premises.</a:t>
            </a:r>
            <a:endParaRPr lang="en-US" sz="2400" dirty="0">
              <a:solidFill>
                <a:schemeClr val="tx1"/>
              </a:solidFill>
            </a:endParaRPr>
          </a:p>
        </p:txBody>
      </p:sp>
      <p:sp>
        <p:nvSpPr>
          <p:cNvPr id="7" name="Rectangle 2"/>
          <p:cNvSpPr>
            <a:spLocks noGrp="1" noChangeArrowheads="1"/>
          </p:cNvSpPr>
          <p:nvPr>
            <p:ph type="title"/>
          </p:nvPr>
        </p:nvSpPr>
        <p:spPr>
          <a:xfrm>
            <a:off x="762000" y="533400"/>
            <a:ext cx="7696200" cy="1143000"/>
          </a:xfrm>
        </p:spPr>
        <p:txBody>
          <a:bodyPr/>
          <a:lstStyle/>
          <a:p>
            <a:r>
              <a:rPr lang="en-US" sz="4000" dirty="0">
                <a:solidFill>
                  <a:schemeClr val="tx1"/>
                </a:solidFill>
              </a:rPr>
              <a:t>Reasonable </a:t>
            </a:r>
            <a:r>
              <a:rPr lang="en-US" sz="4000" dirty="0" smtClean="0">
                <a:solidFill>
                  <a:schemeClr val="tx1"/>
                </a:solidFill>
              </a:rPr>
              <a:t>Accommodations Example 3</a:t>
            </a:r>
            <a:endParaRPr lang="en-US" sz="4000" b="1"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2A24C6F-7875-48E4-8CCB-D7DD401EF94D}" type="slidenum">
              <a:rPr lang="en-US" smtClean="0"/>
              <a:pPr/>
              <a:t>31</a:t>
            </a:fld>
            <a:endParaRPr lang="en-US"/>
          </a:p>
        </p:txBody>
      </p:sp>
    </p:spTree>
    <p:extLst>
      <p:ext uri="{BB962C8B-B14F-4D97-AF65-F5344CB8AC3E}">
        <p14:creationId xmlns="" xmlns:p14="http://schemas.microsoft.com/office/powerpoint/2010/main" val="1373522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752600"/>
            <a:ext cx="8534400" cy="4648200"/>
          </a:xfrm>
        </p:spPr>
        <p:txBody>
          <a:bodyPr/>
          <a:lstStyle/>
          <a:p>
            <a:pPr>
              <a:buNone/>
            </a:pPr>
            <a:r>
              <a:rPr lang="en-US" sz="2400" dirty="0" smtClean="0">
                <a:solidFill>
                  <a:schemeClr val="tx1"/>
                </a:solidFill>
                <a:latin typeface="Times New Roman" pitchFamily="18" charset="0"/>
                <a:cs typeface="Times New Roman" pitchFamily="18" charset="0"/>
              </a:rPr>
              <a:t>When can I deny a request for a reasonable accommodation?</a:t>
            </a:r>
          </a:p>
          <a:p>
            <a:pPr>
              <a:buNone/>
            </a:pPr>
            <a:endParaRPr lang="en-US" sz="1200" dirty="0" smtClean="0">
              <a:solidFill>
                <a:schemeClr val="tx1"/>
              </a:solidFill>
              <a:latin typeface="Times New Roman" pitchFamily="18" charset="0"/>
              <a:cs typeface="Times New Roman" pitchFamily="18" charset="0"/>
            </a:endParaRPr>
          </a:p>
          <a:p>
            <a:pPr>
              <a:buClrTx/>
              <a:buFont typeface="Wingdings" panose="05000000000000000000" pitchFamily="2" charset="2"/>
              <a:buChar char="n"/>
            </a:pPr>
            <a:r>
              <a:rPr lang="en-US" sz="2000" dirty="0" smtClean="0"/>
              <a:t>If the housing provider has reliable, objective evidence that a person with a disability poses a direct threat</a:t>
            </a:r>
            <a:r>
              <a:rPr lang="en-US" sz="2000" dirty="0" smtClean="0">
                <a:solidFill>
                  <a:srgbClr val="000000"/>
                </a:solidFill>
              </a:rPr>
              <a:t> to others.</a:t>
            </a:r>
          </a:p>
          <a:p>
            <a:pPr>
              <a:buClrTx/>
              <a:buFont typeface="Wingdings" panose="05000000000000000000" pitchFamily="2" charset="2"/>
              <a:buChar char="n"/>
            </a:pPr>
            <a:r>
              <a:rPr lang="en-US" sz="2000" dirty="0" smtClean="0">
                <a:solidFill>
                  <a:srgbClr val="000000"/>
                </a:solidFill>
              </a:rPr>
              <a:t>If the request </a:t>
            </a:r>
            <a:r>
              <a:rPr lang="en-US" sz="2000" dirty="0">
                <a:solidFill>
                  <a:srgbClr val="000000"/>
                </a:solidFill>
              </a:rPr>
              <a:t>was not made by or on behalf of a person with a disability or if there is no </a:t>
            </a:r>
            <a:r>
              <a:rPr lang="en-US" sz="2000" dirty="0" smtClean="0">
                <a:solidFill>
                  <a:srgbClr val="000000"/>
                </a:solidFill>
              </a:rPr>
              <a:t>disability related need </a:t>
            </a:r>
            <a:r>
              <a:rPr lang="en-US" sz="2000" dirty="0">
                <a:solidFill>
                  <a:srgbClr val="000000"/>
                </a:solidFill>
              </a:rPr>
              <a:t>for the accommodation. </a:t>
            </a:r>
            <a:endParaRPr lang="en-US" sz="2000" dirty="0" smtClean="0">
              <a:solidFill>
                <a:srgbClr val="000000"/>
              </a:solidFill>
            </a:endParaRPr>
          </a:p>
          <a:p>
            <a:pPr>
              <a:buClrTx/>
              <a:buFont typeface="Wingdings" panose="05000000000000000000" pitchFamily="2" charset="2"/>
              <a:buChar char="n"/>
            </a:pPr>
            <a:r>
              <a:rPr lang="en-US" sz="2000" dirty="0" smtClean="0">
                <a:solidFill>
                  <a:srgbClr val="000000"/>
                </a:solidFill>
              </a:rPr>
              <a:t>If </a:t>
            </a:r>
            <a:r>
              <a:rPr lang="en-US" sz="2000" dirty="0">
                <a:solidFill>
                  <a:srgbClr val="000000"/>
                </a:solidFill>
              </a:rPr>
              <a:t>providing the accommodation is not reasonable – i.e., if it would impose an </a:t>
            </a:r>
            <a:r>
              <a:rPr lang="en-US" sz="2000" dirty="0" smtClean="0">
                <a:solidFill>
                  <a:srgbClr val="000000"/>
                </a:solidFill>
              </a:rPr>
              <a:t>undue financial </a:t>
            </a:r>
            <a:r>
              <a:rPr lang="en-US" sz="2000" i="1" dirty="0">
                <a:solidFill>
                  <a:srgbClr val="000000"/>
                </a:solidFill>
              </a:rPr>
              <a:t>and</a:t>
            </a:r>
            <a:r>
              <a:rPr lang="en-US" sz="2000" dirty="0">
                <a:solidFill>
                  <a:srgbClr val="000000"/>
                </a:solidFill>
              </a:rPr>
              <a:t> administrative burden on the housing provider </a:t>
            </a:r>
            <a:r>
              <a:rPr lang="en-US" sz="2000" i="1" dirty="0">
                <a:solidFill>
                  <a:srgbClr val="000000"/>
                </a:solidFill>
              </a:rPr>
              <a:t>or</a:t>
            </a:r>
            <a:r>
              <a:rPr lang="en-US" sz="2000" dirty="0">
                <a:solidFill>
                  <a:srgbClr val="000000"/>
                </a:solidFill>
              </a:rPr>
              <a:t> it would fundamentally alter </a:t>
            </a:r>
            <a:r>
              <a:rPr lang="en-US" sz="2000" dirty="0" smtClean="0">
                <a:solidFill>
                  <a:srgbClr val="000000"/>
                </a:solidFill>
              </a:rPr>
              <a:t>the nature </a:t>
            </a:r>
            <a:r>
              <a:rPr lang="en-US" sz="2000" dirty="0">
                <a:solidFill>
                  <a:srgbClr val="000000"/>
                </a:solidFill>
              </a:rPr>
              <a:t>of the provider's operations</a:t>
            </a:r>
            <a:r>
              <a:rPr lang="en-US" sz="2000" dirty="0" smtClean="0">
                <a:solidFill>
                  <a:srgbClr val="000000"/>
                </a:solidFill>
              </a:rPr>
              <a:t>.</a:t>
            </a:r>
          </a:p>
          <a:p>
            <a:pPr>
              <a:buClrTx/>
              <a:buFont typeface="Wingdings" panose="05000000000000000000" pitchFamily="2" charset="2"/>
              <a:buChar char="n"/>
            </a:pPr>
            <a:r>
              <a:rPr lang="en-US" sz="2000" dirty="0" smtClean="0">
                <a:solidFill>
                  <a:srgbClr val="000000"/>
                </a:solidFill>
              </a:rPr>
              <a:t>If not reasonable</a:t>
            </a:r>
            <a:r>
              <a:rPr lang="en-US" sz="2000" dirty="0">
                <a:solidFill>
                  <a:srgbClr val="000000"/>
                </a:solidFill>
              </a:rPr>
              <a:t>, consider whether there is an alternative accommodation </a:t>
            </a:r>
            <a:r>
              <a:rPr lang="en-US" sz="2000" dirty="0" smtClean="0">
                <a:solidFill>
                  <a:srgbClr val="000000"/>
                </a:solidFill>
              </a:rPr>
              <a:t>that would </a:t>
            </a:r>
            <a:r>
              <a:rPr lang="en-US" sz="2000" dirty="0">
                <a:solidFill>
                  <a:srgbClr val="000000"/>
                </a:solidFill>
              </a:rPr>
              <a:t>effectively address the requester's disability-related </a:t>
            </a:r>
            <a:r>
              <a:rPr lang="en-US" sz="2000" dirty="0" smtClean="0">
                <a:solidFill>
                  <a:srgbClr val="000000"/>
                </a:solidFill>
              </a:rPr>
              <a:t>needs.</a:t>
            </a:r>
            <a:endParaRPr lang="en-US" sz="2400" dirty="0">
              <a:solidFill>
                <a:schemeClr val="tx1"/>
              </a:solidFill>
              <a:latin typeface="Times New Roman" pitchFamily="18" charset="0"/>
              <a:cs typeface="Times New Roman" pitchFamily="18" charset="0"/>
            </a:endParaRPr>
          </a:p>
          <a:p>
            <a:pPr marL="0" indent="0">
              <a:buNone/>
            </a:pPr>
            <a:endParaRPr lang="en-US" sz="1400" i="1" dirty="0" smtClean="0"/>
          </a:p>
          <a:p>
            <a:pPr marL="0" indent="0">
              <a:buNone/>
            </a:pPr>
            <a:r>
              <a:rPr lang="en-US" sz="1400" i="1" dirty="0" smtClean="0"/>
              <a:t>Note</a:t>
            </a:r>
            <a:r>
              <a:rPr lang="en-US" sz="1400" i="1" dirty="0"/>
              <a:t>:  A "fundamental alteration" is a modification that alters the essential nature of a </a:t>
            </a:r>
            <a:r>
              <a:rPr lang="en-US" sz="1400" i="1" dirty="0" smtClean="0"/>
              <a:t>provider's operations</a:t>
            </a:r>
            <a:r>
              <a:rPr lang="en-US" sz="1400" i="1" dirty="0"/>
              <a:t>.</a:t>
            </a:r>
            <a:endParaRPr lang="en-US" sz="1400" i="1" dirty="0">
              <a:solidFill>
                <a:schemeClr val="tx1"/>
              </a:solidFill>
            </a:endParaRPr>
          </a:p>
        </p:txBody>
      </p:sp>
      <p:sp>
        <p:nvSpPr>
          <p:cNvPr id="7" name="Rectangle 2"/>
          <p:cNvSpPr>
            <a:spLocks noGrp="1" noChangeArrowheads="1"/>
          </p:cNvSpPr>
          <p:nvPr>
            <p:ph type="title"/>
          </p:nvPr>
        </p:nvSpPr>
        <p:spPr>
          <a:xfrm>
            <a:off x="762000" y="533400"/>
            <a:ext cx="7696200" cy="1143000"/>
          </a:xfrm>
        </p:spPr>
        <p:txBody>
          <a:bodyPr/>
          <a:lstStyle/>
          <a:p>
            <a:r>
              <a:rPr lang="en-US" sz="4000" b="1" dirty="0" smtClean="0">
                <a:solidFill>
                  <a:schemeClr val="tx1"/>
                </a:solidFill>
                <a:latin typeface="Times New Roman" pitchFamily="18" charset="0"/>
                <a:cs typeface="Times New Roman" pitchFamily="18" charset="0"/>
              </a:rPr>
              <a:t>Reasonable Accommodations</a:t>
            </a:r>
            <a:endParaRPr lang="en-US" sz="4000" b="1"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2A24C6F-7875-48E4-8CCB-D7DD401EF94D}" type="slidenum">
              <a:rPr lang="en-US" smtClean="0"/>
              <a:pPr/>
              <a:t>32</a:t>
            </a:fld>
            <a:endParaRPr lang="en-US"/>
          </a:p>
        </p:txBody>
      </p:sp>
    </p:spTree>
    <p:extLst>
      <p:ext uri="{BB962C8B-B14F-4D97-AF65-F5344CB8AC3E}">
        <p14:creationId xmlns="" xmlns:p14="http://schemas.microsoft.com/office/powerpoint/2010/main" val="21050182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62000" y="533400"/>
            <a:ext cx="7696200" cy="1143000"/>
          </a:xfrm>
        </p:spPr>
        <p:txBody>
          <a:bodyPr/>
          <a:lstStyle/>
          <a:p>
            <a:r>
              <a:rPr lang="en-US" sz="4000" dirty="0">
                <a:solidFill>
                  <a:schemeClr val="tx1"/>
                </a:solidFill>
              </a:rPr>
              <a:t>Reasonable </a:t>
            </a:r>
            <a:r>
              <a:rPr lang="en-US" sz="4000" dirty="0" smtClean="0">
                <a:solidFill>
                  <a:schemeClr val="tx1"/>
                </a:solidFill>
              </a:rPr>
              <a:t>Accommodations Example </a:t>
            </a:r>
            <a:r>
              <a:rPr lang="en-US" sz="4000" b="1" dirty="0" smtClean="0">
                <a:solidFill>
                  <a:schemeClr val="tx1"/>
                </a:solidFill>
                <a:latin typeface="Times New Roman" pitchFamily="18" charset="0"/>
                <a:cs typeface="Times New Roman" pitchFamily="18" charset="0"/>
              </a:rPr>
              <a:t>4</a:t>
            </a:r>
            <a:endParaRPr lang="en-US" sz="4000" b="1"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2A24C6F-7875-48E4-8CCB-D7DD401EF94D}" type="slidenum">
              <a:rPr lang="en-US" smtClean="0"/>
              <a:pPr/>
              <a:t>33</a:t>
            </a:fld>
            <a:endParaRPr lang="en-US"/>
          </a:p>
        </p:txBody>
      </p:sp>
      <p:sp>
        <p:nvSpPr>
          <p:cNvPr id="3" name="Content Placeholder 2"/>
          <p:cNvSpPr>
            <a:spLocks noGrp="1"/>
          </p:cNvSpPr>
          <p:nvPr>
            <p:ph idx="1"/>
          </p:nvPr>
        </p:nvSpPr>
        <p:spPr>
          <a:xfrm>
            <a:off x="457200" y="1828800"/>
            <a:ext cx="8153400" cy="4343400"/>
          </a:xfrm>
        </p:spPr>
        <p:txBody>
          <a:bodyPr/>
          <a:lstStyle/>
          <a:p>
            <a:pPr marL="0" indent="0" algn="just">
              <a:buNone/>
            </a:pPr>
            <a:r>
              <a:rPr lang="en-US" sz="2000" dirty="0"/>
              <a:t>A tenant has a severe mobility impairment that substantially limits </a:t>
            </a:r>
            <a:r>
              <a:rPr lang="en-US" sz="2000" dirty="0" smtClean="0"/>
              <a:t>his ability </a:t>
            </a:r>
            <a:r>
              <a:rPr lang="en-US" sz="2000" dirty="0"/>
              <a:t>to walk. He asks his housing provider to transport him to the grocery </a:t>
            </a:r>
            <a:r>
              <a:rPr lang="en-US" sz="2000" dirty="0" smtClean="0"/>
              <a:t>store and </a:t>
            </a:r>
            <a:r>
              <a:rPr lang="en-US" sz="2000" dirty="0"/>
              <a:t>assist him with his grocery shopping as a reasonable accommodation to </a:t>
            </a:r>
            <a:r>
              <a:rPr lang="en-US" sz="2000" dirty="0" smtClean="0"/>
              <a:t>his disability</a:t>
            </a:r>
            <a:r>
              <a:rPr lang="en-US" sz="2000" dirty="0"/>
              <a:t>. The provider does not provide any transportation or shopping </a:t>
            </a:r>
            <a:r>
              <a:rPr lang="en-US" sz="2000" dirty="0" smtClean="0"/>
              <a:t>services for </a:t>
            </a:r>
            <a:r>
              <a:rPr lang="en-US" sz="2000" dirty="0"/>
              <a:t>its tenants, so granting this request would require a </a:t>
            </a:r>
            <a:r>
              <a:rPr lang="en-US" sz="2000" b="1" dirty="0"/>
              <a:t>fundamental alteration </a:t>
            </a:r>
            <a:r>
              <a:rPr lang="en-US" sz="2000" dirty="0" smtClean="0"/>
              <a:t>in the </a:t>
            </a:r>
            <a:r>
              <a:rPr lang="en-US" sz="2000" dirty="0"/>
              <a:t>nature of the provider's operations. The request can be denied, but </a:t>
            </a:r>
            <a:r>
              <a:rPr lang="en-US" sz="2000" dirty="0" smtClean="0"/>
              <a:t>the provider </a:t>
            </a:r>
            <a:r>
              <a:rPr lang="en-US" sz="2000" dirty="0"/>
              <a:t>should discuss with the requester whether there is any </a:t>
            </a:r>
            <a:r>
              <a:rPr lang="en-US" sz="2000" dirty="0" smtClean="0"/>
              <a:t>alternative accommodation </a:t>
            </a:r>
            <a:r>
              <a:rPr lang="en-US" sz="2000" dirty="0"/>
              <a:t>that would effectively meet the requester's disability-related </a:t>
            </a:r>
            <a:r>
              <a:rPr lang="en-US" sz="2000" dirty="0" smtClean="0"/>
              <a:t>needs without </a:t>
            </a:r>
            <a:r>
              <a:rPr lang="en-US" sz="2000" dirty="0"/>
              <a:t>fundamentally altering the nature of its operations, such as reducing </a:t>
            </a:r>
            <a:r>
              <a:rPr lang="en-US" sz="2000" dirty="0" smtClean="0"/>
              <a:t>the tenant's </a:t>
            </a:r>
            <a:r>
              <a:rPr lang="en-US" sz="2000" dirty="0"/>
              <a:t>need to walk long distances by altering its parking policy to allow </a:t>
            </a:r>
            <a:r>
              <a:rPr lang="en-US" sz="2000" dirty="0" smtClean="0"/>
              <a:t>a volunteer </a:t>
            </a:r>
            <a:r>
              <a:rPr lang="en-US" sz="2000" dirty="0"/>
              <a:t>from a local community service organization to park her car close to </a:t>
            </a:r>
            <a:r>
              <a:rPr lang="en-US" sz="2000" dirty="0" smtClean="0"/>
              <a:t>the tenant's </a:t>
            </a:r>
            <a:r>
              <a:rPr lang="en-US" sz="2000" dirty="0"/>
              <a:t>unit so she can transport the tenant to the grocery store and assist </a:t>
            </a:r>
            <a:r>
              <a:rPr lang="en-US" sz="2000" dirty="0" smtClean="0"/>
              <a:t>him with </a:t>
            </a:r>
            <a:r>
              <a:rPr lang="en-US" sz="2000" dirty="0"/>
              <a:t>his shopping.</a:t>
            </a:r>
          </a:p>
        </p:txBody>
      </p:sp>
    </p:spTree>
    <p:extLst>
      <p:ext uri="{BB962C8B-B14F-4D97-AF65-F5344CB8AC3E}">
        <p14:creationId xmlns="" xmlns:p14="http://schemas.microsoft.com/office/powerpoint/2010/main" val="3628600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z="4000" b="1" dirty="0" smtClean="0">
                <a:solidFill>
                  <a:schemeClr val="tx1"/>
                </a:solidFill>
                <a:latin typeface="Times New Roman" pitchFamily="18" charset="0"/>
                <a:cs typeface="Times New Roman" pitchFamily="18" charset="0"/>
              </a:rPr>
              <a:t>Case Scenario – A</a:t>
            </a:r>
            <a:endParaRPr lang="en-US" sz="4000" b="1" dirty="0">
              <a:solidFill>
                <a:schemeClr val="tx1"/>
              </a:solidFill>
              <a:latin typeface="Times New Roman" pitchFamily="18" charset="0"/>
              <a:cs typeface="Times New Roman" pitchFamily="18" charset="0"/>
            </a:endParaRPr>
          </a:p>
        </p:txBody>
      </p:sp>
      <p:sp>
        <p:nvSpPr>
          <p:cNvPr id="6" name="Content Placeholder 5"/>
          <p:cNvSpPr>
            <a:spLocks noGrp="1"/>
          </p:cNvSpPr>
          <p:nvPr>
            <p:ph idx="1"/>
          </p:nvPr>
        </p:nvSpPr>
        <p:spPr>
          <a:xfrm>
            <a:off x="0" y="1676400"/>
            <a:ext cx="8915400" cy="4267200"/>
          </a:xfrm>
        </p:spPr>
        <p:txBody>
          <a:bodyPr/>
          <a:lstStyle/>
          <a:p>
            <a:pPr indent="0" algn="just">
              <a:buNone/>
            </a:pPr>
            <a:r>
              <a:rPr lang="en-US" sz="2200" dirty="0" smtClean="0"/>
              <a:t>Complainant Organization, </a:t>
            </a:r>
            <a:r>
              <a:rPr lang="en-US" sz="2200" dirty="0"/>
              <a:t>Inc. </a:t>
            </a:r>
            <a:r>
              <a:rPr lang="en-US" sz="2200" dirty="0" smtClean="0"/>
              <a:t>tested </a:t>
            </a:r>
            <a:r>
              <a:rPr lang="en-US" sz="2200" dirty="0"/>
              <a:t>the </a:t>
            </a:r>
            <a:r>
              <a:rPr lang="en-US" sz="2200" dirty="0" smtClean="0"/>
              <a:t>ABC </a:t>
            </a:r>
            <a:r>
              <a:rPr lang="en-US" sz="2200" dirty="0"/>
              <a:t>Apartments.  The </a:t>
            </a:r>
            <a:r>
              <a:rPr lang="en-US" sz="2200" dirty="0" smtClean="0"/>
              <a:t>tester </a:t>
            </a:r>
            <a:r>
              <a:rPr lang="en-US" sz="2200" dirty="0"/>
              <a:t>identified herself as a </a:t>
            </a:r>
            <a:r>
              <a:rPr lang="en-US" sz="2200" dirty="0" smtClean="0"/>
              <a:t>person with disabilities who needed </a:t>
            </a:r>
            <a:r>
              <a:rPr lang="en-US" sz="2200" dirty="0"/>
              <a:t>a service animal </a:t>
            </a:r>
            <a:r>
              <a:rPr lang="en-US" sz="2200" dirty="0" smtClean="0"/>
              <a:t>so she would be afforded </a:t>
            </a:r>
            <a:r>
              <a:rPr lang="en-US" sz="2200" dirty="0"/>
              <a:t>an equal opportunity to use and enjoy a dwelling. </a:t>
            </a:r>
            <a:r>
              <a:rPr lang="en-US" sz="2200" dirty="0" smtClean="0"/>
              <a:t>Tester stated that she had a prescription from her doctor showing the need for the service animal. Respondents would not accept the prescription and stated that the animal exceeded their weight limits.</a:t>
            </a:r>
          </a:p>
          <a:p>
            <a:pPr indent="0" algn="just">
              <a:buNone/>
            </a:pPr>
            <a:r>
              <a:rPr lang="en-US" sz="2200" dirty="0" smtClean="0"/>
              <a:t>Respondents </a:t>
            </a:r>
            <a:r>
              <a:rPr lang="en-US" sz="2200" dirty="0"/>
              <a:t>required the tester to present documentation </a:t>
            </a:r>
            <a:r>
              <a:rPr lang="en-US" sz="2200" dirty="0" smtClean="0"/>
              <a:t>that </a:t>
            </a:r>
            <a:r>
              <a:rPr lang="en-US" sz="2200" dirty="0"/>
              <a:t>her </a:t>
            </a:r>
            <a:r>
              <a:rPr lang="en-US" sz="2200" dirty="0" smtClean="0"/>
              <a:t>60lb </a:t>
            </a:r>
            <a:r>
              <a:rPr lang="en-US" sz="2200" dirty="0" err="1" smtClean="0"/>
              <a:t>Pitbull</a:t>
            </a:r>
            <a:r>
              <a:rPr lang="en-US" sz="2200" dirty="0" smtClean="0"/>
              <a:t> </a:t>
            </a:r>
            <a:r>
              <a:rPr lang="en-US" sz="2200" dirty="0"/>
              <a:t>service animal was </a:t>
            </a:r>
            <a:r>
              <a:rPr lang="en-US" sz="2200" dirty="0" smtClean="0"/>
              <a:t>registered. The tester requested that the requirements be waived for her service animal and respondents stated that the requirements could not be waived.  </a:t>
            </a:r>
          </a:p>
          <a:p>
            <a:pPr indent="0" algn="just">
              <a:buNone/>
            </a:pPr>
            <a:r>
              <a:rPr lang="en-US" sz="2200" dirty="0" smtClean="0"/>
              <a:t>Complainant Organization, Inc. alleged that the tester was denied the reasonable accommodation </a:t>
            </a:r>
            <a:r>
              <a:rPr lang="en-US" sz="2200" dirty="0"/>
              <a:t>request to waive this discriminatory process</a:t>
            </a:r>
            <a:r>
              <a:rPr lang="en-US" sz="2200" dirty="0" smtClean="0"/>
              <a:t>.</a:t>
            </a:r>
          </a:p>
        </p:txBody>
      </p:sp>
    </p:spTree>
    <p:extLst>
      <p:ext uri="{BB962C8B-B14F-4D97-AF65-F5344CB8AC3E}">
        <p14:creationId xmlns="" xmlns:p14="http://schemas.microsoft.com/office/powerpoint/2010/main" val="38458917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762000" y="533400"/>
            <a:ext cx="7696200" cy="1066800"/>
          </a:xfrm>
        </p:spPr>
        <p:txBody>
          <a:bodyPr/>
          <a:lstStyle/>
          <a:p>
            <a:r>
              <a:rPr lang="en-US" sz="4000" b="1" dirty="0" smtClean="0">
                <a:solidFill>
                  <a:schemeClr val="tx1"/>
                </a:solidFill>
                <a:latin typeface="Times New Roman" pitchFamily="18" charset="0"/>
                <a:cs typeface="Times New Roman" pitchFamily="18" charset="0"/>
              </a:rPr>
              <a:t>Case Scenario - B</a:t>
            </a:r>
            <a:endParaRPr lang="en-US" sz="4000" b="1" dirty="0">
              <a:solidFill>
                <a:schemeClr val="tx1"/>
              </a:solidFill>
              <a:latin typeface="Times New Roman" pitchFamily="18" charset="0"/>
              <a:cs typeface="Times New Roman" pitchFamily="18" charset="0"/>
            </a:endParaRPr>
          </a:p>
        </p:txBody>
      </p:sp>
      <p:sp>
        <p:nvSpPr>
          <p:cNvPr id="6" name="Content Placeholder 5"/>
          <p:cNvSpPr>
            <a:spLocks noGrp="1"/>
          </p:cNvSpPr>
          <p:nvPr>
            <p:ph idx="1"/>
          </p:nvPr>
        </p:nvSpPr>
        <p:spPr>
          <a:xfrm>
            <a:off x="0" y="1752600"/>
            <a:ext cx="8915400" cy="4191000"/>
          </a:xfrm>
        </p:spPr>
        <p:txBody>
          <a:bodyPr/>
          <a:lstStyle/>
          <a:p>
            <a:pPr indent="0" algn="just">
              <a:buNone/>
            </a:pPr>
            <a:r>
              <a:rPr lang="en-US" sz="2200" dirty="0" smtClean="0"/>
              <a:t>Complainant alleged that Respondent’s manager and assistant manager asked her to give </a:t>
            </a:r>
            <a:r>
              <a:rPr lang="en-US" sz="2200" dirty="0"/>
              <a:t>them $</a:t>
            </a:r>
            <a:r>
              <a:rPr lang="en-US" sz="2200" dirty="0" smtClean="0"/>
              <a:t>300 </a:t>
            </a:r>
            <a:r>
              <a:rPr lang="en-US" sz="2200" dirty="0"/>
              <a:t>for a </a:t>
            </a:r>
            <a:r>
              <a:rPr lang="en-US" sz="2200" dirty="0" smtClean="0"/>
              <a:t>pet deposit for her emotional support </a:t>
            </a:r>
            <a:r>
              <a:rPr lang="en-US" sz="2200" dirty="0"/>
              <a:t>c</a:t>
            </a:r>
            <a:r>
              <a:rPr lang="en-US" sz="2200" dirty="0" smtClean="0"/>
              <a:t>at </a:t>
            </a:r>
            <a:r>
              <a:rPr lang="en-US" sz="2200" dirty="0"/>
              <a:t>and also </a:t>
            </a:r>
            <a:r>
              <a:rPr lang="en-US" sz="2200" dirty="0" smtClean="0"/>
              <a:t>to pay </a:t>
            </a:r>
            <a:r>
              <a:rPr lang="en-US" sz="2200" dirty="0"/>
              <a:t>a monthly </a:t>
            </a:r>
            <a:r>
              <a:rPr lang="en-US" sz="2200" dirty="0" smtClean="0"/>
              <a:t>pet fee </a:t>
            </a:r>
            <a:r>
              <a:rPr lang="en-US" sz="2200" dirty="0"/>
              <a:t>of $</a:t>
            </a:r>
            <a:r>
              <a:rPr lang="en-US" sz="2200" dirty="0" smtClean="0"/>
              <a:t>10. </a:t>
            </a:r>
            <a:r>
              <a:rPr lang="en-US" sz="2200" dirty="0"/>
              <a:t>They also threatened to send a </a:t>
            </a:r>
            <a:r>
              <a:rPr lang="en-US" sz="2200" dirty="0" smtClean="0"/>
              <a:t>lease </a:t>
            </a:r>
            <a:r>
              <a:rPr lang="en-US" sz="2200" dirty="0"/>
              <a:t>violation </a:t>
            </a:r>
            <a:r>
              <a:rPr lang="en-US" sz="2200" dirty="0" smtClean="0"/>
              <a:t>notice to </a:t>
            </a:r>
            <a:r>
              <a:rPr lang="en-US" sz="2200" dirty="0"/>
              <a:t>the housing authority. </a:t>
            </a:r>
            <a:r>
              <a:rPr lang="en-US" sz="2200" dirty="0" smtClean="0"/>
              <a:t>Complainant alleged the </a:t>
            </a:r>
            <a:r>
              <a:rPr lang="en-US" sz="2200" dirty="0"/>
              <a:t>manager </a:t>
            </a:r>
            <a:r>
              <a:rPr lang="en-US" sz="2200" dirty="0" smtClean="0"/>
              <a:t>was </a:t>
            </a:r>
            <a:r>
              <a:rPr lang="en-US" sz="2200" dirty="0"/>
              <a:t>aware of </a:t>
            </a:r>
            <a:r>
              <a:rPr lang="en-US" sz="2200" dirty="0" smtClean="0"/>
              <a:t>her </a:t>
            </a:r>
            <a:r>
              <a:rPr lang="en-US" sz="2200" dirty="0"/>
              <a:t>disability. </a:t>
            </a:r>
            <a:r>
              <a:rPr lang="en-US" sz="2200" dirty="0" smtClean="0"/>
              <a:t>The </a:t>
            </a:r>
            <a:r>
              <a:rPr lang="en-US" sz="2200" dirty="0"/>
              <a:t>manager </a:t>
            </a:r>
            <a:r>
              <a:rPr lang="en-US" sz="2200" dirty="0" smtClean="0"/>
              <a:t>asked Complainant to </a:t>
            </a:r>
            <a:r>
              <a:rPr lang="en-US" sz="2200" dirty="0"/>
              <a:t>come to the </a:t>
            </a:r>
            <a:r>
              <a:rPr lang="en-US" sz="2200" dirty="0" smtClean="0"/>
              <a:t>office and when she </a:t>
            </a:r>
            <a:r>
              <a:rPr lang="en-US" sz="2200" dirty="0"/>
              <a:t>went to the </a:t>
            </a:r>
            <a:r>
              <a:rPr lang="en-US" sz="2200" dirty="0" smtClean="0"/>
              <a:t>office, the manager </a:t>
            </a:r>
            <a:r>
              <a:rPr lang="en-US" sz="2200" dirty="0"/>
              <a:t>told </a:t>
            </a:r>
            <a:r>
              <a:rPr lang="en-US" sz="2200" dirty="0" smtClean="0"/>
              <a:t>her </a:t>
            </a:r>
            <a:r>
              <a:rPr lang="en-US" sz="2200" dirty="0"/>
              <a:t>to sign an </a:t>
            </a:r>
            <a:r>
              <a:rPr lang="en-US" sz="2200" dirty="0" smtClean="0"/>
              <a:t>animal addendum </a:t>
            </a:r>
            <a:r>
              <a:rPr lang="en-US" sz="2200" dirty="0"/>
              <a:t>for </a:t>
            </a:r>
            <a:r>
              <a:rPr lang="en-US" sz="2200" dirty="0" smtClean="0"/>
              <a:t>her </a:t>
            </a:r>
            <a:r>
              <a:rPr lang="en-US" sz="2200" dirty="0"/>
              <a:t>cat. </a:t>
            </a:r>
            <a:endParaRPr lang="en-US" sz="2200" dirty="0" smtClean="0"/>
          </a:p>
          <a:p>
            <a:pPr indent="0" algn="just">
              <a:buNone/>
            </a:pPr>
            <a:endParaRPr lang="en-US" sz="2200" dirty="0" smtClean="0"/>
          </a:p>
          <a:p>
            <a:pPr indent="0" algn="just">
              <a:buNone/>
            </a:pPr>
            <a:r>
              <a:rPr lang="en-US" sz="2200" dirty="0" smtClean="0"/>
              <a:t>Complainant alleged that she was subjected </a:t>
            </a:r>
            <a:r>
              <a:rPr lang="en-US" sz="2200" dirty="0"/>
              <a:t>to different terms and conditions of rental, and denied a reasonable accommodation due to </a:t>
            </a:r>
            <a:r>
              <a:rPr lang="en-US" sz="2200" dirty="0" smtClean="0"/>
              <a:t>her </a:t>
            </a:r>
            <a:r>
              <a:rPr lang="en-US" sz="2200" dirty="0"/>
              <a:t>disability</a:t>
            </a:r>
            <a:r>
              <a:rPr lang="en-US" sz="2200" dirty="0" smtClean="0"/>
              <a:t>.</a:t>
            </a:r>
          </a:p>
        </p:txBody>
      </p:sp>
    </p:spTree>
    <p:extLst>
      <p:ext uri="{BB962C8B-B14F-4D97-AF65-F5344CB8AC3E}">
        <p14:creationId xmlns="" xmlns:p14="http://schemas.microsoft.com/office/powerpoint/2010/main" val="41119032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762000" y="457200"/>
            <a:ext cx="7696200" cy="1143000"/>
          </a:xfrm>
        </p:spPr>
        <p:txBody>
          <a:bodyPr/>
          <a:lstStyle/>
          <a:p>
            <a:r>
              <a:rPr lang="en-US" sz="4000" b="1" dirty="0" smtClean="0">
                <a:solidFill>
                  <a:schemeClr val="tx1"/>
                </a:solidFill>
                <a:latin typeface="Times New Roman" pitchFamily="18" charset="0"/>
                <a:cs typeface="Times New Roman" pitchFamily="18" charset="0"/>
              </a:rPr>
              <a:t>Case Scenario - C</a:t>
            </a:r>
            <a:endParaRPr lang="en-US" sz="4000" b="1" dirty="0">
              <a:solidFill>
                <a:schemeClr val="tx1"/>
              </a:solidFill>
              <a:latin typeface="Times New Roman" pitchFamily="18" charset="0"/>
              <a:cs typeface="Times New Roman" pitchFamily="18" charset="0"/>
            </a:endParaRPr>
          </a:p>
        </p:txBody>
      </p:sp>
      <p:sp>
        <p:nvSpPr>
          <p:cNvPr id="6" name="Content Placeholder 5"/>
          <p:cNvSpPr>
            <a:spLocks noGrp="1"/>
          </p:cNvSpPr>
          <p:nvPr>
            <p:ph idx="1"/>
          </p:nvPr>
        </p:nvSpPr>
        <p:spPr>
          <a:xfrm>
            <a:off x="0" y="1752600"/>
            <a:ext cx="8915400" cy="4648200"/>
          </a:xfrm>
        </p:spPr>
        <p:txBody>
          <a:bodyPr/>
          <a:lstStyle/>
          <a:p>
            <a:pPr indent="0" algn="just">
              <a:buNone/>
            </a:pPr>
            <a:r>
              <a:rPr lang="en-US" sz="2200" dirty="0" smtClean="0"/>
              <a:t>Complainant is </a:t>
            </a:r>
            <a:r>
              <a:rPr lang="en-US" sz="2200" dirty="0"/>
              <a:t>a person with </a:t>
            </a:r>
            <a:r>
              <a:rPr lang="en-US" sz="2200" dirty="0" smtClean="0"/>
              <a:t>disabilities </a:t>
            </a:r>
            <a:r>
              <a:rPr lang="en-US" sz="2200" dirty="0"/>
              <a:t>which prevent him from </a:t>
            </a:r>
            <a:r>
              <a:rPr lang="en-US" sz="2200" dirty="0" smtClean="0"/>
              <a:t>walking and talking and Complainant uses a wheelchair.  Complainant lived with his brother, who had </a:t>
            </a:r>
            <a:r>
              <a:rPr lang="en-US" sz="2200" dirty="0"/>
              <a:t>a general power of </a:t>
            </a:r>
            <a:r>
              <a:rPr lang="en-US" sz="2200" dirty="0" smtClean="0"/>
              <a:t>attorney </a:t>
            </a:r>
            <a:r>
              <a:rPr lang="en-US" sz="2200" dirty="0"/>
              <a:t>which </a:t>
            </a:r>
            <a:r>
              <a:rPr lang="en-US" sz="2200" dirty="0" smtClean="0"/>
              <a:t>allowed the brother to </a:t>
            </a:r>
            <a:r>
              <a:rPr lang="en-US" sz="2200" dirty="0"/>
              <a:t>act on </a:t>
            </a:r>
            <a:r>
              <a:rPr lang="en-US" sz="2200" dirty="0" smtClean="0"/>
              <a:t>Complainant’s behalf</a:t>
            </a:r>
            <a:r>
              <a:rPr lang="en-US" sz="2200" dirty="0"/>
              <a:t>. </a:t>
            </a:r>
            <a:r>
              <a:rPr lang="en-US" sz="2200" dirty="0" smtClean="0"/>
              <a:t>Complainant’s brother purchased </a:t>
            </a:r>
            <a:r>
              <a:rPr lang="en-US" sz="2200" dirty="0"/>
              <a:t>a wheelchair carrier in order to safely transport </a:t>
            </a:r>
            <a:r>
              <a:rPr lang="en-US" sz="2200" dirty="0" smtClean="0"/>
              <a:t>Complainant and his </a:t>
            </a:r>
            <a:r>
              <a:rPr lang="en-US" sz="2200" dirty="0"/>
              <a:t>wheelchair. </a:t>
            </a:r>
            <a:r>
              <a:rPr lang="en-US" sz="2200" dirty="0" smtClean="0"/>
              <a:t>The brother parked the wheelchair carrier </a:t>
            </a:r>
            <a:r>
              <a:rPr lang="en-US" sz="2200" dirty="0"/>
              <a:t>in his </a:t>
            </a:r>
            <a:r>
              <a:rPr lang="en-US" sz="2200" dirty="0" smtClean="0"/>
              <a:t>driveway </a:t>
            </a:r>
            <a:r>
              <a:rPr lang="en-US" sz="2200" dirty="0"/>
              <a:t>in front of his home. However, the </a:t>
            </a:r>
            <a:r>
              <a:rPr lang="en-US" sz="2200" dirty="0" smtClean="0"/>
              <a:t>Home Owners Association (“HOA”) demanded </a:t>
            </a:r>
            <a:r>
              <a:rPr lang="en-US" sz="2200" dirty="0"/>
              <a:t>that he remove the </a:t>
            </a:r>
            <a:r>
              <a:rPr lang="en-US" sz="2200" dirty="0" smtClean="0"/>
              <a:t>wheelchair carrier</a:t>
            </a:r>
            <a:r>
              <a:rPr lang="en-US" sz="2200" dirty="0"/>
              <a:t>, citing a deed restriction</a:t>
            </a:r>
            <a:r>
              <a:rPr lang="en-US" sz="2200" dirty="0" smtClean="0"/>
              <a:t>.</a:t>
            </a:r>
          </a:p>
          <a:p>
            <a:pPr indent="0" algn="just">
              <a:buNone/>
            </a:pPr>
            <a:r>
              <a:rPr lang="en-US" sz="2200" dirty="0" smtClean="0"/>
              <a:t> </a:t>
            </a:r>
          </a:p>
          <a:p>
            <a:pPr indent="0" algn="just">
              <a:buNone/>
            </a:pPr>
            <a:r>
              <a:rPr lang="en-US" sz="2200" dirty="0" smtClean="0"/>
              <a:t>Complainant alleged the HOA </a:t>
            </a:r>
            <a:r>
              <a:rPr lang="en-US" sz="2200" dirty="0"/>
              <a:t>failed to make </a:t>
            </a:r>
            <a:r>
              <a:rPr lang="en-US" sz="2200" dirty="0" smtClean="0"/>
              <a:t>a </a:t>
            </a:r>
            <a:r>
              <a:rPr lang="en-US" sz="2200" dirty="0"/>
              <a:t>reasonable </a:t>
            </a:r>
            <a:r>
              <a:rPr lang="en-US" sz="2200" dirty="0" smtClean="0"/>
              <a:t>accommodation of </a:t>
            </a:r>
            <a:r>
              <a:rPr lang="en-US" sz="2200" dirty="0"/>
              <a:t>allowing an exception to the deed </a:t>
            </a:r>
            <a:r>
              <a:rPr lang="en-US" sz="2200" dirty="0" smtClean="0"/>
              <a:t>restriction when the HOA disapproved his request to keep the wheelchair carrier in the driveway.</a:t>
            </a:r>
          </a:p>
        </p:txBody>
      </p:sp>
    </p:spTree>
    <p:extLst>
      <p:ext uri="{BB962C8B-B14F-4D97-AF65-F5344CB8AC3E}">
        <p14:creationId xmlns="" xmlns:p14="http://schemas.microsoft.com/office/powerpoint/2010/main" val="3982972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762000" y="685800"/>
            <a:ext cx="7696200" cy="914400"/>
          </a:xfrm>
        </p:spPr>
        <p:txBody>
          <a:bodyPr/>
          <a:lstStyle/>
          <a:p>
            <a:r>
              <a:rPr lang="en-US" sz="4000" b="1" dirty="0" smtClean="0">
                <a:solidFill>
                  <a:schemeClr val="tx1"/>
                </a:solidFill>
                <a:latin typeface="Times New Roman" pitchFamily="18" charset="0"/>
                <a:cs typeface="Times New Roman" pitchFamily="18" charset="0"/>
              </a:rPr>
              <a:t>Case Scenario - D</a:t>
            </a:r>
            <a:endParaRPr lang="en-US" sz="4000" b="1" dirty="0">
              <a:solidFill>
                <a:schemeClr val="tx1"/>
              </a:solidFill>
              <a:latin typeface="Times New Roman" pitchFamily="18" charset="0"/>
              <a:cs typeface="Times New Roman" pitchFamily="18" charset="0"/>
            </a:endParaRPr>
          </a:p>
        </p:txBody>
      </p:sp>
      <p:sp>
        <p:nvSpPr>
          <p:cNvPr id="6" name="Content Placeholder 5"/>
          <p:cNvSpPr>
            <a:spLocks noGrp="1"/>
          </p:cNvSpPr>
          <p:nvPr>
            <p:ph idx="1"/>
          </p:nvPr>
        </p:nvSpPr>
        <p:spPr>
          <a:xfrm>
            <a:off x="152400" y="1752600"/>
            <a:ext cx="8686800" cy="4343400"/>
          </a:xfrm>
        </p:spPr>
        <p:txBody>
          <a:bodyPr/>
          <a:lstStyle/>
          <a:p>
            <a:pPr indent="0">
              <a:buNone/>
            </a:pPr>
            <a:r>
              <a:rPr lang="en-US" sz="2400" dirty="0" smtClean="0">
                <a:latin typeface="Times New Roman" pitchFamily="18" charset="0"/>
                <a:cs typeface="Times New Roman" pitchFamily="18" charset="0"/>
              </a:rPr>
              <a:t>Complainant alleged she was subjected to different terms, conditions, privileges, or services and facilities and denied a reasonable accommodation request because of her disabilities.  </a:t>
            </a:r>
          </a:p>
          <a:p>
            <a:pPr indent="0">
              <a:buNone/>
            </a:pPr>
            <a:endParaRPr lang="en-US" sz="1500" dirty="0" smtClean="0"/>
          </a:p>
          <a:p>
            <a:pPr indent="0">
              <a:buNone/>
            </a:pPr>
            <a:r>
              <a:rPr lang="en-US" sz="2400" dirty="0" smtClean="0">
                <a:latin typeface="Times New Roman" pitchFamily="18" charset="0"/>
                <a:cs typeface="Times New Roman" pitchFamily="18" charset="0"/>
              </a:rPr>
              <a:t>She stated that the Respondent manager's representative and the staff at the Apartments discriminated against her by denying her reasonable accommodation request to be allowed to pay her rent according to the day she receives her Social Security Disability Income check. Her check arrives the third Wednesday of every month.  Complainant alleged that instead she received numerous late fees which have put her in a financial bind.</a:t>
            </a:r>
          </a:p>
        </p:txBody>
      </p:sp>
    </p:spTree>
    <p:extLst>
      <p:ext uri="{BB962C8B-B14F-4D97-AF65-F5344CB8AC3E}">
        <p14:creationId xmlns="" xmlns:p14="http://schemas.microsoft.com/office/powerpoint/2010/main" val="3720931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Reasonable Accommodations Investigative Elements</a:t>
            </a:r>
            <a:endParaRPr lang="en-US" sz="4000" dirty="0">
              <a:solidFill>
                <a:schemeClr val="tx1"/>
              </a:solidFill>
            </a:endParaRPr>
          </a:p>
        </p:txBody>
      </p:sp>
      <p:sp>
        <p:nvSpPr>
          <p:cNvPr id="3" name="Content Placeholder 2"/>
          <p:cNvSpPr>
            <a:spLocks noGrp="1"/>
          </p:cNvSpPr>
          <p:nvPr>
            <p:ph idx="1"/>
          </p:nvPr>
        </p:nvSpPr>
        <p:spPr>
          <a:xfrm>
            <a:off x="609600" y="1828800"/>
            <a:ext cx="8001000" cy="4038600"/>
          </a:xfrm>
        </p:spPr>
        <p:txBody>
          <a:bodyPr>
            <a:normAutofit fontScale="70000" lnSpcReduction="20000"/>
          </a:bodyPr>
          <a:lstStyle/>
          <a:p>
            <a:pPr marL="0" indent="0">
              <a:lnSpc>
                <a:spcPct val="90000"/>
              </a:lnSpc>
              <a:buClr>
                <a:schemeClr val="tx2"/>
              </a:buClr>
              <a:buNone/>
            </a:pPr>
            <a:r>
              <a:rPr lang="en-US" dirty="0" smtClean="0"/>
              <a:t>When TWCCRD investigates cases involving reasonable accommodations, these are the elements of proof:</a:t>
            </a:r>
          </a:p>
          <a:p>
            <a:pPr marL="0" indent="0">
              <a:lnSpc>
                <a:spcPct val="90000"/>
              </a:lnSpc>
              <a:buClr>
                <a:schemeClr val="tx2"/>
              </a:buClr>
              <a:buNone/>
            </a:pPr>
            <a:endParaRPr lang="en-US" sz="2100" dirty="0" smtClean="0"/>
          </a:p>
          <a:p>
            <a:pPr>
              <a:lnSpc>
                <a:spcPct val="90000"/>
              </a:lnSpc>
              <a:buClrTx/>
              <a:buFont typeface="Wingdings" pitchFamily="2" charset="2"/>
              <a:buChar char="§"/>
            </a:pPr>
            <a:r>
              <a:rPr lang="en-US" sz="3000" dirty="0" smtClean="0"/>
              <a:t>Does the resident or applicant have </a:t>
            </a:r>
            <a:r>
              <a:rPr lang="en-US" sz="3000" dirty="0"/>
              <a:t>a </a:t>
            </a:r>
            <a:r>
              <a:rPr lang="en-US" sz="3000" dirty="0" smtClean="0"/>
              <a:t>disability?</a:t>
            </a:r>
          </a:p>
          <a:p>
            <a:pPr>
              <a:lnSpc>
                <a:spcPct val="90000"/>
              </a:lnSpc>
              <a:buClrTx/>
              <a:buFont typeface="Wingdings" pitchFamily="2" charset="2"/>
              <a:buChar char="§"/>
            </a:pPr>
            <a:endParaRPr lang="en-US" sz="700" dirty="0"/>
          </a:p>
          <a:p>
            <a:pPr>
              <a:lnSpc>
                <a:spcPct val="90000"/>
              </a:lnSpc>
              <a:buClrTx/>
              <a:buFont typeface="Wingdings" pitchFamily="2" charset="2"/>
              <a:buChar char="§"/>
            </a:pPr>
            <a:r>
              <a:rPr lang="en-US" sz="3000" dirty="0" smtClean="0"/>
              <a:t>Did the housing provider know </a:t>
            </a:r>
            <a:r>
              <a:rPr lang="en-US" sz="3000" dirty="0"/>
              <a:t>or reasonably should have known that the </a:t>
            </a:r>
            <a:r>
              <a:rPr lang="en-US" sz="3000" dirty="0" smtClean="0"/>
              <a:t>resident or applicant </a:t>
            </a:r>
            <a:r>
              <a:rPr lang="en-US" sz="3000" dirty="0"/>
              <a:t>is a person with a </a:t>
            </a:r>
            <a:r>
              <a:rPr lang="en-US" sz="3000" dirty="0" smtClean="0"/>
              <a:t>disability?</a:t>
            </a:r>
          </a:p>
          <a:p>
            <a:pPr>
              <a:lnSpc>
                <a:spcPct val="90000"/>
              </a:lnSpc>
              <a:buClrTx/>
              <a:buFont typeface="Wingdings" pitchFamily="2" charset="2"/>
              <a:buChar char="§"/>
            </a:pPr>
            <a:endParaRPr lang="en-US" sz="700" dirty="0"/>
          </a:p>
          <a:p>
            <a:pPr>
              <a:lnSpc>
                <a:spcPct val="90000"/>
              </a:lnSpc>
              <a:buClrTx/>
              <a:buFont typeface="Wingdings" pitchFamily="2" charset="2"/>
              <a:buChar char="§"/>
            </a:pPr>
            <a:r>
              <a:rPr lang="en-US" sz="3000" dirty="0" smtClean="0"/>
              <a:t>Did the </a:t>
            </a:r>
            <a:r>
              <a:rPr lang="en-US" sz="3000" dirty="0"/>
              <a:t>resident or applicant</a:t>
            </a:r>
            <a:r>
              <a:rPr lang="en-US" sz="3000" dirty="0" smtClean="0"/>
              <a:t> request </a:t>
            </a:r>
            <a:r>
              <a:rPr lang="en-US" sz="3000" dirty="0"/>
              <a:t>a reasonable accommodation in the rules, policies, practices, or services of </a:t>
            </a:r>
            <a:r>
              <a:rPr lang="en-US" sz="3000" dirty="0" smtClean="0"/>
              <a:t>the housing provider?</a:t>
            </a:r>
          </a:p>
          <a:p>
            <a:pPr>
              <a:lnSpc>
                <a:spcPct val="90000"/>
              </a:lnSpc>
              <a:buClrTx/>
              <a:buFont typeface="Wingdings" pitchFamily="2" charset="2"/>
              <a:buChar char="§"/>
            </a:pPr>
            <a:endParaRPr lang="en-US" sz="800" dirty="0"/>
          </a:p>
          <a:p>
            <a:pPr>
              <a:lnSpc>
                <a:spcPct val="90000"/>
              </a:lnSpc>
              <a:buClrTx/>
              <a:buFont typeface="Wingdings" pitchFamily="2" charset="2"/>
              <a:buChar char="§"/>
            </a:pPr>
            <a:r>
              <a:rPr lang="en-US" sz="3000" dirty="0" smtClean="0"/>
              <a:t>Was the </a:t>
            </a:r>
            <a:r>
              <a:rPr lang="en-US" sz="3000" dirty="0"/>
              <a:t>requested accommodation </a:t>
            </a:r>
            <a:r>
              <a:rPr lang="en-US" sz="3000" dirty="0" smtClean="0"/>
              <a:t>necessary </a:t>
            </a:r>
            <a:r>
              <a:rPr lang="en-US" sz="3000" dirty="0"/>
              <a:t>to afford the resident or applicant</a:t>
            </a:r>
            <a:r>
              <a:rPr lang="en-US" sz="3000" dirty="0" smtClean="0"/>
              <a:t> </a:t>
            </a:r>
            <a:r>
              <a:rPr lang="en-US" sz="3000" dirty="0"/>
              <a:t>an equal opportunity to use and enjoy the </a:t>
            </a:r>
            <a:r>
              <a:rPr lang="en-US" sz="3000" dirty="0" smtClean="0"/>
              <a:t>dwelling?</a:t>
            </a:r>
          </a:p>
          <a:p>
            <a:pPr>
              <a:lnSpc>
                <a:spcPct val="90000"/>
              </a:lnSpc>
              <a:buClrTx/>
              <a:buFont typeface="Wingdings" pitchFamily="2" charset="2"/>
              <a:buChar char="§"/>
            </a:pPr>
            <a:endParaRPr lang="en-US" sz="800" dirty="0"/>
          </a:p>
          <a:p>
            <a:pPr>
              <a:lnSpc>
                <a:spcPct val="90000"/>
              </a:lnSpc>
              <a:buClrTx/>
              <a:buFont typeface="Wingdings" pitchFamily="2" charset="2"/>
              <a:buChar char="§"/>
            </a:pPr>
            <a:r>
              <a:rPr lang="en-US" sz="3000" dirty="0" smtClean="0"/>
              <a:t>Did the housing provider refuse </a:t>
            </a:r>
            <a:r>
              <a:rPr lang="en-US" sz="3000" dirty="0"/>
              <a:t>the </a:t>
            </a:r>
            <a:r>
              <a:rPr lang="en-US" sz="3000" dirty="0" smtClean="0"/>
              <a:t>resident’s </a:t>
            </a:r>
            <a:r>
              <a:rPr lang="en-US" sz="3000" dirty="0"/>
              <a:t>or </a:t>
            </a:r>
            <a:r>
              <a:rPr lang="en-US" sz="3000" dirty="0" smtClean="0"/>
              <a:t>applicant’s </a:t>
            </a:r>
            <a:r>
              <a:rPr lang="en-US" sz="3000" dirty="0"/>
              <a:t>request to make such </a:t>
            </a:r>
            <a:r>
              <a:rPr lang="en-US" sz="3000" dirty="0" smtClean="0"/>
              <a:t>accommodation </a:t>
            </a:r>
            <a:r>
              <a:rPr lang="en-US" sz="3000" dirty="0"/>
              <a:t>or </a:t>
            </a:r>
            <a:r>
              <a:rPr lang="en-US" sz="3000" dirty="0" smtClean="0"/>
              <a:t>fail </a:t>
            </a:r>
            <a:r>
              <a:rPr lang="en-US" sz="3000" dirty="0"/>
              <a:t>to respond or </a:t>
            </a:r>
            <a:r>
              <a:rPr lang="en-US" sz="3000" dirty="0" smtClean="0"/>
              <a:t>delay </a:t>
            </a:r>
            <a:r>
              <a:rPr lang="en-US" sz="3000" dirty="0"/>
              <a:t>responding to the request such </a:t>
            </a:r>
            <a:r>
              <a:rPr lang="en-US" sz="3000" dirty="0" smtClean="0"/>
              <a:t>that it amounted to </a:t>
            </a:r>
            <a:r>
              <a:rPr lang="en-US" sz="3000" dirty="0"/>
              <a:t>a denial.</a:t>
            </a:r>
          </a:p>
        </p:txBody>
      </p:sp>
      <p:sp>
        <p:nvSpPr>
          <p:cNvPr id="4" name="Slide Number Placeholder 3"/>
          <p:cNvSpPr>
            <a:spLocks noGrp="1"/>
          </p:cNvSpPr>
          <p:nvPr>
            <p:ph type="sldNum" sz="quarter" idx="12"/>
          </p:nvPr>
        </p:nvSpPr>
        <p:spPr/>
        <p:txBody>
          <a:bodyPr/>
          <a:lstStyle/>
          <a:p>
            <a:fld id="{1A04316F-BD8F-41D0-B5B1-865D863F16E4}" type="slidenum">
              <a:rPr lang="en-US" smtClean="0"/>
              <a:pPr/>
              <a:t>38</a:t>
            </a:fld>
            <a:endParaRPr lang="en-US" dirty="0"/>
          </a:p>
        </p:txBody>
      </p:sp>
      <p:pic>
        <p:nvPicPr>
          <p:cNvPr id="5" name="Picture 2" descr="Gave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62800" y="1752600"/>
            <a:ext cx="1833583" cy="12986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6395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chemeClr val="tx1"/>
                </a:solidFill>
              </a:rPr>
              <a:t>Issue: Terms and Conditions</a:t>
            </a:r>
            <a:endParaRPr lang="en-US" b="1" dirty="0">
              <a:solidFill>
                <a:schemeClr val="tx1"/>
              </a:solidFill>
            </a:endParaRPr>
          </a:p>
        </p:txBody>
      </p:sp>
      <p:sp>
        <p:nvSpPr>
          <p:cNvPr id="8" name="Content Placeholder 7"/>
          <p:cNvSpPr>
            <a:spLocks noGrp="1"/>
          </p:cNvSpPr>
          <p:nvPr>
            <p:ph idx="1"/>
          </p:nvPr>
        </p:nvSpPr>
        <p:spPr>
          <a:xfrm>
            <a:off x="381000" y="1828800"/>
            <a:ext cx="8077200" cy="4038600"/>
          </a:xfrm>
        </p:spPr>
        <p:txBody>
          <a:bodyPr/>
          <a:lstStyle/>
          <a:p>
            <a:pPr lvl="1">
              <a:buNone/>
            </a:pPr>
            <a:r>
              <a:rPr lang="en-US" sz="2400" dirty="0" smtClean="0"/>
              <a:t>It is illegal to s</a:t>
            </a:r>
            <a:r>
              <a:rPr lang="en-US" sz="2400" dirty="0" smtClean="0">
                <a:solidFill>
                  <a:srgbClr val="000000"/>
                </a:solidFill>
              </a:rPr>
              <a:t>et different terms, conditions or privileges for sale or rental because of disability.</a:t>
            </a:r>
          </a:p>
          <a:p>
            <a:pPr lvl="1">
              <a:buNone/>
            </a:pPr>
            <a:endParaRPr lang="en-US" sz="1000" b="1" dirty="0" smtClean="0">
              <a:solidFill>
                <a:srgbClr val="000000"/>
              </a:solidFill>
            </a:endParaRPr>
          </a:p>
          <a:p>
            <a:pPr lvl="1">
              <a:buNone/>
            </a:pPr>
            <a:r>
              <a:rPr lang="en-US" sz="2200" dirty="0" smtClean="0"/>
              <a:t>Examples:</a:t>
            </a:r>
          </a:p>
          <a:p>
            <a:pPr lvl="1"/>
            <a:endParaRPr lang="en-US" sz="1000" dirty="0" smtClean="0"/>
          </a:p>
          <a:p>
            <a:pPr marL="800100" lvl="1" indent="-342900">
              <a:buSzPct val="70000"/>
              <a:buFont typeface="Wingdings" panose="05000000000000000000" pitchFamily="2" charset="2"/>
              <a:buChar char="n"/>
            </a:pPr>
            <a:r>
              <a:rPr lang="en-US" sz="2200" dirty="0" smtClean="0"/>
              <a:t>Housing providers may not  treat disabled tenants differently when it comes to issuing lease violation notices because of the disability of the person.</a:t>
            </a:r>
          </a:p>
          <a:p>
            <a:pPr marL="800100" lvl="1" indent="-342900">
              <a:buSzPct val="70000"/>
              <a:buFont typeface="Wingdings" panose="05000000000000000000" pitchFamily="2" charset="2"/>
              <a:buChar char="n"/>
            </a:pPr>
            <a:endParaRPr lang="en-US" sz="1000" dirty="0" smtClean="0"/>
          </a:p>
          <a:p>
            <a:pPr marL="800100" lvl="1" indent="-342900">
              <a:buSzPct val="70000"/>
              <a:buFont typeface="Wingdings" panose="05000000000000000000" pitchFamily="2" charset="2"/>
              <a:buChar char="n"/>
            </a:pPr>
            <a:r>
              <a:rPr lang="en-US" sz="2200" dirty="0" smtClean="0"/>
              <a:t>Housing providers may not require disabled persons to sign an extra addendum to use the pool at the property.</a:t>
            </a:r>
            <a:endParaRPr lang="en-US" dirty="0"/>
          </a:p>
        </p:txBody>
      </p:sp>
      <p:sp>
        <p:nvSpPr>
          <p:cNvPr id="3" name="Slide Number Placeholder 2"/>
          <p:cNvSpPr>
            <a:spLocks noGrp="1"/>
          </p:cNvSpPr>
          <p:nvPr>
            <p:ph type="sldNum" sz="quarter" idx="12"/>
          </p:nvPr>
        </p:nvSpPr>
        <p:spPr/>
        <p:txBody>
          <a:bodyPr/>
          <a:lstStyle/>
          <a:p>
            <a:fld id="{32799D39-8277-4500-B2D2-07781E9CF3ED}" type="slidenum">
              <a:rPr lang="en-US" smtClean="0"/>
              <a:pPr/>
              <a:t>39</a:t>
            </a:fld>
            <a:endParaRPr lang="en-US"/>
          </a:p>
        </p:txBody>
      </p:sp>
    </p:spTree>
    <p:extLst>
      <p:ext uri="{BB962C8B-B14F-4D97-AF65-F5344CB8AC3E}">
        <p14:creationId xmlns="" xmlns:p14="http://schemas.microsoft.com/office/powerpoint/2010/main" val="438421254"/>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2"/>
          </p:nvPr>
        </p:nvSpPr>
        <p:spPr>
          <a:xfrm>
            <a:off x="533400" y="1676400"/>
            <a:ext cx="8001000" cy="1676400"/>
          </a:xfrm>
        </p:spPr>
        <p:txBody>
          <a:bodyPr/>
          <a:lstStyle/>
          <a:p>
            <a:pPr eaLnBrk="1" hangingPunct="1">
              <a:buFont typeface="Wingdings" pitchFamily="2" charset="2"/>
              <a:buNone/>
            </a:pPr>
            <a:r>
              <a:rPr lang="en-US" sz="1800" dirty="0" smtClean="0"/>
              <a:t>Our mission is to reduce discrimination in employment and housing through education and enforcement of state and federal laws. </a:t>
            </a:r>
          </a:p>
          <a:p>
            <a:pPr eaLnBrk="1" hangingPunct="1">
              <a:buFont typeface="Wingdings" pitchFamily="2" charset="2"/>
              <a:buNone/>
            </a:pPr>
            <a:endParaRPr lang="en-US" sz="800" dirty="0" smtClean="0"/>
          </a:p>
          <a:p>
            <a:pPr eaLnBrk="1" hangingPunct="1">
              <a:buFont typeface="Wingdings" pitchFamily="2" charset="2"/>
              <a:buNone/>
            </a:pPr>
            <a:r>
              <a:rPr lang="en-US" sz="1800" dirty="0" smtClean="0"/>
              <a:t>Our vision is to help create an environment in which citizens of the State of Texas may pursue and enjoy the benefits of employment and housing that are free from discrimination.</a:t>
            </a:r>
          </a:p>
        </p:txBody>
      </p:sp>
      <p:sp>
        <p:nvSpPr>
          <p:cNvPr id="4100" name="Text Box 5"/>
          <p:cNvSpPr txBox="1">
            <a:spLocks noChangeArrowheads="1"/>
          </p:cNvSpPr>
          <p:nvPr/>
        </p:nvSpPr>
        <p:spPr bwMode="auto">
          <a:xfrm>
            <a:off x="914400" y="2057400"/>
            <a:ext cx="7543800" cy="274638"/>
          </a:xfrm>
          <a:prstGeom prst="rect">
            <a:avLst/>
          </a:prstGeom>
          <a:noFill/>
          <a:ln w="9525">
            <a:noFill/>
            <a:miter lim="800000"/>
            <a:headEnd/>
            <a:tailEnd/>
          </a:ln>
        </p:spPr>
        <p:txBody>
          <a:bodyPr>
            <a:spAutoFit/>
          </a:bodyPr>
          <a:lstStyle/>
          <a:p>
            <a:pPr>
              <a:spcBef>
                <a:spcPct val="50000"/>
              </a:spcBef>
            </a:pPr>
            <a:endParaRPr lang="en-US" sz="1200" dirty="0"/>
          </a:p>
        </p:txBody>
      </p:sp>
      <p:pic>
        <p:nvPicPr>
          <p:cNvPr id="1026" name="Picture 2" descr="C:\Users\canasgig\AppData\Local\Microsoft\Windows\Temporary Internet Files\Content.IE5\I3T8P2G6\MP900439316[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45374" y="3479800"/>
            <a:ext cx="2212826" cy="2285999"/>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1038" name="Picture 14" descr="Family of four in behind a table with food."/>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199" y="3429000"/>
            <a:ext cx="2566311" cy="2194076"/>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1046" name="Picture 22" descr="Father on a wheelchair carrying child dressed as a bumble be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5400000">
            <a:off x="3488002" y="3373527"/>
            <a:ext cx="2285999" cy="243081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4A63CD2-0E0A-449C-AC3C-247856CA4A58}" type="slidenum">
              <a:rPr lang="en-US" smtClean="0"/>
              <a:pPr>
                <a:defRPr/>
              </a:pPr>
              <a:t>4</a:t>
            </a:fld>
            <a:endParaRPr lang="en-US" dirty="0"/>
          </a:p>
        </p:txBody>
      </p:sp>
      <p:sp>
        <p:nvSpPr>
          <p:cNvPr id="10" name="Title 9"/>
          <p:cNvSpPr>
            <a:spLocks noGrp="1"/>
          </p:cNvSpPr>
          <p:nvPr>
            <p:ph type="title"/>
          </p:nvPr>
        </p:nvSpPr>
        <p:spPr>
          <a:xfrm>
            <a:off x="762000" y="533400"/>
            <a:ext cx="7696200" cy="1143000"/>
          </a:xfrm>
        </p:spPr>
        <p:txBody>
          <a:bodyPr/>
          <a:lstStyle/>
          <a:p>
            <a:r>
              <a:rPr lang="en-US" b="1" dirty="0" smtClean="0">
                <a:solidFill>
                  <a:schemeClr val="tx1"/>
                </a:solidFill>
              </a:rPr>
              <a:t>Mission and Vision of CRD</a:t>
            </a:r>
            <a:endParaRPr lang="en-US" b="1" dirty="0">
              <a:solidFill>
                <a:schemeClr val="tx1"/>
              </a:solidFill>
            </a:endParaRPr>
          </a:p>
        </p:txBody>
      </p:sp>
    </p:spTree>
    <p:extLst>
      <p:ext uri="{BB962C8B-B14F-4D97-AF65-F5344CB8AC3E}">
        <p14:creationId xmlns="" xmlns:p14="http://schemas.microsoft.com/office/powerpoint/2010/main" val="292487761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wipe(down)">
                                      <p:cBhvr>
                                        <p:cTn id="7" dur="2000"/>
                                        <p:tgtEl>
                                          <p:spTgt spid="1038"/>
                                        </p:tgtEl>
                                      </p:cBhvr>
                                    </p:animEffect>
                                  </p:childTnLst>
                                </p:cTn>
                              </p:par>
                              <p:par>
                                <p:cTn id="8" presetID="22" presetClass="entr" presetSubtype="4" fill="hold" nodeType="withEffect">
                                  <p:stCondLst>
                                    <p:cond delay="250"/>
                                  </p:stCondLst>
                                  <p:childTnLst>
                                    <p:set>
                                      <p:cBhvr>
                                        <p:cTn id="9" dur="1" fill="hold">
                                          <p:stCondLst>
                                            <p:cond delay="0"/>
                                          </p:stCondLst>
                                        </p:cTn>
                                        <p:tgtEl>
                                          <p:spTgt spid="1046"/>
                                        </p:tgtEl>
                                        <p:attrNameLst>
                                          <p:attrName>style.visibility</p:attrName>
                                        </p:attrNameLst>
                                      </p:cBhvr>
                                      <p:to>
                                        <p:strVal val="visible"/>
                                      </p:to>
                                    </p:set>
                                    <p:animEffect transition="in" filter="wipe(down)">
                                      <p:cBhvr>
                                        <p:cTn id="10" dur="2000"/>
                                        <p:tgtEl>
                                          <p:spTgt spid="1046"/>
                                        </p:tgtEl>
                                      </p:cBhvr>
                                    </p:animEffect>
                                  </p:childTnLst>
                                </p:cTn>
                              </p:par>
                              <p:par>
                                <p:cTn id="11" presetID="22" presetClass="entr" presetSubtype="4" fill="hold" nodeType="withEffect">
                                  <p:stCondLst>
                                    <p:cond delay="25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tx1"/>
                </a:solidFill>
              </a:rPr>
              <a:t>Other Disability Laws</a:t>
            </a:r>
            <a:endParaRPr lang="en-US" sz="4000" b="1" dirty="0">
              <a:solidFill>
                <a:schemeClr val="tx1"/>
              </a:solidFill>
            </a:endParaRPr>
          </a:p>
        </p:txBody>
      </p:sp>
      <p:sp>
        <p:nvSpPr>
          <p:cNvPr id="3" name="Content Placeholder 2"/>
          <p:cNvSpPr>
            <a:spLocks noGrp="1"/>
          </p:cNvSpPr>
          <p:nvPr>
            <p:ph sz="half" idx="1"/>
          </p:nvPr>
        </p:nvSpPr>
        <p:spPr/>
        <p:txBody>
          <a:bodyPr>
            <a:normAutofit fontScale="70000" lnSpcReduction="20000"/>
          </a:bodyPr>
          <a:lstStyle/>
          <a:p>
            <a:pPr>
              <a:buClrTx/>
              <a:buFont typeface="Wingdings" panose="05000000000000000000" pitchFamily="2" charset="2"/>
              <a:buChar char="n"/>
            </a:pPr>
            <a:r>
              <a:rPr lang="en-US" dirty="0" smtClean="0"/>
              <a:t>ADA-limits definition of service animal to “dog”; does not include emotional support animals</a:t>
            </a:r>
          </a:p>
          <a:p>
            <a:pPr>
              <a:buClrTx/>
              <a:buFont typeface="Wingdings" panose="05000000000000000000" pitchFamily="2" charset="2"/>
              <a:buChar char="n"/>
            </a:pPr>
            <a:r>
              <a:rPr lang="en-US" dirty="0" smtClean="0"/>
              <a:t>The dog has to be individually trained</a:t>
            </a:r>
          </a:p>
          <a:p>
            <a:pPr>
              <a:buClrTx/>
              <a:buFont typeface="Wingdings" panose="05000000000000000000" pitchFamily="2" charset="2"/>
              <a:buChar char="n"/>
            </a:pPr>
            <a:r>
              <a:rPr lang="en-US" dirty="0" smtClean="0"/>
              <a:t>Applies to state and local governments</a:t>
            </a:r>
          </a:p>
          <a:p>
            <a:pPr>
              <a:buClrTx/>
              <a:buFont typeface="Wingdings" panose="05000000000000000000" pitchFamily="2" charset="2"/>
              <a:buChar char="n"/>
            </a:pPr>
            <a:r>
              <a:rPr lang="en-US" dirty="0" smtClean="0"/>
              <a:t>Inquiries are limited to 1) is the service animal required because of a disability and 2) what work or tasks has the animal been trained to perform</a:t>
            </a:r>
          </a:p>
          <a:p>
            <a:pPr>
              <a:buClrTx/>
              <a:buFont typeface="Wingdings" panose="05000000000000000000" pitchFamily="2" charset="2"/>
              <a:buChar char="n"/>
            </a:pPr>
            <a:r>
              <a:rPr lang="en-US" dirty="0" smtClean="0"/>
              <a:t>Entities cannot request documentation</a:t>
            </a:r>
          </a:p>
        </p:txBody>
      </p:sp>
      <p:sp>
        <p:nvSpPr>
          <p:cNvPr id="4" name="Content Placeholder 3"/>
          <p:cNvSpPr>
            <a:spLocks noGrp="1"/>
          </p:cNvSpPr>
          <p:nvPr>
            <p:ph sz="half" idx="2"/>
          </p:nvPr>
        </p:nvSpPr>
        <p:spPr/>
        <p:txBody>
          <a:bodyPr>
            <a:normAutofit fontScale="70000" lnSpcReduction="20000"/>
          </a:bodyPr>
          <a:lstStyle/>
          <a:p>
            <a:pPr>
              <a:buClrTx/>
              <a:buFont typeface="Wingdings" panose="05000000000000000000" pitchFamily="2" charset="2"/>
              <a:buChar char="n"/>
            </a:pPr>
            <a:r>
              <a:rPr lang="en-US" dirty="0" smtClean="0"/>
              <a:t>504-includes emotional support and assistance animals; not considered pets</a:t>
            </a:r>
          </a:p>
          <a:p>
            <a:pPr>
              <a:buClrTx/>
              <a:buFont typeface="Wingdings" panose="05000000000000000000" pitchFamily="2" charset="2"/>
              <a:buChar char="n"/>
            </a:pPr>
            <a:r>
              <a:rPr lang="en-US" dirty="0" smtClean="0"/>
              <a:t>Animals are not required to be trained or certified</a:t>
            </a:r>
          </a:p>
          <a:p>
            <a:pPr>
              <a:buClrTx/>
              <a:buFont typeface="Wingdings" panose="05000000000000000000" pitchFamily="2" charset="2"/>
              <a:buChar char="n"/>
            </a:pPr>
            <a:r>
              <a:rPr lang="en-US" dirty="0" smtClean="0"/>
              <a:t>May accompany the person in all areas of the premises</a:t>
            </a:r>
          </a:p>
          <a:p>
            <a:pPr>
              <a:buClrTx/>
              <a:buFont typeface="Wingdings" panose="05000000000000000000" pitchFamily="2" charset="2"/>
              <a:buChar char="n"/>
            </a:pPr>
            <a:r>
              <a:rPr lang="en-US" dirty="0" smtClean="0"/>
              <a:t>Breed, size, and weight limits may not be applied</a:t>
            </a:r>
          </a:p>
          <a:p>
            <a:pPr>
              <a:buClrTx/>
              <a:buFont typeface="Wingdings" panose="05000000000000000000" pitchFamily="2" charset="2"/>
              <a:buChar char="n"/>
            </a:pPr>
            <a:r>
              <a:rPr lang="en-US" dirty="0" smtClean="0"/>
              <a:t>Owners are responsible for the costs of reasonable accommodations or modification in most cases</a:t>
            </a:r>
          </a:p>
        </p:txBody>
      </p:sp>
      <p:sp>
        <p:nvSpPr>
          <p:cNvPr id="5" name="Slide Number Placeholder 4"/>
          <p:cNvSpPr>
            <a:spLocks noGrp="1"/>
          </p:cNvSpPr>
          <p:nvPr>
            <p:ph type="sldNum" sz="quarter" idx="12"/>
          </p:nvPr>
        </p:nvSpPr>
        <p:spPr/>
        <p:txBody>
          <a:bodyPr/>
          <a:lstStyle/>
          <a:p>
            <a:fld id="{1A04316F-BD8F-41D0-B5B1-865D863F16E4}" type="slidenum">
              <a:rPr lang="en-US" smtClean="0"/>
              <a:pPr/>
              <a:t>40</a:t>
            </a:fld>
            <a:endParaRPr lang="en-US" dirty="0"/>
          </a:p>
        </p:txBody>
      </p:sp>
    </p:spTree>
    <p:extLst>
      <p:ext uri="{BB962C8B-B14F-4D97-AF65-F5344CB8AC3E}">
        <p14:creationId xmlns="" xmlns:p14="http://schemas.microsoft.com/office/powerpoint/2010/main" val="3242848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TDHCA Accessibility</a:t>
            </a:r>
            <a:endParaRPr lang="en-US" dirty="0">
              <a:solidFill>
                <a:schemeClr val="tx1"/>
              </a:solidFill>
            </a:endParaRPr>
          </a:p>
        </p:txBody>
      </p:sp>
      <p:sp>
        <p:nvSpPr>
          <p:cNvPr id="3" name="Content Placeholder 2"/>
          <p:cNvSpPr>
            <a:spLocks noGrp="1"/>
          </p:cNvSpPr>
          <p:nvPr>
            <p:ph idx="1"/>
          </p:nvPr>
        </p:nvSpPr>
        <p:spPr>
          <a:xfrm>
            <a:off x="228600" y="1828800"/>
            <a:ext cx="8686800" cy="4419600"/>
          </a:xfrm>
        </p:spPr>
        <p:txBody>
          <a:bodyPr/>
          <a:lstStyle/>
          <a:p>
            <a:pPr algn="just">
              <a:buNone/>
            </a:pPr>
            <a:r>
              <a:rPr lang="en-US" sz="2400" b="1" dirty="0" smtClean="0"/>
              <a:t>10 TAC Rule § 1.204, Reasonable Accommodations</a:t>
            </a:r>
          </a:p>
          <a:p>
            <a:pPr algn="just">
              <a:buNone/>
            </a:pPr>
            <a:r>
              <a:rPr lang="en-US" sz="2200" dirty="0"/>
              <a:t>	</a:t>
            </a:r>
            <a:r>
              <a:rPr lang="en-US" sz="2200" dirty="0" smtClean="0"/>
              <a:t>“A Recipient that owns a LIHTC or Multifamily Bond Development with no federal or state funds awarded before September 1, 2001 must allow but may not need to pay for the Reasonable Accommodation, except if the accommodation requested should have been made as part of the original design and construction requirements under the Fair Housing Act, or is a Reasonable Accommodation identified by the U.S. Department of Justice with a de </a:t>
            </a:r>
            <a:r>
              <a:rPr lang="en-US" sz="2200" dirty="0" err="1" smtClean="0"/>
              <a:t>minimis</a:t>
            </a:r>
            <a:r>
              <a:rPr lang="en-US" sz="2200" dirty="0" smtClean="0"/>
              <a:t> cost (e.g., assigned parking spot, no deposit for service/assistance animals, etc).</a:t>
            </a:r>
          </a:p>
          <a:p>
            <a:pPr algn="just">
              <a:buNone/>
            </a:pPr>
            <a:endParaRPr lang="en-US" sz="1000" dirty="0" smtClean="0"/>
          </a:p>
          <a:p>
            <a:pPr algn="just">
              <a:buNone/>
            </a:pPr>
            <a:r>
              <a:rPr lang="en-US" sz="2200" dirty="0" smtClean="0"/>
              <a:t>In general, denial of reasonable accommodations often occurs due to misunderstandings of what reasonable accommodations are and how they work.</a:t>
            </a:r>
          </a:p>
        </p:txBody>
      </p:sp>
      <p:sp>
        <p:nvSpPr>
          <p:cNvPr id="4" name="Slide Number Placeholder 3"/>
          <p:cNvSpPr>
            <a:spLocks noGrp="1"/>
          </p:cNvSpPr>
          <p:nvPr>
            <p:ph type="sldNum" sz="quarter" idx="12"/>
          </p:nvPr>
        </p:nvSpPr>
        <p:spPr/>
        <p:txBody>
          <a:bodyPr/>
          <a:lstStyle/>
          <a:p>
            <a:fld id="{72A24C6F-7875-48E4-8CCB-D7DD401EF94D}"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371600"/>
          </a:xfrm>
        </p:spPr>
        <p:txBody>
          <a:bodyPr/>
          <a:lstStyle/>
          <a:p>
            <a:r>
              <a:rPr lang="en-US" dirty="0" smtClean="0">
                <a:solidFill>
                  <a:schemeClr val="tx1"/>
                </a:solidFill>
              </a:rPr>
              <a:t>TDHCA Reasonable Accommodations</a:t>
            </a:r>
            <a:endParaRPr lang="en-US" dirty="0">
              <a:solidFill>
                <a:schemeClr val="tx1"/>
              </a:solidFill>
            </a:endParaRPr>
          </a:p>
        </p:txBody>
      </p:sp>
      <p:sp>
        <p:nvSpPr>
          <p:cNvPr id="3" name="Content Placeholder 2"/>
          <p:cNvSpPr>
            <a:spLocks noGrp="1"/>
          </p:cNvSpPr>
          <p:nvPr>
            <p:ph idx="1"/>
          </p:nvPr>
        </p:nvSpPr>
        <p:spPr>
          <a:xfrm>
            <a:off x="381000" y="1752600"/>
            <a:ext cx="8534400" cy="4648200"/>
          </a:xfrm>
        </p:spPr>
        <p:txBody>
          <a:bodyPr/>
          <a:lstStyle/>
          <a:p>
            <a:pPr algn="just">
              <a:buNone/>
            </a:pPr>
            <a:r>
              <a:rPr lang="en-US" sz="2400" b="1" dirty="0" smtClean="0"/>
              <a:t>10 </a:t>
            </a:r>
            <a:r>
              <a:rPr lang="en-US" sz="2400" b="1" dirty="0"/>
              <a:t>TAC Rule § 1.204, Reasonable </a:t>
            </a:r>
            <a:r>
              <a:rPr lang="en-US" sz="2400" b="1" dirty="0" smtClean="0"/>
              <a:t>Accommodations</a:t>
            </a:r>
          </a:p>
          <a:p>
            <a:pPr algn="just">
              <a:buNone/>
            </a:pPr>
            <a:r>
              <a:rPr lang="en-US" sz="2300" dirty="0" smtClean="0"/>
              <a:t>(b) Responses to Reasonable Accommodation requests must be provided within a reasonable amount of time, not to exceed 14 calendar days. The response must either be to grant the request, deny the request, offer alternatives to the request, or request additional information to clarify the Reasonable Accommodation request. Should additional information be required and an interactive process is necessary, this process must also be completed within a reasonable amount of time. An undue delay in responding to a reasonable accommodation request may be a failure to provide a reasonable accommodation.</a:t>
            </a:r>
            <a:endParaRPr lang="en-US" sz="2300" dirty="0"/>
          </a:p>
        </p:txBody>
      </p:sp>
      <p:sp>
        <p:nvSpPr>
          <p:cNvPr id="4" name="Slide Number Placeholder 3"/>
          <p:cNvSpPr>
            <a:spLocks noGrp="1"/>
          </p:cNvSpPr>
          <p:nvPr>
            <p:ph type="sldNum" sz="quarter" idx="12"/>
          </p:nvPr>
        </p:nvSpPr>
        <p:spPr/>
        <p:txBody>
          <a:bodyPr/>
          <a:lstStyle/>
          <a:p>
            <a:fld id="{72A24C6F-7875-48E4-8CCB-D7DD401EF94D}"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371600"/>
          </a:xfrm>
        </p:spPr>
        <p:txBody>
          <a:bodyPr/>
          <a:lstStyle/>
          <a:p>
            <a:r>
              <a:rPr lang="en-US" dirty="0" smtClean="0">
                <a:solidFill>
                  <a:schemeClr val="tx1"/>
                </a:solidFill>
              </a:rPr>
              <a:t>TDHCA Reasonable Accommodations - Examples</a:t>
            </a:r>
            <a:endParaRPr lang="en-US" dirty="0">
              <a:solidFill>
                <a:schemeClr val="tx1"/>
              </a:solidFill>
            </a:endParaRPr>
          </a:p>
        </p:txBody>
      </p:sp>
      <p:sp>
        <p:nvSpPr>
          <p:cNvPr id="3" name="Content Placeholder 2"/>
          <p:cNvSpPr>
            <a:spLocks noGrp="1"/>
          </p:cNvSpPr>
          <p:nvPr>
            <p:ph idx="1"/>
          </p:nvPr>
        </p:nvSpPr>
        <p:spPr>
          <a:xfrm>
            <a:off x="228600" y="1752600"/>
            <a:ext cx="8686800" cy="5105400"/>
          </a:xfrm>
        </p:spPr>
        <p:txBody>
          <a:bodyPr/>
          <a:lstStyle/>
          <a:p>
            <a:pPr>
              <a:buFont typeface="+mj-lt"/>
              <a:buAutoNum type="arabicPeriod"/>
            </a:pPr>
            <a:r>
              <a:rPr lang="en-US" sz="2200" dirty="0" smtClean="0"/>
              <a:t>A resident requests to move their rent due date to coincide with their social security disability check. It would not be considered reasonable to wait 14 calendar days to respond to this request.</a:t>
            </a:r>
          </a:p>
          <a:p>
            <a:pPr>
              <a:buFont typeface="+mj-lt"/>
              <a:buAutoNum type="arabicPeriod"/>
            </a:pPr>
            <a:endParaRPr lang="en-US" sz="800" dirty="0" smtClean="0"/>
          </a:p>
          <a:p>
            <a:pPr>
              <a:buFont typeface="+mj-lt"/>
              <a:buAutoNum type="arabicPeriod"/>
            </a:pPr>
            <a:r>
              <a:rPr lang="en-US" sz="2200" dirty="0" smtClean="0"/>
              <a:t>A resident requests a designated accessible parking space. An individual's Disability status and the connection to the Reasonable Accommodation request are not clear. Documentation must be requested within 14 calendar days to clarify the resident's request, engaging in an interactive process to determine the nature of the request and the needs of the resident. </a:t>
            </a:r>
          </a:p>
          <a:p>
            <a:pPr>
              <a:buFont typeface="+mj-lt"/>
              <a:buAutoNum type="arabicPeriod"/>
            </a:pPr>
            <a:endParaRPr lang="en-US" sz="800" dirty="0" smtClean="0"/>
          </a:p>
          <a:p>
            <a:pPr>
              <a:buFont typeface="+mj-lt"/>
              <a:buAutoNum type="arabicPeriod"/>
            </a:pPr>
            <a:r>
              <a:rPr lang="en-US" sz="2200" dirty="0" smtClean="0"/>
              <a:t>An applicant with a Disability requires a service animal to alert of impending seizures. The shelter has a no pets policy. It would not be reasonable to wait 14 calendar days to respond to this request. </a:t>
            </a:r>
          </a:p>
        </p:txBody>
      </p:sp>
      <p:sp>
        <p:nvSpPr>
          <p:cNvPr id="4" name="Slide Number Placeholder 3"/>
          <p:cNvSpPr>
            <a:spLocks noGrp="1"/>
          </p:cNvSpPr>
          <p:nvPr>
            <p:ph type="sldNum" sz="quarter" idx="12"/>
          </p:nvPr>
        </p:nvSpPr>
        <p:spPr/>
        <p:txBody>
          <a:bodyPr/>
          <a:lstStyle/>
          <a:p>
            <a:fld id="{72A24C6F-7875-48E4-8CCB-D7DD401EF94D}"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371600"/>
          </a:xfrm>
        </p:spPr>
        <p:txBody>
          <a:bodyPr/>
          <a:lstStyle/>
          <a:p>
            <a:r>
              <a:rPr lang="en-US" dirty="0" smtClean="0">
                <a:solidFill>
                  <a:schemeClr val="tx1"/>
                </a:solidFill>
              </a:rPr>
              <a:t>TDHCA Reasonable Accommodations - Examples</a:t>
            </a:r>
            <a:endParaRPr lang="en-US" dirty="0">
              <a:solidFill>
                <a:schemeClr val="tx1"/>
              </a:solidFill>
            </a:endParaRPr>
          </a:p>
        </p:txBody>
      </p:sp>
      <p:sp>
        <p:nvSpPr>
          <p:cNvPr id="3" name="Content Placeholder 2"/>
          <p:cNvSpPr>
            <a:spLocks noGrp="1"/>
          </p:cNvSpPr>
          <p:nvPr>
            <p:ph idx="1"/>
          </p:nvPr>
        </p:nvSpPr>
        <p:spPr>
          <a:xfrm>
            <a:off x="228600" y="1752600"/>
            <a:ext cx="8686800" cy="4648200"/>
          </a:xfrm>
        </p:spPr>
        <p:txBody>
          <a:bodyPr/>
          <a:lstStyle/>
          <a:p>
            <a:pPr>
              <a:buFont typeface="+mj-lt"/>
              <a:buAutoNum type="arabicPeriod" startAt="4"/>
            </a:pPr>
            <a:r>
              <a:rPr lang="en-US" sz="2000" dirty="0" smtClean="0"/>
              <a:t>A person with a Disability requests modifying door knobs to levers. The property must respond to the request within 14 calendar days, although it is reasonable that it may take additional time to install the modified door knobs. </a:t>
            </a:r>
          </a:p>
          <a:p>
            <a:pPr>
              <a:buFont typeface="+mj-lt"/>
              <a:buAutoNum type="arabicPeriod" startAt="4"/>
            </a:pPr>
            <a:endParaRPr lang="en-US" sz="500" dirty="0" smtClean="0"/>
          </a:p>
          <a:p>
            <a:pPr>
              <a:buFont typeface="+mj-lt"/>
              <a:buAutoNum type="arabicPeriod" startAt="4"/>
            </a:pPr>
            <a:r>
              <a:rPr lang="en-US" sz="2000" dirty="0" smtClean="0"/>
              <a:t>A housing provider requires that tenants sign 12 month leases. A household signs the lease, but after a few months has to move out in order to live in a nursing home. The household requests a reasonable accommodation to be let out of his lease early without a fee. The property may request additional information if the Disability and relationship between the request is not clear, but must ask for this information within 14 calendar days. </a:t>
            </a:r>
          </a:p>
          <a:p>
            <a:pPr>
              <a:buFont typeface="+mj-lt"/>
              <a:buAutoNum type="arabicPeriod" startAt="4"/>
            </a:pPr>
            <a:endParaRPr lang="en-US" sz="500" dirty="0" smtClean="0"/>
          </a:p>
          <a:p>
            <a:pPr>
              <a:buFont typeface="+mj-lt"/>
              <a:buAutoNum type="arabicPeriod" startAt="4"/>
            </a:pPr>
            <a:r>
              <a:rPr lang="en-US" sz="2000" dirty="0" smtClean="0"/>
              <a:t>An applicant requests a reasonable accommodation to have assistance in filling out a program application for the Housing Trust Fund Program. It would not be reasonable to wait 14 calendar days to respond to this request.	</a:t>
            </a:r>
          </a:p>
        </p:txBody>
      </p:sp>
      <p:sp>
        <p:nvSpPr>
          <p:cNvPr id="4" name="Slide Number Placeholder 3"/>
          <p:cNvSpPr>
            <a:spLocks noGrp="1"/>
          </p:cNvSpPr>
          <p:nvPr>
            <p:ph type="sldNum" sz="quarter" idx="12"/>
          </p:nvPr>
        </p:nvSpPr>
        <p:spPr/>
        <p:txBody>
          <a:bodyPr/>
          <a:lstStyle/>
          <a:p>
            <a:fld id="{72A24C6F-7875-48E4-8CCB-D7DD401EF94D}"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200" b="1" dirty="0" smtClean="0">
                <a:latin typeface="Times New Roman" pitchFamily="18" charset="0"/>
                <a:cs typeface="Times New Roman" pitchFamily="18" charset="0"/>
              </a:rPr>
              <a:t>TDHCA Accessibility - Examples</a:t>
            </a:r>
            <a:endParaRPr lang="en-US" sz="4200" b="1" dirty="0">
              <a:latin typeface="Times New Roman" pitchFamily="18" charset="0"/>
              <a:cs typeface="Times New Roman" pitchFamily="18" charset="0"/>
            </a:endParaRPr>
          </a:p>
        </p:txBody>
      </p:sp>
      <p:sp>
        <p:nvSpPr>
          <p:cNvPr id="11" name="Content Placeholder 10"/>
          <p:cNvSpPr>
            <a:spLocks noGrp="1"/>
          </p:cNvSpPr>
          <p:nvPr>
            <p:ph idx="1"/>
          </p:nvPr>
        </p:nvSpPr>
        <p:spPr>
          <a:xfrm>
            <a:off x="457200" y="1524000"/>
            <a:ext cx="8229600" cy="4602163"/>
          </a:xfrm>
        </p:spPr>
        <p:txBody>
          <a:bodyPr/>
          <a:lstStyle/>
          <a:p>
            <a:pPr lvl="0">
              <a:buNone/>
            </a:pPr>
            <a:r>
              <a:rPr lang="en-US" sz="2800" dirty="0" smtClean="0">
                <a:latin typeface="Times New Roman" pitchFamily="18" charset="0"/>
                <a:cs typeface="Times New Roman" pitchFamily="18" charset="0"/>
              </a:rPr>
              <a:t>A resident requires an accessible parking space that will accommodate her wheelchair-equipped van. </a:t>
            </a:r>
          </a:p>
          <a:p>
            <a:pPr lvl="0">
              <a:buNone/>
            </a:pPr>
            <a:endParaRPr lang="en-US" sz="1000" dirty="0" smtClean="0">
              <a:latin typeface="Times New Roman" pitchFamily="18" charset="0"/>
              <a:cs typeface="Times New Roman" pitchFamily="18" charset="0"/>
            </a:endParaRPr>
          </a:p>
          <a:p>
            <a:pPr lvl="0">
              <a:buNone/>
            </a:pPr>
            <a:r>
              <a:rPr lang="en-US" sz="2800" dirty="0" smtClean="0">
                <a:latin typeface="Times New Roman" pitchFamily="18" charset="0"/>
                <a:cs typeface="Times New Roman" pitchFamily="18" charset="0"/>
              </a:rPr>
              <a:t>A Reasonable Accommodation includes relocating and enlarging an existing parking space that will serve the van.</a:t>
            </a:r>
            <a:endParaRPr lang="en-US" dirty="0"/>
          </a:p>
        </p:txBody>
      </p:sp>
      <p:sp>
        <p:nvSpPr>
          <p:cNvPr id="4" name="Slide Number Placeholder 3"/>
          <p:cNvSpPr>
            <a:spLocks noGrp="1"/>
          </p:cNvSpPr>
          <p:nvPr>
            <p:ph type="sldNum" sz="quarter" idx="12"/>
          </p:nvPr>
        </p:nvSpPr>
        <p:spPr/>
        <p:txBody>
          <a:bodyPr/>
          <a:lstStyle/>
          <a:p>
            <a:fld id="{72A24C6F-7875-48E4-8CCB-D7DD401EF94D}" type="slidenum">
              <a:rPr lang="en-US" smtClean="0"/>
              <a:pPr/>
              <a:t>45</a:t>
            </a:fld>
            <a:endParaRPr lang="en-US"/>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4600" y="4114800"/>
            <a:ext cx="3943350" cy="2219543"/>
          </a:xfrm>
          <a:prstGeom prst="rect">
            <a:avLst/>
          </a:prstGeom>
          <a:noFill/>
          <a:ln>
            <a:noFill/>
          </a:ln>
          <a:effectLst>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200" b="1" dirty="0" smtClean="0">
                <a:latin typeface="Times New Roman" pitchFamily="18" charset="0"/>
                <a:cs typeface="Times New Roman" pitchFamily="18" charset="0"/>
              </a:rPr>
              <a:t>TDHCA Accessibility - Examples</a:t>
            </a:r>
            <a:endParaRPr lang="en-US" sz="4200" b="1" dirty="0">
              <a:latin typeface="Times New Roman" pitchFamily="18" charset="0"/>
              <a:cs typeface="Times New Roman" pitchFamily="18" charset="0"/>
            </a:endParaRPr>
          </a:p>
        </p:txBody>
      </p:sp>
      <p:sp>
        <p:nvSpPr>
          <p:cNvPr id="9" name="Content Placeholder 8"/>
          <p:cNvSpPr>
            <a:spLocks noGrp="1"/>
          </p:cNvSpPr>
          <p:nvPr>
            <p:ph idx="1"/>
          </p:nvPr>
        </p:nvSpPr>
        <p:spPr>
          <a:xfrm>
            <a:off x="457200" y="1447800"/>
            <a:ext cx="8229600" cy="4678363"/>
          </a:xfrm>
        </p:spPr>
        <p:txBody>
          <a:bodyPr>
            <a:normAutofit/>
          </a:bodyPr>
          <a:lstStyle/>
          <a:p>
            <a:pPr>
              <a:buNone/>
            </a:pPr>
            <a:r>
              <a:rPr lang="en-US" sz="2200" dirty="0" smtClean="0">
                <a:latin typeface="Times New Roman" pitchFamily="18" charset="0"/>
                <a:cs typeface="Times New Roman" pitchFamily="18" charset="0"/>
              </a:rPr>
              <a:t>A resident uses a scooter type wheelchair which is 38 inches in width. She requests a ramp to enter her ground floor unit. The ramp which she requests must be at least 40 inches wide, it must have a slope of no more than 3%, and the landing at the front door, which opens outward, must be enlarged to provide adequate maneuvering space to enter the doorway. The changes must be provided, even though they may exceed the usual specifications for such alterations.</a:t>
            </a:r>
            <a:endParaRPr lang="en-US" sz="2200" dirty="0"/>
          </a:p>
        </p:txBody>
      </p:sp>
      <p:sp>
        <p:nvSpPr>
          <p:cNvPr id="4" name="Slide Number Placeholder 3"/>
          <p:cNvSpPr>
            <a:spLocks noGrp="1"/>
          </p:cNvSpPr>
          <p:nvPr>
            <p:ph type="sldNum" sz="quarter" idx="12"/>
          </p:nvPr>
        </p:nvSpPr>
        <p:spPr/>
        <p:txBody>
          <a:bodyPr/>
          <a:lstStyle/>
          <a:p>
            <a:fld id="{72A24C6F-7875-48E4-8CCB-D7DD401EF94D}" type="slidenum">
              <a:rPr lang="en-US" smtClean="0"/>
              <a:pPr/>
              <a:t>46</a:t>
            </a:fld>
            <a:endParaRPr lang="en-US"/>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19400" y="4191000"/>
            <a:ext cx="3333750" cy="221932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9111008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200" b="1" dirty="0" smtClean="0">
                <a:latin typeface="Times New Roman" pitchFamily="18" charset="0"/>
                <a:cs typeface="Times New Roman" pitchFamily="18" charset="0"/>
              </a:rPr>
              <a:t>TDHCA Accessibility - Example</a:t>
            </a:r>
            <a:endParaRPr lang="en-US" sz="4200" b="1" dirty="0">
              <a:latin typeface="Times New Roman" pitchFamily="18" charset="0"/>
              <a:cs typeface="Times New Roman" pitchFamily="18" charset="0"/>
            </a:endParaRPr>
          </a:p>
        </p:txBody>
      </p:sp>
      <p:sp>
        <p:nvSpPr>
          <p:cNvPr id="9" name="Content Placeholder 8"/>
          <p:cNvSpPr>
            <a:spLocks noGrp="1"/>
          </p:cNvSpPr>
          <p:nvPr>
            <p:ph idx="1"/>
          </p:nvPr>
        </p:nvSpPr>
        <p:spPr>
          <a:xfrm>
            <a:off x="0" y="1371600"/>
            <a:ext cx="8686800" cy="4754563"/>
          </a:xfrm>
        </p:spPr>
        <p:txBody>
          <a:bodyPr>
            <a:normAutofit/>
          </a:bodyPr>
          <a:lstStyle/>
          <a:p>
            <a:pPr>
              <a:buNone/>
            </a:pPr>
            <a:r>
              <a:rPr lang="en-US" sz="2400" dirty="0" smtClean="0">
                <a:latin typeface="Times New Roman" pitchFamily="18" charset="0"/>
                <a:cs typeface="Times New Roman" pitchFamily="18" charset="0"/>
              </a:rPr>
              <a:t>    A resident needs a ramped entrance to her ground floor unit to accommodate her wheelchair. She does not wish to move to an accessible unit. The Recipient must provide an accessible entrance at the resident's current unit, unless it would be an undue financial and administrative hardship or a fundamental alteration of the program to do so.</a:t>
            </a:r>
            <a:endParaRPr lang="en-US" sz="2400" dirty="0"/>
          </a:p>
        </p:txBody>
      </p:sp>
      <p:sp>
        <p:nvSpPr>
          <p:cNvPr id="4" name="Slide Number Placeholder 3"/>
          <p:cNvSpPr>
            <a:spLocks noGrp="1"/>
          </p:cNvSpPr>
          <p:nvPr>
            <p:ph type="sldNum" sz="quarter" idx="12"/>
          </p:nvPr>
        </p:nvSpPr>
        <p:spPr/>
        <p:txBody>
          <a:bodyPr/>
          <a:lstStyle/>
          <a:p>
            <a:fld id="{72A24C6F-7875-48E4-8CCB-D7DD401EF94D}" type="slidenum">
              <a:rPr lang="en-US" smtClean="0"/>
              <a:pPr/>
              <a:t>47</a:t>
            </a:fld>
            <a:endParaRPr lang="en-US"/>
          </a:p>
        </p:txBody>
      </p:sp>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90800" y="3886200"/>
            <a:ext cx="3915467" cy="2514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829082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52400"/>
            <a:ext cx="8229600" cy="1143000"/>
          </a:xfrm>
        </p:spPr>
        <p:txBody>
          <a:bodyPr>
            <a:normAutofit/>
          </a:bodyPr>
          <a:lstStyle/>
          <a:p>
            <a:r>
              <a:rPr lang="en-US" sz="4200" b="1" dirty="0" smtClean="0">
                <a:latin typeface="Times New Roman" pitchFamily="18" charset="0"/>
                <a:cs typeface="Times New Roman" pitchFamily="18" charset="0"/>
              </a:rPr>
              <a:t>TDHCA Accessibility - Examples</a:t>
            </a:r>
            <a:endParaRPr lang="en-US" sz="4200" b="1" dirty="0">
              <a:latin typeface="Times New Roman" pitchFamily="18" charset="0"/>
              <a:cs typeface="Times New Roman" pitchFamily="18" charset="0"/>
            </a:endParaRPr>
          </a:p>
        </p:txBody>
      </p:sp>
      <p:sp>
        <p:nvSpPr>
          <p:cNvPr id="9" name="Content Placeholder 8"/>
          <p:cNvSpPr>
            <a:spLocks noGrp="1"/>
          </p:cNvSpPr>
          <p:nvPr>
            <p:ph idx="1"/>
          </p:nvPr>
        </p:nvSpPr>
        <p:spPr>
          <a:xfrm>
            <a:off x="152400" y="1295400"/>
            <a:ext cx="8534400" cy="4830763"/>
          </a:xfrm>
        </p:spPr>
        <p:txBody>
          <a:bodyPr>
            <a:normAutofit/>
          </a:bodyPr>
          <a:lstStyle/>
          <a:p>
            <a:pPr>
              <a:buNone/>
            </a:pPr>
            <a:r>
              <a:rPr lang="en-US" sz="2200" dirty="0" smtClean="0">
                <a:latin typeface="Times New Roman" pitchFamily="18" charset="0"/>
                <a:cs typeface="Times New Roman" pitchFamily="18" charset="0"/>
              </a:rPr>
              <a:t>     A resident with quadriplegia requests replacement of a bathtub in his unit with a roll-in shower. Due to the location of existing plumbing in the building and the size of the existing bathroom, a plumber confirms that installation of a roll-in shower in that unit is impossible. The on-site manager should meet with the resident to explain why the roll-in shower cannot be installed and to explore alternative accommodations with the resident.</a:t>
            </a:r>
            <a:endParaRPr lang="en-US" sz="2200" dirty="0"/>
          </a:p>
        </p:txBody>
      </p:sp>
      <p:sp>
        <p:nvSpPr>
          <p:cNvPr id="4" name="Slide Number Placeholder 3"/>
          <p:cNvSpPr>
            <a:spLocks noGrp="1"/>
          </p:cNvSpPr>
          <p:nvPr>
            <p:ph type="sldNum" sz="quarter" idx="12"/>
          </p:nvPr>
        </p:nvSpPr>
        <p:spPr/>
        <p:txBody>
          <a:bodyPr/>
          <a:lstStyle/>
          <a:p>
            <a:fld id="{72A24C6F-7875-48E4-8CCB-D7DD401EF94D}" type="slidenum">
              <a:rPr lang="en-US" smtClean="0"/>
              <a:pPr/>
              <a:t>48</a:t>
            </a:fld>
            <a:endParaRPr lang="en-US"/>
          </a:p>
        </p:txBody>
      </p:sp>
      <p:pic>
        <p:nvPicPr>
          <p:cNvPr id="819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5149"/>
          <a:stretch/>
        </p:blipFill>
        <p:spPr bwMode="auto">
          <a:xfrm>
            <a:off x="3442441" y="3733800"/>
            <a:ext cx="1967759" cy="2628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114178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304800" y="1828800"/>
            <a:ext cx="8458200" cy="4191000"/>
          </a:xfrm>
        </p:spPr>
        <p:txBody>
          <a:bodyPr/>
          <a:lstStyle/>
          <a:p>
            <a:pPr marL="0" indent="0" eaLnBrk="1" hangingPunct="1">
              <a:lnSpc>
                <a:spcPct val="80000"/>
              </a:lnSpc>
              <a:buClrTx/>
              <a:buSzPct val="100000"/>
              <a:buNone/>
            </a:pPr>
            <a:r>
              <a:rPr lang="en-US" sz="2400" dirty="0" smtClean="0">
                <a:latin typeface="Times New Roman" pitchFamily="18" charset="0"/>
                <a:cs typeface="Times New Roman" pitchFamily="18" charset="0"/>
              </a:rPr>
              <a:t>Property Management – if you </a:t>
            </a:r>
            <a:r>
              <a:rPr lang="en-US" sz="2400" dirty="0">
                <a:latin typeface="Times New Roman" pitchFamily="18" charset="0"/>
                <a:cs typeface="Times New Roman" pitchFamily="18" charset="0"/>
              </a:rPr>
              <a:t>have a complaint filed against you</a:t>
            </a:r>
            <a:r>
              <a:rPr lang="en-US" sz="2400" dirty="0" smtClean="0">
                <a:latin typeface="Times New Roman" pitchFamily="18" charset="0"/>
                <a:cs typeface="Times New Roman" pitchFamily="18" charset="0"/>
              </a:rPr>
              <a:t>:</a:t>
            </a:r>
          </a:p>
          <a:p>
            <a:pPr eaLnBrk="1" hangingPunct="1">
              <a:lnSpc>
                <a:spcPct val="80000"/>
              </a:lnSpc>
              <a:buClrTx/>
              <a:buSzPct val="100000"/>
              <a:buFont typeface="Wingdings" panose="05000000000000000000" pitchFamily="2" charset="2"/>
              <a:buChar char="§"/>
            </a:pPr>
            <a:r>
              <a:rPr lang="en-US" sz="2400" dirty="0" smtClean="0">
                <a:latin typeface="Times New Roman" pitchFamily="18" charset="0"/>
                <a:cs typeface="Times New Roman" pitchFamily="18" charset="0"/>
              </a:rPr>
              <a:t>You </a:t>
            </a:r>
            <a:r>
              <a:rPr lang="en-US" sz="2400" dirty="0">
                <a:latin typeface="Times New Roman" pitchFamily="18" charset="0"/>
                <a:cs typeface="Times New Roman" pitchFamily="18" charset="0"/>
              </a:rPr>
              <a:t>will be notified of the allegations</a:t>
            </a:r>
          </a:p>
          <a:p>
            <a:pPr eaLnBrk="1" hangingPunct="1">
              <a:lnSpc>
                <a:spcPct val="80000"/>
              </a:lnSpc>
              <a:buClrTx/>
              <a:buSzPct val="100000"/>
              <a:buFont typeface="Wingdings" panose="05000000000000000000" pitchFamily="2" charset="2"/>
              <a:buChar char="§"/>
            </a:pPr>
            <a:r>
              <a:rPr lang="en-US" sz="2400" dirty="0">
                <a:latin typeface="Times New Roman" pitchFamily="18" charset="0"/>
                <a:cs typeface="Times New Roman" pitchFamily="18" charset="0"/>
              </a:rPr>
              <a:t>You likely will be invited to mediate</a:t>
            </a:r>
          </a:p>
          <a:p>
            <a:pPr eaLnBrk="1" hangingPunct="1">
              <a:lnSpc>
                <a:spcPct val="80000"/>
              </a:lnSpc>
              <a:buClrTx/>
              <a:buSzPct val="100000"/>
              <a:buFont typeface="Wingdings" panose="05000000000000000000" pitchFamily="2" charset="2"/>
              <a:buChar char="§"/>
            </a:pPr>
            <a:r>
              <a:rPr lang="en-US" sz="2400" dirty="0">
                <a:latin typeface="Times New Roman" pitchFamily="18" charset="0"/>
                <a:cs typeface="Times New Roman" pitchFamily="18" charset="0"/>
              </a:rPr>
              <a:t>If you decide not to mediate, you may file an answer that is</a:t>
            </a:r>
          </a:p>
          <a:p>
            <a:pPr lvl="1" eaLnBrk="1" hangingPunct="1">
              <a:lnSpc>
                <a:spcPct val="80000"/>
              </a:lnSpc>
              <a:buClrTx/>
              <a:buSzPct val="100000"/>
              <a:buFont typeface="Wingdings" panose="05000000000000000000" pitchFamily="2" charset="2"/>
              <a:buChar char="§"/>
            </a:pPr>
            <a:r>
              <a:rPr lang="en-US" sz="2100" dirty="0">
                <a:latin typeface="Times New Roman" pitchFamily="18" charset="0"/>
                <a:cs typeface="Times New Roman" pitchFamily="18" charset="0"/>
              </a:rPr>
              <a:t>In writing</a:t>
            </a:r>
          </a:p>
          <a:p>
            <a:pPr lvl="1" eaLnBrk="1" hangingPunct="1">
              <a:lnSpc>
                <a:spcPct val="80000"/>
              </a:lnSpc>
              <a:buClrTx/>
              <a:buSzPct val="100000"/>
              <a:buFont typeface="Wingdings" panose="05000000000000000000" pitchFamily="2" charset="2"/>
              <a:buChar char="§"/>
            </a:pPr>
            <a:r>
              <a:rPr lang="en-US" sz="2100" dirty="0">
                <a:latin typeface="Times New Roman" pitchFamily="18" charset="0"/>
                <a:cs typeface="Times New Roman" pitchFamily="18" charset="0"/>
              </a:rPr>
              <a:t>Under penalty of perjury</a:t>
            </a:r>
          </a:p>
          <a:p>
            <a:pPr lvl="1" eaLnBrk="1" hangingPunct="1">
              <a:lnSpc>
                <a:spcPct val="80000"/>
              </a:lnSpc>
              <a:buClrTx/>
              <a:buSzPct val="100000"/>
              <a:buFont typeface="Wingdings" panose="05000000000000000000" pitchFamily="2" charset="2"/>
              <a:buChar char="§"/>
            </a:pPr>
            <a:r>
              <a:rPr lang="en-US" sz="2100" dirty="0">
                <a:latin typeface="Times New Roman" pitchFamily="18" charset="0"/>
                <a:cs typeface="Times New Roman" pitchFamily="18" charset="0"/>
              </a:rPr>
              <a:t>May be amended at any </a:t>
            </a:r>
            <a:r>
              <a:rPr lang="en-US" sz="2100" dirty="0" smtClean="0">
                <a:latin typeface="Times New Roman" pitchFamily="18" charset="0"/>
                <a:cs typeface="Times New Roman" pitchFamily="18" charset="0"/>
              </a:rPr>
              <a:t>time</a:t>
            </a:r>
          </a:p>
          <a:p>
            <a:pPr lvl="1" eaLnBrk="1" hangingPunct="1">
              <a:lnSpc>
                <a:spcPct val="80000"/>
              </a:lnSpc>
              <a:buClrTx/>
              <a:buSzPct val="100000"/>
              <a:buFont typeface="Wingdings" panose="05000000000000000000" pitchFamily="2" charset="2"/>
              <a:buChar char="§"/>
            </a:pPr>
            <a:endParaRPr lang="en-US" sz="1000" dirty="0">
              <a:latin typeface="Times New Roman" pitchFamily="18" charset="0"/>
              <a:cs typeface="Times New Roman" pitchFamily="18" charset="0"/>
            </a:endParaRPr>
          </a:p>
          <a:p>
            <a:pPr marL="0" indent="0" eaLnBrk="1" hangingPunct="1">
              <a:lnSpc>
                <a:spcPct val="80000"/>
              </a:lnSpc>
              <a:buClrTx/>
              <a:buSzPct val="100000"/>
              <a:buNone/>
            </a:pPr>
            <a:r>
              <a:rPr lang="en-US" sz="2400" dirty="0" smtClean="0">
                <a:latin typeface="Times New Roman" pitchFamily="18" charset="0"/>
                <a:cs typeface="Times New Roman" pitchFamily="18" charset="0"/>
              </a:rPr>
              <a:t>Complainant – if you need to file a complaint:</a:t>
            </a:r>
          </a:p>
          <a:p>
            <a:pPr eaLnBrk="1" hangingPunct="1">
              <a:lnSpc>
                <a:spcPct val="80000"/>
              </a:lnSpc>
              <a:buClrTx/>
              <a:buSzPct val="100000"/>
              <a:buFont typeface="Wingdings" panose="05000000000000000000" pitchFamily="2" charset="2"/>
              <a:buChar char="§"/>
            </a:pPr>
            <a:r>
              <a:rPr lang="en-US" sz="2400" dirty="0" smtClean="0">
                <a:latin typeface="Times New Roman" pitchFamily="18" charset="0"/>
                <a:cs typeface="Times New Roman" pitchFamily="18" charset="0"/>
              </a:rPr>
              <a:t>Go to: texasworkforce.org/</a:t>
            </a:r>
            <a:r>
              <a:rPr lang="en-US" sz="2400" dirty="0" err="1" smtClean="0">
                <a:latin typeface="Times New Roman" pitchFamily="18" charset="0"/>
                <a:cs typeface="Times New Roman" pitchFamily="18" charset="0"/>
              </a:rPr>
              <a:t>civilrights</a:t>
            </a:r>
            <a:endParaRPr lang="en-US" sz="2400" dirty="0" smtClean="0">
              <a:latin typeface="Times New Roman" pitchFamily="18" charset="0"/>
              <a:cs typeface="Times New Roman" pitchFamily="18" charset="0"/>
            </a:endParaRPr>
          </a:p>
          <a:p>
            <a:pPr eaLnBrk="1" hangingPunct="1">
              <a:lnSpc>
                <a:spcPct val="80000"/>
              </a:lnSpc>
              <a:buClrTx/>
              <a:buSzPct val="100000"/>
              <a:buFont typeface="Wingdings" panose="05000000000000000000" pitchFamily="2" charset="2"/>
              <a:buChar char="§"/>
            </a:pPr>
            <a:r>
              <a:rPr lang="en-US" sz="2400" dirty="0" smtClean="0">
                <a:latin typeface="Times New Roman" pitchFamily="18" charset="0"/>
                <a:cs typeface="Times New Roman" pitchFamily="18" charset="0"/>
              </a:rPr>
              <a:t>Fill out </a:t>
            </a:r>
            <a:r>
              <a:rPr lang="en-US" sz="2400" smtClean="0">
                <a:latin typeface="Times New Roman" pitchFamily="18" charset="0"/>
                <a:cs typeface="Times New Roman" pitchFamily="18" charset="0"/>
              </a:rPr>
              <a:t>the electronic form</a:t>
            </a:r>
            <a:endParaRPr lang="en-US" sz="2400" dirty="0" smtClean="0">
              <a:latin typeface="Times New Roman" pitchFamily="18" charset="0"/>
              <a:cs typeface="Times New Roman" pitchFamily="18" charset="0"/>
            </a:endParaRPr>
          </a:p>
        </p:txBody>
      </p:sp>
      <p:sp>
        <p:nvSpPr>
          <p:cNvPr id="24580" name="Rectangle 3"/>
          <p:cNvSpPr>
            <a:spLocks noChangeArrowheads="1"/>
          </p:cNvSpPr>
          <p:nvPr/>
        </p:nvSpPr>
        <p:spPr bwMode="auto">
          <a:xfrm>
            <a:off x="3276600" y="3352800"/>
            <a:ext cx="260350" cy="314325"/>
          </a:xfrm>
          <a:prstGeom prst="rect">
            <a:avLst/>
          </a:prstGeom>
          <a:noFill/>
          <a:ln w="9525">
            <a:noFill/>
            <a:miter lim="800000"/>
            <a:headEnd/>
            <a:tailEnd/>
          </a:ln>
        </p:spPr>
        <p:txBody>
          <a:bodyPr>
            <a:spAutoFit/>
          </a:bodyPr>
          <a:lstStyle/>
          <a:p>
            <a:pPr>
              <a:lnSpc>
                <a:spcPct val="80000"/>
              </a:lnSpc>
              <a:buFont typeface="Wingdings" pitchFamily="2" charset="2"/>
              <a:buNone/>
            </a:pPr>
            <a:endParaRPr lang="en-US" dirty="0"/>
          </a:p>
        </p:txBody>
      </p:sp>
      <p:sp>
        <p:nvSpPr>
          <p:cNvPr id="3" name="Slide Number Placeholder 2"/>
          <p:cNvSpPr>
            <a:spLocks noGrp="1"/>
          </p:cNvSpPr>
          <p:nvPr>
            <p:ph type="sldNum" sz="quarter" idx="12"/>
          </p:nvPr>
        </p:nvSpPr>
        <p:spPr/>
        <p:txBody>
          <a:bodyPr/>
          <a:lstStyle/>
          <a:p>
            <a:fld id="{72A24C6F-7875-48E4-8CCB-D7DD401EF94D}" type="slidenum">
              <a:rPr lang="en-US" smtClean="0"/>
              <a:pPr/>
              <a:t>49</a:t>
            </a:fld>
            <a:endParaRPr lang="en-US"/>
          </a:p>
        </p:txBody>
      </p:sp>
      <p:sp>
        <p:nvSpPr>
          <p:cNvPr id="7" name="Title 6"/>
          <p:cNvSpPr>
            <a:spLocks noGrp="1"/>
          </p:cNvSpPr>
          <p:nvPr>
            <p:ph type="title"/>
          </p:nvPr>
        </p:nvSpPr>
        <p:spPr>
          <a:xfrm>
            <a:off x="914400" y="457200"/>
            <a:ext cx="7467600" cy="1143000"/>
          </a:xfrm>
        </p:spPr>
        <p:txBody>
          <a:bodyPr/>
          <a:lstStyle/>
          <a:p>
            <a:r>
              <a:rPr lang="en-US" dirty="0" smtClean="0">
                <a:solidFill>
                  <a:schemeClr val="tx1"/>
                </a:solidFill>
              </a:rPr>
              <a:t>Complaints</a:t>
            </a:r>
            <a:endParaRPr lang="en-US" dirty="0">
              <a:solidFill>
                <a:schemeClr val="tx1"/>
              </a:solidFill>
            </a:endParaRPr>
          </a:p>
        </p:txBody>
      </p:sp>
    </p:spTree>
    <p:extLst>
      <p:ext uri="{BB962C8B-B14F-4D97-AF65-F5344CB8AC3E}">
        <p14:creationId xmlns="" xmlns:p14="http://schemas.microsoft.com/office/powerpoint/2010/main" val="162605952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219200" y="1828800"/>
            <a:ext cx="6705600" cy="44377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itle 8"/>
          <p:cNvSpPr>
            <a:spLocks noGrp="1"/>
          </p:cNvSpPr>
          <p:nvPr>
            <p:ph type="title"/>
          </p:nvPr>
        </p:nvSpPr>
        <p:spPr/>
        <p:txBody>
          <a:bodyPr/>
          <a:lstStyle/>
          <a:p>
            <a:r>
              <a:rPr lang="en-US" dirty="0" smtClean="0">
                <a:solidFill>
                  <a:schemeClr val="tx1"/>
                </a:solidFill>
              </a:rPr>
              <a:t>Agenda</a:t>
            </a:r>
            <a:endParaRPr lang="en-US" dirty="0">
              <a:solidFill>
                <a:schemeClr val="tx1"/>
              </a:solidFill>
            </a:endParaRPr>
          </a:p>
        </p:txBody>
      </p:sp>
      <p:sp>
        <p:nvSpPr>
          <p:cNvPr id="6147" name="Content Placeholder 2"/>
          <p:cNvSpPr>
            <a:spLocks noGrp="1"/>
          </p:cNvSpPr>
          <p:nvPr>
            <p:ph sz="half" idx="1"/>
          </p:nvPr>
        </p:nvSpPr>
        <p:spPr>
          <a:xfrm>
            <a:off x="1447800" y="2209800"/>
            <a:ext cx="3086100" cy="3733800"/>
          </a:xfrm>
        </p:spPr>
        <p:txBody>
          <a:bodyPr/>
          <a:lstStyle/>
          <a:p>
            <a:pPr marL="342900" lvl="1" indent="-342900">
              <a:spcBef>
                <a:spcPts val="200"/>
              </a:spcBef>
              <a:buClrTx/>
              <a:buSzPct val="100000"/>
              <a:buFont typeface="Wingdings" panose="05000000000000000000" pitchFamily="2" charset="2"/>
              <a:buChar char="ü"/>
              <a:defRPr/>
            </a:pPr>
            <a:r>
              <a:rPr lang="en-US" sz="2400" dirty="0" smtClean="0"/>
              <a:t>Objectives</a:t>
            </a:r>
          </a:p>
          <a:p>
            <a:pPr marL="342900" lvl="1" indent="-342900">
              <a:spcBef>
                <a:spcPts val="200"/>
              </a:spcBef>
              <a:buClrTx/>
              <a:buSzPct val="100000"/>
              <a:buFont typeface="Wingdings" panose="05000000000000000000" pitchFamily="2" charset="2"/>
              <a:buChar char="ü"/>
              <a:defRPr/>
            </a:pPr>
            <a:r>
              <a:rPr lang="en-US" sz="2400" dirty="0" smtClean="0"/>
              <a:t>Purpose of the Fair Housing Act and the Texas Fair Housing Act</a:t>
            </a:r>
          </a:p>
          <a:p>
            <a:pPr>
              <a:spcBef>
                <a:spcPts val="200"/>
              </a:spcBef>
              <a:buClrTx/>
              <a:buSzPct val="100000"/>
              <a:buFont typeface="Wingdings" panose="05000000000000000000" pitchFamily="2" charset="2"/>
              <a:buChar char="ü"/>
              <a:defRPr/>
            </a:pPr>
            <a:r>
              <a:rPr lang="en-US" sz="2400" dirty="0" smtClean="0"/>
              <a:t>Reasonable Accommodations</a:t>
            </a:r>
          </a:p>
        </p:txBody>
      </p:sp>
      <p:sp>
        <p:nvSpPr>
          <p:cNvPr id="10" name="Content Placeholder 9"/>
          <p:cNvSpPr>
            <a:spLocks noGrp="1"/>
          </p:cNvSpPr>
          <p:nvPr>
            <p:ph sz="half" idx="2"/>
          </p:nvPr>
        </p:nvSpPr>
        <p:spPr>
          <a:xfrm>
            <a:off x="4686300" y="2209800"/>
            <a:ext cx="2933700" cy="3733800"/>
          </a:xfrm>
        </p:spPr>
        <p:txBody>
          <a:bodyPr/>
          <a:lstStyle/>
          <a:p>
            <a:pPr>
              <a:spcBef>
                <a:spcPts val="200"/>
              </a:spcBef>
              <a:buClrTx/>
              <a:buSzPct val="100000"/>
              <a:buFont typeface="Wingdings" panose="05000000000000000000" pitchFamily="2" charset="2"/>
              <a:buChar char="ü"/>
              <a:defRPr/>
            </a:pPr>
            <a:r>
              <a:rPr lang="en-US" sz="2400" dirty="0" smtClean="0"/>
              <a:t>Case Scenarios</a:t>
            </a:r>
          </a:p>
          <a:p>
            <a:pPr>
              <a:spcBef>
                <a:spcPts val="200"/>
              </a:spcBef>
              <a:buClrTx/>
              <a:buSzPct val="100000"/>
              <a:buFont typeface="Wingdings" panose="05000000000000000000" pitchFamily="2" charset="2"/>
              <a:buChar char="ü"/>
              <a:defRPr/>
            </a:pPr>
            <a:r>
              <a:rPr lang="en-US" sz="2400" dirty="0" smtClean="0"/>
              <a:t>Other Accessibility Issues</a:t>
            </a:r>
          </a:p>
          <a:p>
            <a:pPr>
              <a:spcBef>
                <a:spcPts val="200"/>
              </a:spcBef>
              <a:buClrTx/>
              <a:buSzPct val="100000"/>
              <a:buFont typeface="Wingdings" panose="05000000000000000000" pitchFamily="2" charset="2"/>
              <a:buChar char="ü"/>
              <a:defRPr/>
            </a:pPr>
            <a:r>
              <a:rPr lang="en-US" sz="2400" dirty="0" smtClean="0"/>
              <a:t>Mediation</a:t>
            </a:r>
            <a:endParaRPr lang="en-US" dirty="0" smtClean="0"/>
          </a:p>
        </p:txBody>
      </p:sp>
      <p:sp>
        <p:nvSpPr>
          <p:cNvPr id="2" name="Slide Number Placeholder 1"/>
          <p:cNvSpPr>
            <a:spLocks noGrp="1"/>
          </p:cNvSpPr>
          <p:nvPr>
            <p:ph type="sldNum" sz="quarter" idx="12"/>
          </p:nvPr>
        </p:nvSpPr>
        <p:spPr/>
        <p:txBody>
          <a:bodyPr/>
          <a:lstStyle/>
          <a:p>
            <a:fld id="{72A24C6F-7875-48E4-8CCB-D7DD401EF94D}" type="slidenum">
              <a:rPr lang="en-US" smtClean="0"/>
              <a:pPr/>
              <a:t>5</a:t>
            </a:fld>
            <a:endParaRPr lang="en-US"/>
          </a:p>
        </p:txBody>
      </p:sp>
    </p:spTree>
    <p:extLst>
      <p:ext uri="{BB962C8B-B14F-4D97-AF65-F5344CB8AC3E}">
        <p14:creationId xmlns="" xmlns:p14="http://schemas.microsoft.com/office/powerpoint/2010/main" val="200144733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533400" y="1905000"/>
            <a:ext cx="8229600" cy="4114800"/>
          </a:xfrm>
        </p:spPr>
        <p:txBody>
          <a:bodyPr/>
          <a:lstStyle/>
          <a:p>
            <a:pPr eaLnBrk="1" hangingPunct="1">
              <a:lnSpc>
                <a:spcPct val="80000"/>
              </a:lnSpc>
              <a:buClrTx/>
              <a:buSzPct val="100000"/>
              <a:buFont typeface="Wingdings" panose="05000000000000000000" pitchFamily="2" charset="2"/>
              <a:buChar char="§"/>
            </a:pPr>
            <a:r>
              <a:rPr lang="en-US" sz="1700" dirty="0" smtClean="0">
                <a:latin typeface="Times New Roman" pitchFamily="18" charset="0"/>
                <a:cs typeface="Times New Roman" pitchFamily="18" charset="0"/>
              </a:rPr>
              <a:t>Free service offered from the time of the complainant filing until resolved</a:t>
            </a:r>
          </a:p>
          <a:p>
            <a:pPr eaLnBrk="1" hangingPunct="1">
              <a:lnSpc>
                <a:spcPct val="80000"/>
              </a:lnSpc>
              <a:buClrTx/>
              <a:buSzPct val="100000"/>
              <a:buFont typeface="Wingdings" panose="05000000000000000000" pitchFamily="2" charset="2"/>
              <a:buChar char="§"/>
            </a:pPr>
            <a:endParaRPr lang="en-US" sz="1700" dirty="0" smtClean="0">
              <a:latin typeface="Times New Roman" pitchFamily="18" charset="0"/>
              <a:cs typeface="Times New Roman" pitchFamily="18" charset="0"/>
            </a:endParaRPr>
          </a:p>
          <a:p>
            <a:pPr eaLnBrk="1" hangingPunct="1">
              <a:lnSpc>
                <a:spcPct val="80000"/>
              </a:lnSpc>
              <a:buClrTx/>
              <a:buSzPct val="100000"/>
              <a:buFont typeface="Wingdings" panose="05000000000000000000" pitchFamily="2" charset="2"/>
              <a:buChar char="§"/>
            </a:pPr>
            <a:r>
              <a:rPr lang="en-US" sz="1700" dirty="0" smtClean="0">
                <a:latin typeface="Times New Roman" pitchFamily="18" charset="0"/>
                <a:cs typeface="Times New Roman" pitchFamily="18" charset="0"/>
              </a:rPr>
              <a:t>Eliminates lengthy investigations and expensive litigation</a:t>
            </a:r>
          </a:p>
          <a:p>
            <a:pPr eaLnBrk="1" hangingPunct="1">
              <a:lnSpc>
                <a:spcPct val="80000"/>
              </a:lnSpc>
              <a:buClrTx/>
              <a:buSzPct val="100000"/>
              <a:buFont typeface="Wingdings" panose="05000000000000000000" pitchFamily="2" charset="2"/>
              <a:buChar char="§"/>
            </a:pPr>
            <a:endParaRPr lang="en-US" sz="1700" dirty="0" smtClean="0">
              <a:latin typeface="Times New Roman" pitchFamily="18" charset="0"/>
              <a:cs typeface="Times New Roman" pitchFamily="18" charset="0"/>
            </a:endParaRPr>
          </a:p>
          <a:p>
            <a:pPr eaLnBrk="1" hangingPunct="1">
              <a:lnSpc>
                <a:spcPct val="80000"/>
              </a:lnSpc>
              <a:buClrTx/>
              <a:buSzPct val="100000"/>
              <a:buFont typeface="Wingdings" panose="05000000000000000000" pitchFamily="2" charset="2"/>
              <a:buChar char="§"/>
            </a:pPr>
            <a:r>
              <a:rPr lang="en-US" sz="1700" dirty="0" smtClean="0">
                <a:latin typeface="Times New Roman" pitchFamily="18" charset="0"/>
                <a:cs typeface="Times New Roman" pitchFamily="18" charset="0"/>
              </a:rPr>
              <a:t>Speedy resolution of complaints</a:t>
            </a:r>
          </a:p>
          <a:p>
            <a:pPr eaLnBrk="1" hangingPunct="1">
              <a:lnSpc>
                <a:spcPct val="80000"/>
              </a:lnSpc>
              <a:buClrTx/>
              <a:buSzPct val="100000"/>
              <a:buFont typeface="Wingdings" panose="05000000000000000000" pitchFamily="2" charset="2"/>
              <a:buChar char="§"/>
            </a:pPr>
            <a:endParaRPr lang="en-US" sz="1700" dirty="0" smtClean="0">
              <a:latin typeface="Times New Roman" pitchFamily="18" charset="0"/>
              <a:cs typeface="Times New Roman" pitchFamily="18" charset="0"/>
            </a:endParaRPr>
          </a:p>
          <a:p>
            <a:pPr eaLnBrk="1" hangingPunct="1">
              <a:lnSpc>
                <a:spcPct val="80000"/>
              </a:lnSpc>
              <a:buClrTx/>
              <a:buSzPct val="100000"/>
              <a:buFont typeface="Wingdings" panose="05000000000000000000" pitchFamily="2" charset="2"/>
              <a:buChar char="§"/>
            </a:pPr>
            <a:r>
              <a:rPr lang="en-US" sz="1700" dirty="0" smtClean="0">
                <a:latin typeface="Times New Roman" pitchFamily="18" charset="0"/>
                <a:cs typeface="Times New Roman" pitchFamily="18" charset="0"/>
              </a:rPr>
              <a:t>Saves time and money</a:t>
            </a:r>
          </a:p>
          <a:p>
            <a:pPr eaLnBrk="1" hangingPunct="1">
              <a:lnSpc>
                <a:spcPct val="80000"/>
              </a:lnSpc>
              <a:buClrTx/>
              <a:buSzPct val="100000"/>
              <a:buFont typeface="Wingdings" panose="05000000000000000000" pitchFamily="2" charset="2"/>
              <a:buChar char="§"/>
            </a:pPr>
            <a:endParaRPr lang="en-US" sz="1700" dirty="0" smtClean="0">
              <a:latin typeface="Times New Roman" pitchFamily="18" charset="0"/>
              <a:cs typeface="Times New Roman" pitchFamily="18" charset="0"/>
            </a:endParaRPr>
          </a:p>
          <a:p>
            <a:pPr eaLnBrk="1" hangingPunct="1">
              <a:lnSpc>
                <a:spcPct val="80000"/>
              </a:lnSpc>
              <a:buClrTx/>
              <a:buSzPct val="100000"/>
              <a:buFont typeface="Wingdings" panose="05000000000000000000" pitchFamily="2" charset="2"/>
              <a:buChar char="§"/>
            </a:pPr>
            <a:r>
              <a:rPr lang="en-US" sz="1700" dirty="0" smtClean="0">
                <a:latin typeface="Times New Roman" pitchFamily="18" charset="0"/>
                <a:cs typeface="Times New Roman" pitchFamily="18" charset="0"/>
              </a:rPr>
              <a:t>Opens lines of communication between disputing parties</a:t>
            </a:r>
          </a:p>
          <a:p>
            <a:pPr eaLnBrk="1" hangingPunct="1">
              <a:lnSpc>
                <a:spcPct val="80000"/>
              </a:lnSpc>
              <a:buClrTx/>
              <a:buSzPct val="100000"/>
              <a:buFont typeface="Wingdings" panose="05000000000000000000" pitchFamily="2" charset="2"/>
              <a:buChar char="§"/>
            </a:pPr>
            <a:endParaRPr lang="en-US" sz="1700" dirty="0" smtClean="0">
              <a:latin typeface="Times New Roman" pitchFamily="18" charset="0"/>
              <a:cs typeface="Times New Roman" pitchFamily="18" charset="0"/>
            </a:endParaRPr>
          </a:p>
          <a:p>
            <a:pPr eaLnBrk="1" hangingPunct="1">
              <a:lnSpc>
                <a:spcPct val="80000"/>
              </a:lnSpc>
              <a:buClrTx/>
              <a:buSzPct val="100000"/>
              <a:buFont typeface="Wingdings" panose="05000000000000000000" pitchFamily="2" charset="2"/>
              <a:buChar char="§"/>
            </a:pPr>
            <a:r>
              <a:rPr lang="en-US" sz="1700" dirty="0" smtClean="0">
                <a:latin typeface="Times New Roman" pitchFamily="18" charset="0"/>
                <a:cs typeface="Times New Roman" pitchFamily="18" charset="0"/>
              </a:rPr>
              <a:t>Allows each party to understand the position of an opposing party</a:t>
            </a:r>
          </a:p>
          <a:p>
            <a:pPr eaLnBrk="1" hangingPunct="1">
              <a:lnSpc>
                <a:spcPct val="80000"/>
              </a:lnSpc>
              <a:buClrTx/>
              <a:buSzPct val="100000"/>
              <a:buFont typeface="Wingdings" panose="05000000000000000000" pitchFamily="2" charset="2"/>
              <a:buChar char="§"/>
            </a:pPr>
            <a:endParaRPr lang="en-US" sz="1700" dirty="0" smtClean="0">
              <a:latin typeface="Times New Roman" pitchFamily="18" charset="0"/>
              <a:cs typeface="Times New Roman" pitchFamily="18" charset="0"/>
            </a:endParaRPr>
          </a:p>
          <a:p>
            <a:pPr eaLnBrk="1" hangingPunct="1">
              <a:lnSpc>
                <a:spcPct val="80000"/>
              </a:lnSpc>
              <a:buClrTx/>
              <a:buSzPct val="100000"/>
              <a:buFont typeface="Wingdings" panose="05000000000000000000" pitchFamily="2" charset="2"/>
              <a:buChar char="§"/>
            </a:pPr>
            <a:r>
              <a:rPr lang="en-US" sz="1700" dirty="0" smtClean="0">
                <a:latin typeface="Times New Roman" pitchFamily="18" charset="0"/>
                <a:cs typeface="Times New Roman" pitchFamily="18" charset="0"/>
              </a:rPr>
              <a:t>The agreement is binding on both the Complainant and the Respondent</a:t>
            </a:r>
          </a:p>
        </p:txBody>
      </p:sp>
      <p:sp>
        <p:nvSpPr>
          <p:cNvPr id="24580" name="Rectangle 3"/>
          <p:cNvSpPr>
            <a:spLocks noChangeArrowheads="1"/>
          </p:cNvSpPr>
          <p:nvPr/>
        </p:nvSpPr>
        <p:spPr bwMode="auto">
          <a:xfrm>
            <a:off x="3276600" y="3352800"/>
            <a:ext cx="260350" cy="314325"/>
          </a:xfrm>
          <a:prstGeom prst="rect">
            <a:avLst/>
          </a:prstGeom>
          <a:noFill/>
          <a:ln w="9525">
            <a:noFill/>
            <a:miter lim="800000"/>
            <a:headEnd/>
            <a:tailEnd/>
          </a:ln>
        </p:spPr>
        <p:txBody>
          <a:bodyPr>
            <a:spAutoFit/>
          </a:bodyPr>
          <a:lstStyle/>
          <a:p>
            <a:pPr>
              <a:lnSpc>
                <a:spcPct val="80000"/>
              </a:lnSpc>
              <a:buFont typeface="Wingdings" pitchFamily="2" charset="2"/>
              <a:buNone/>
            </a:pPr>
            <a:endParaRPr lang="en-US" dirty="0"/>
          </a:p>
        </p:txBody>
      </p:sp>
      <p:pic>
        <p:nvPicPr>
          <p:cNvPr id="1026" name="Picture 2" descr="Cover of Fair Housing Mediation brochur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86600" y="2438401"/>
            <a:ext cx="1354137" cy="24384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2A24C6F-7875-48E4-8CCB-D7DD401EF94D}" type="slidenum">
              <a:rPr lang="en-US" smtClean="0"/>
              <a:pPr/>
              <a:t>50</a:t>
            </a:fld>
            <a:endParaRPr lang="en-US"/>
          </a:p>
        </p:txBody>
      </p:sp>
      <p:sp>
        <p:nvSpPr>
          <p:cNvPr id="8" name="Title 7"/>
          <p:cNvSpPr>
            <a:spLocks noGrp="1"/>
          </p:cNvSpPr>
          <p:nvPr>
            <p:ph type="title"/>
          </p:nvPr>
        </p:nvSpPr>
        <p:spPr>
          <a:xfrm>
            <a:off x="838200" y="609600"/>
            <a:ext cx="7391400" cy="1143000"/>
          </a:xfrm>
        </p:spPr>
        <p:txBody>
          <a:bodyPr/>
          <a:lstStyle/>
          <a:p>
            <a:r>
              <a:rPr lang="en-US" dirty="0" smtClean="0">
                <a:solidFill>
                  <a:schemeClr val="tx1"/>
                </a:solidFill>
              </a:rPr>
              <a:t>Mediation</a:t>
            </a:r>
            <a:endParaRPr lang="en-US" dirty="0">
              <a:solidFill>
                <a:schemeClr val="tx1"/>
              </a:solidFill>
            </a:endParaRPr>
          </a:p>
        </p:txBody>
      </p:sp>
    </p:spTree>
    <p:extLst>
      <p:ext uri="{BB962C8B-B14F-4D97-AF65-F5344CB8AC3E}">
        <p14:creationId xmlns="" xmlns:p14="http://schemas.microsoft.com/office/powerpoint/2010/main" val="91058501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additive="base">
                                        <p:cTn id="7" dur="2000" fill="hold"/>
                                        <p:tgtEl>
                                          <p:spTgt spid="24578">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4578">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578">
                                            <p:txEl>
                                              <p:pRg st="2" end="2"/>
                                            </p:txEl>
                                          </p:spTgt>
                                        </p:tgtEl>
                                        <p:attrNameLst>
                                          <p:attrName>style.visibility</p:attrName>
                                        </p:attrNameLst>
                                      </p:cBhvr>
                                      <p:to>
                                        <p:strVal val="visible"/>
                                      </p:to>
                                    </p:set>
                                    <p:anim calcmode="lin" valueType="num">
                                      <p:cBhvr additive="base">
                                        <p:cTn id="18" dur="20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245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578">
                                            <p:txEl>
                                              <p:pRg st="4" end="4"/>
                                            </p:txEl>
                                          </p:spTgt>
                                        </p:tgtEl>
                                        <p:attrNameLst>
                                          <p:attrName>style.visibility</p:attrName>
                                        </p:attrNameLst>
                                      </p:cBhvr>
                                      <p:to>
                                        <p:strVal val="visible"/>
                                      </p:to>
                                    </p:set>
                                    <p:anim calcmode="lin" valueType="num">
                                      <p:cBhvr additive="base">
                                        <p:cTn id="24" dur="2000" fill="hold"/>
                                        <p:tgtEl>
                                          <p:spTgt spid="24578">
                                            <p:txEl>
                                              <p:pRg st="4" end="4"/>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245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578">
                                            <p:txEl>
                                              <p:pRg st="6" end="6"/>
                                            </p:txEl>
                                          </p:spTgt>
                                        </p:tgtEl>
                                        <p:attrNameLst>
                                          <p:attrName>style.visibility</p:attrName>
                                        </p:attrNameLst>
                                      </p:cBhvr>
                                      <p:to>
                                        <p:strVal val="visible"/>
                                      </p:to>
                                    </p:set>
                                    <p:anim calcmode="lin" valueType="num">
                                      <p:cBhvr additive="base">
                                        <p:cTn id="30" dur="2000" fill="hold"/>
                                        <p:tgtEl>
                                          <p:spTgt spid="24578">
                                            <p:txEl>
                                              <p:pRg st="6" end="6"/>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2457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4578">
                                            <p:txEl>
                                              <p:pRg st="8" end="8"/>
                                            </p:txEl>
                                          </p:spTgt>
                                        </p:tgtEl>
                                        <p:attrNameLst>
                                          <p:attrName>style.visibility</p:attrName>
                                        </p:attrNameLst>
                                      </p:cBhvr>
                                      <p:to>
                                        <p:strVal val="visible"/>
                                      </p:to>
                                    </p:set>
                                    <p:anim calcmode="lin" valueType="num">
                                      <p:cBhvr additive="base">
                                        <p:cTn id="36" dur="2000" fill="hold"/>
                                        <p:tgtEl>
                                          <p:spTgt spid="24578">
                                            <p:txEl>
                                              <p:pRg st="8" end="8"/>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2457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578">
                                            <p:txEl>
                                              <p:pRg st="10" end="10"/>
                                            </p:txEl>
                                          </p:spTgt>
                                        </p:tgtEl>
                                        <p:attrNameLst>
                                          <p:attrName>style.visibility</p:attrName>
                                        </p:attrNameLst>
                                      </p:cBhvr>
                                      <p:to>
                                        <p:strVal val="visible"/>
                                      </p:to>
                                    </p:set>
                                    <p:anim calcmode="lin" valueType="num">
                                      <p:cBhvr additive="base">
                                        <p:cTn id="42" dur="2000" fill="hold"/>
                                        <p:tgtEl>
                                          <p:spTgt spid="24578">
                                            <p:txEl>
                                              <p:pRg st="10" end="10"/>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2457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4578">
                                            <p:txEl>
                                              <p:pRg st="12" end="12"/>
                                            </p:txEl>
                                          </p:spTgt>
                                        </p:tgtEl>
                                        <p:attrNameLst>
                                          <p:attrName>style.visibility</p:attrName>
                                        </p:attrNameLst>
                                      </p:cBhvr>
                                      <p:to>
                                        <p:strVal val="visible"/>
                                      </p:to>
                                    </p:set>
                                    <p:anim calcmode="lin" valueType="num">
                                      <p:cBhvr additive="base">
                                        <p:cTn id="48" dur="2000" fill="hold"/>
                                        <p:tgtEl>
                                          <p:spTgt spid="24578">
                                            <p:txEl>
                                              <p:pRg st="12" end="12"/>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2457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28600" y="533400"/>
            <a:ext cx="8534400" cy="1143000"/>
          </a:xfrm>
        </p:spPr>
        <p:txBody>
          <a:bodyPr/>
          <a:lstStyle/>
          <a:p>
            <a:r>
              <a:rPr lang="en-US" sz="4000" b="1" dirty="0" smtClean="0">
                <a:solidFill>
                  <a:schemeClr val="tx1"/>
                </a:solidFill>
                <a:latin typeface="Times New Roman" pitchFamily="18" charset="0"/>
                <a:cs typeface="Times New Roman" pitchFamily="18" charset="0"/>
              </a:rPr>
              <a:t>TWCCRD Trends by </a:t>
            </a:r>
            <a:br>
              <a:rPr lang="en-US" sz="4000" b="1" dirty="0" smtClean="0">
                <a:solidFill>
                  <a:schemeClr val="tx1"/>
                </a:solidFill>
                <a:latin typeface="Times New Roman" pitchFamily="18" charset="0"/>
                <a:cs typeface="Times New Roman" pitchFamily="18" charset="0"/>
              </a:rPr>
            </a:br>
            <a:r>
              <a:rPr lang="en-US" sz="4000" b="1" dirty="0" smtClean="0">
                <a:solidFill>
                  <a:schemeClr val="tx1"/>
                </a:solidFill>
                <a:latin typeface="Times New Roman" pitchFamily="18" charset="0"/>
                <a:cs typeface="Times New Roman" pitchFamily="18" charset="0"/>
              </a:rPr>
              <a:t>Protected Class FY 2016</a:t>
            </a:r>
            <a:endParaRPr lang="en-US" sz="4000" b="1" dirty="0">
              <a:solidFill>
                <a:schemeClr val="tx1"/>
              </a:solidFill>
              <a:latin typeface="Times New Roman" pitchFamily="18" charset="0"/>
              <a:cs typeface="Times New Roman" pitchFamily="18" charset="0"/>
            </a:endParaRPr>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1540636903"/>
              </p:ext>
            </p:extLst>
          </p:nvPr>
        </p:nvGraphicFramePr>
        <p:xfrm>
          <a:off x="2514600" y="1981200"/>
          <a:ext cx="4365497" cy="3629042"/>
        </p:xfrm>
        <a:graphic>
          <a:graphicData uri="http://schemas.openxmlformats.org/drawingml/2006/table">
            <a:tbl>
              <a:tblPr firstRow="1" firstCol="1" bandRow="1">
                <a:tableStyleId>{5C22544A-7EE6-4342-B048-85BDC9FD1C3A}</a:tableStyleId>
              </a:tblPr>
              <a:tblGrid>
                <a:gridCol w="1752600"/>
                <a:gridCol w="1161097"/>
                <a:gridCol w="1451800"/>
              </a:tblGrid>
              <a:tr h="327364">
                <a:tc>
                  <a:txBody>
                    <a:bodyPr/>
                    <a:lstStyle/>
                    <a:p>
                      <a:pPr marL="57150" marR="0" algn="l">
                        <a:lnSpc>
                          <a:spcPct val="115000"/>
                        </a:lnSpc>
                        <a:spcBef>
                          <a:spcPts val="0"/>
                        </a:spcBef>
                        <a:spcAft>
                          <a:spcPts val="0"/>
                        </a:spcAft>
                      </a:pPr>
                      <a:r>
                        <a:rPr lang="en-US" sz="2000" dirty="0" smtClean="0">
                          <a:solidFill>
                            <a:schemeClr val="tx1"/>
                          </a:solidFill>
                          <a:effectLst/>
                          <a:latin typeface="Times New Roman" panose="02020603050405020304" pitchFamily="18" charset="0"/>
                          <a:cs typeface="Times New Roman" panose="02020603050405020304" pitchFamily="18" charset="0"/>
                        </a:rPr>
                        <a:t>Basis</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cs typeface="Times New Roman" panose="02020603050405020304" pitchFamily="18" charset="0"/>
                        </a:rPr>
                        <a:t>Number</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cs typeface="Times New Roman" panose="02020603050405020304" pitchFamily="18" charset="0"/>
                        </a:rPr>
                        <a:t>Percentage</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28400">
                <a:tc>
                  <a:txBody>
                    <a:bodyPr/>
                    <a:lstStyle/>
                    <a:p>
                      <a:pPr marL="57150" marR="0" algn="l">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Disability</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cs typeface="Times New Roman" panose="02020603050405020304" pitchFamily="18" charset="0"/>
                        </a:rPr>
                        <a:t>567</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cs typeface="Times New Roman" panose="02020603050405020304" pitchFamily="18" charset="0"/>
                        </a:rPr>
                        <a:t>77%</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328400">
                <a:tc>
                  <a:txBody>
                    <a:bodyPr/>
                    <a:lstStyle/>
                    <a:p>
                      <a:pPr marL="57150" marR="0" algn="l">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Race</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127</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17%</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328400">
                <a:tc>
                  <a:txBody>
                    <a:bodyPr/>
                    <a:lstStyle/>
                    <a:p>
                      <a:pPr marL="57150" marR="0" algn="l">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Sex</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19</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3%</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378949">
                <a:tc>
                  <a:txBody>
                    <a:bodyPr/>
                    <a:lstStyle/>
                    <a:p>
                      <a:pPr marL="57150" marR="0" algn="l">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Familial Status</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28</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4%</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304800">
                <a:tc>
                  <a:txBody>
                    <a:bodyPr/>
                    <a:lstStyle/>
                    <a:p>
                      <a:pPr marL="57150" marR="0" algn="l">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National Origin</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43</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6%</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328400">
                <a:tc>
                  <a:txBody>
                    <a:bodyPr/>
                    <a:lstStyle/>
                    <a:p>
                      <a:pPr marL="57150" marR="0" algn="l">
                        <a:lnSpc>
                          <a:spcPct val="115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Color</a:t>
                      </a:r>
                      <a:endParaRPr lang="en-US"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0</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0%</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328400">
                <a:tc>
                  <a:txBody>
                    <a:bodyPr/>
                    <a:lstStyle/>
                    <a:p>
                      <a:pPr marL="57150" marR="0" algn="l">
                        <a:lnSpc>
                          <a:spcPct val="115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Retaliation</a:t>
                      </a:r>
                      <a:endParaRPr lang="en-US"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19</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3%</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345685">
                <a:tc>
                  <a:txBody>
                    <a:bodyPr/>
                    <a:lstStyle/>
                    <a:p>
                      <a:pPr marL="57150" marR="0" algn="l">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Religion</a:t>
                      </a:r>
                      <a:endParaRPr lang="en-US"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7</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445933">
                <a:tc>
                  <a:txBody>
                    <a:bodyPr/>
                    <a:lstStyle/>
                    <a:p>
                      <a:pPr marL="57150" marR="0" algn="r">
                        <a:lnSpc>
                          <a:spcPct val="115000"/>
                        </a:lnSpc>
                        <a:spcBef>
                          <a:spcPts val="0"/>
                        </a:spcBef>
                        <a:spcAft>
                          <a:spcPts val="0"/>
                        </a:spcAft>
                      </a:pPr>
                      <a:r>
                        <a:rPr lang="en-US" sz="1200">
                          <a:solidFill>
                            <a:schemeClr val="tx1"/>
                          </a:solidFill>
                          <a:effectLst/>
                          <a:latin typeface="Times New Roman" panose="02020603050405020304" pitchFamily="18" charset="0"/>
                          <a:cs typeface="Times New Roman" panose="02020603050405020304" pitchFamily="18" charset="0"/>
                        </a:rPr>
                        <a:t>TOTAL FILED*</a:t>
                      </a:r>
                      <a:endParaRPr lang="en-US" sz="12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741</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N/A</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bl>
          </a:graphicData>
        </a:graphic>
      </p:graphicFrame>
      <p:sp>
        <p:nvSpPr>
          <p:cNvPr id="2" name="Slide Number Placeholder 1"/>
          <p:cNvSpPr>
            <a:spLocks noGrp="1"/>
          </p:cNvSpPr>
          <p:nvPr>
            <p:ph type="sldNum" sz="quarter" idx="12"/>
          </p:nvPr>
        </p:nvSpPr>
        <p:spPr/>
        <p:txBody>
          <a:bodyPr/>
          <a:lstStyle/>
          <a:p>
            <a:fld id="{72A24C6F-7875-48E4-8CCB-D7DD401EF94D}"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z="4000" b="1" dirty="0" smtClean="0">
                <a:solidFill>
                  <a:schemeClr val="tx1"/>
                </a:solidFill>
                <a:latin typeface="Times New Roman" pitchFamily="18" charset="0"/>
                <a:cs typeface="Times New Roman" pitchFamily="18" charset="0"/>
              </a:rPr>
              <a:t>TWCCRD Trends by </a:t>
            </a:r>
            <a:br>
              <a:rPr lang="en-US" sz="4000" b="1" dirty="0" smtClean="0">
                <a:solidFill>
                  <a:schemeClr val="tx1"/>
                </a:solidFill>
                <a:latin typeface="Times New Roman" pitchFamily="18" charset="0"/>
                <a:cs typeface="Times New Roman" pitchFamily="18" charset="0"/>
              </a:rPr>
            </a:br>
            <a:r>
              <a:rPr lang="en-US" sz="4000" b="1" dirty="0" smtClean="0">
                <a:solidFill>
                  <a:schemeClr val="tx1"/>
                </a:solidFill>
                <a:latin typeface="Times New Roman" pitchFamily="18" charset="0"/>
                <a:cs typeface="Times New Roman" pitchFamily="18" charset="0"/>
              </a:rPr>
              <a:t>Issue FY 2016</a:t>
            </a:r>
            <a:endParaRPr lang="en-US" sz="4000" b="1"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2A24C6F-7875-48E4-8CCB-D7DD401EF94D}" type="slidenum">
              <a:rPr lang="en-US" smtClean="0"/>
              <a:pPr/>
              <a:t>52</a:t>
            </a:fld>
            <a:endParaRPr lang="en-US"/>
          </a:p>
        </p:txBody>
      </p:sp>
      <p:graphicFrame>
        <p:nvGraphicFramePr>
          <p:cNvPr id="3" name="Table 2"/>
          <p:cNvGraphicFramePr>
            <a:graphicFrameLocks noGrp="1"/>
          </p:cNvGraphicFramePr>
          <p:nvPr>
            <p:extLst>
              <p:ext uri="{D42A27DB-BD31-4B8C-83A1-F6EECF244321}">
                <p14:modId xmlns="" xmlns:p14="http://schemas.microsoft.com/office/powerpoint/2010/main" val="577278977"/>
              </p:ext>
            </p:extLst>
          </p:nvPr>
        </p:nvGraphicFramePr>
        <p:xfrm>
          <a:off x="1143000" y="1828800"/>
          <a:ext cx="6722236" cy="4206240"/>
        </p:xfrm>
        <a:graphic>
          <a:graphicData uri="http://schemas.openxmlformats.org/drawingml/2006/table">
            <a:tbl>
              <a:tblPr firstRow="1" firstCol="1" bandRow="1">
                <a:tableStyleId>{5C22544A-7EE6-4342-B048-85BDC9FD1C3A}</a:tableStyleId>
              </a:tblPr>
              <a:tblGrid>
                <a:gridCol w="3325114"/>
                <a:gridCol w="1389697"/>
                <a:gridCol w="2007425"/>
              </a:tblGrid>
              <a:tr h="269631">
                <a:tc>
                  <a:txBody>
                    <a:bodyPr/>
                    <a:lstStyle/>
                    <a:p>
                      <a:pPr marL="57150" marR="0" algn="l">
                        <a:lnSpc>
                          <a:spcPct val="115000"/>
                        </a:lnSpc>
                        <a:spcBef>
                          <a:spcPts val="0"/>
                        </a:spcBef>
                        <a:spcAft>
                          <a:spcPts val="0"/>
                        </a:spcAft>
                      </a:pPr>
                      <a:r>
                        <a:rPr lang="en-US" sz="2000" dirty="0" smtClean="0">
                          <a:solidFill>
                            <a:schemeClr val="tx1"/>
                          </a:solidFill>
                          <a:effectLst/>
                          <a:latin typeface="Times New Roman" panose="02020603050405020304" pitchFamily="18" charset="0"/>
                          <a:cs typeface="Times New Roman" panose="02020603050405020304" pitchFamily="18" charset="0"/>
                        </a:rPr>
                        <a:t>Issue</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cs typeface="Times New Roman" panose="02020603050405020304" pitchFamily="18" charset="0"/>
                        </a:rPr>
                        <a:t>Number</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cs typeface="Times New Roman" panose="02020603050405020304" pitchFamily="18" charset="0"/>
                        </a:rPr>
                        <a:t>Percentage</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269631">
                <a:tc>
                  <a:txBody>
                    <a:bodyPr/>
                    <a:lstStyle/>
                    <a:p>
                      <a:pPr marL="5715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Terms and Conditions</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592</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80%</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269631">
                <a:tc>
                  <a:txBody>
                    <a:bodyPr/>
                    <a:lstStyle/>
                    <a:p>
                      <a:pPr marL="5715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Refusal to Rent</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142</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20%</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269631">
                <a:tc>
                  <a:txBody>
                    <a:bodyPr/>
                    <a:lstStyle/>
                    <a:p>
                      <a:pPr marL="5715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Refusal to Sell</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4</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269631">
                <a:tc>
                  <a:txBody>
                    <a:bodyPr/>
                    <a:lstStyle/>
                    <a:p>
                      <a:pPr marL="5715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Discriminatory Financing</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6</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269631">
                <a:tc>
                  <a:txBody>
                    <a:bodyPr/>
                    <a:lstStyle/>
                    <a:p>
                      <a:pPr marL="5715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Discriminatory Advertising</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41</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6%</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269631">
                <a:tc>
                  <a:txBody>
                    <a:bodyPr/>
                    <a:lstStyle/>
                    <a:p>
                      <a:pPr marL="5715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False Representation</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11</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2%</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269631">
                <a:tc>
                  <a:txBody>
                    <a:bodyPr/>
                    <a:lstStyle/>
                    <a:p>
                      <a:pPr marL="5715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Intimidation/Interference</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126</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17%</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269631">
                <a:tc>
                  <a:txBody>
                    <a:bodyPr/>
                    <a:lstStyle/>
                    <a:p>
                      <a:pPr marL="5715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Reasonable Accommodation</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512</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69%</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269631">
                <a:tc>
                  <a:txBody>
                    <a:bodyPr/>
                    <a:lstStyle/>
                    <a:p>
                      <a:pPr marL="5715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Reasonable Modification</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8</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1%</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269631">
                <a:tc>
                  <a:txBody>
                    <a:bodyPr/>
                    <a:lstStyle/>
                    <a:p>
                      <a:pPr marL="5715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Other</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20</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5715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3%</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r h="269631">
                <a:tc>
                  <a:txBody>
                    <a:bodyPr/>
                    <a:lstStyle/>
                    <a:p>
                      <a:pPr marL="57150" marR="0">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TOTAL FILED*</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2000" dirty="0" smtClean="0">
                          <a:solidFill>
                            <a:schemeClr val="tx1"/>
                          </a:solidFill>
                          <a:effectLst/>
                          <a:latin typeface="Times New Roman" panose="02020603050405020304" pitchFamily="18" charset="0"/>
                          <a:ea typeface="Calibri"/>
                          <a:cs typeface="Times New Roman" panose="02020603050405020304" pitchFamily="18" charset="0"/>
                        </a:rPr>
                        <a:t>741</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N/A</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828800"/>
            <a:ext cx="8229600" cy="3962400"/>
          </a:xfrm>
        </p:spPr>
        <p:txBody>
          <a:bodyPr/>
          <a:lstStyle/>
          <a:p>
            <a:pPr marL="457200" indent="-457200">
              <a:buClrTx/>
              <a:buFont typeface="Wingdings" pitchFamily="2" charset="2"/>
              <a:buChar char="§"/>
            </a:pPr>
            <a:r>
              <a:rPr lang="en-US" sz="2400" dirty="0" smtClean="0">
                <a:solidFill>
                  <a:schemeClr val="tx1"/>
                </a:solidFill>
              </a:rPr>
              <a:t>Get Educated—know the law; know your responsibilities</a:t>
            </a:r>
          </a:p>
          <a:p>
            <a:pPr>
              <a:buClrTx/>
              <a:buFont typeface="Wingdings" pitchFamily="2" charset="2"/>
              <a:buChar char="§"/>
            </a:pPr>
            <a:endParaRPr lang="en-US" sz="800" dirty="0" smtClean="0">
              <a:solidFill>
                <a:schemeClr val="tx1"/>
              </a:solidFill>
            </a:endParaRPr>
          </a:p>
          <a:p>
            <a:pPr marL="457200" indent="-457200">
              <a:buClrTx/>
              <a:buFont typeface="Wingdings" pitchFamily="2" charset="2"/>
              <a:buChar char="§"/>
            </a:pPr>
            <a:r>
              <a:rPr lang="en-US" sz="2400" dirty="0" smtClean="0">
                <a:solidFill>
                  <a:schemeClr val="tx1"/>
                </a:solidFill>
              </a:rPr>
              <a:t>Establish policies and procedures that are non-discriminatory</a:t>
            </a:r>
          </a:p>
          <a:p>
            <a:pPr>
              <a:buClrTx/>
              <a:buFont typeface="Wingdings" pitchFamily="2" charset="2"/>
              <a:buChar char="§"/>
            </a:pPr>
            <a:endParaRPr lang="en-US" sz="800" dirty="0" smtClean="0">
              <a:solidFill>
                <a:schemeClr val="tx1"/>
              </a:solidFill>
            </a:endParaRPr>
          </a:p>
          <a:p>
            <a:pPr marL="457200" indent="-457200">
              <a:buClrTx/>
              <a:buFont typeface="Wingdings" pitchFamily="2" charset="2"/>
              <a:buChar char="§"/>
            </a:pPr>
            <a:r>
              <a:rPr lang="en-US" sz="2400" dirty="0" smtClean="0">
                <a:solidFill>
                  <a:schemeClr val="tx1"/>
                </a:solidFill>
              </a:rPr>
              <a:t>Implement </a:t>
            </a:r>
            <a:r>
              <a:rPr lang="en-US" sz="2400" dirty="0" smtClean="0"/>
              <a:t>non-discriminatory </a:t>
            </a:r>
            <a:r>
              <a:rPr lang="en-US" sz="2400" dirty="0" smtClean="0">
                <a:solidFill>
                  <a:schemeClr val="tx1"/>
                </a:solidFill>
              </a:rPr>
              <a:t>policies and procedures and consistently apply them (absent a reasonable request for accommodation/modification)</a:t>
            </a:r>
          </a:p>
          <a:p>
            <a:pPr>
              <a:buClrTx/>
              <a:buFont typeface="Wingdings" pitchFamily="2" charset="2"/>
              <a:buChar char="§"/>
            </a:pPr>
            <a:endParaRPr lang="en-US" sz="800" dirty="0" smtClean="0">
              <a:solidFill>
                <a:schemeClr val="tx1"/>
              </a:solidFill>
            </a:endParaRPr>
          </a:p>
          <a:p>
            <a:pPr marL="457200" indent="-457200">
              <a:buClrTx/>
              <a:buFont typeface="Wingdings" pitchFamily="2" charset="2"/>
              <a:buChar char="§"/>
            </a:pPr>
            <a:r>
              <a:rPr lang="en-US" sz="2400" dirty="0" smtClean="0">
                <a:solidFill>
                  <a:schemeClr val="tx1"/>
                </a:solidFill>
              </a:rPr>
              <a:t>Recognize a request for reasonable modification/accommodation</a:t>
            </a:r>
          </a:p>
          <a:p>
            <a:pPr>
              <a:buClrTx/>
              <a:buFont typeface="Wingdings" pitchFamily="2" charset="2"/>
              <a:buChar char="§"/>
            </a:pPr>
            <a:endParaRPr lang="en-US" sz="800" dirty="0" smtClean="0">
              <a:solidFill>
                <a:schemeClr val="tx1"/>
              </a:solidFill>
            </a:endParaRPr>
          </a:p>
          <a:p>
            <a:pPr marL="457200" indent="-457200">
              <a:buClrTx/>
              <a:buFont typeface="Wingdings" pitchFamily="2" charset="2"/>
              <a:buChar char="§"/>
            </a:pPr>
            <a:r>
              <a:rPr lang="en-US" sz="2400" dirty="0" smtClean="0"/>
              <a:t>Document reasonable accommodation interactions</a:t>
            </a:r>
            <a:endParaRPr lang="en-US" sz="2400" dirty="0">
              <a:solidFill>
                <a:schemeClr val="tx1"/>
              </a:solidFill>
            </a:endParaRPr>
          </a:p>
        </p:txBody>
      </p:sp>
      <p:sp>
        <p:nvSpPr>
          <p:cNvPr id="5" name="Rectangle 2"/>
          <p:cNvSpPr>
            <a:spLocks noGrp="1" noChangeArrowheads="1"/>
          </p:cNvSpPr>
          <p:nvPr>
            <p:ph type="title"/>
          </p:nvPr>
        </p:nvSpPr>
        <p:spPr>
          <a:xfrm>
            <a:off x="762000" y="533400"/>
            <a:ext cx="7696200" cy="1143000"/>
          </a:xfrm>
        </p:spPr>
        <p:txBody>
          <a:bodyPr/>
          <a:lstStyle/>
          <a:p>
            <a:r>
              <a:rPr lang="en-US" sz="4000" b="1" dirty="0" smtClean="0">
                <a:solidFill>
                  <a:schemeClr val="tx1"/>
                </a:solidFill>
                <a:latin typeface="Times New Roman" pitchFamily="18" charset="0"/>
                <a:cs typeface="Times New Roman" pitchFamily="18" charset="0"/>
              </a:rPr>
              <a:t>What Can Housing Providers do?</a:t>
            </a:r>
            <a:endParaRPr lang="en-US" sz="4000" b="1"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2A24C6F-7875-48E4-8CCB-D7DD401EF94D}"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0" y="1828800"/>
            <a:ext cx="7696200" cy="4419600"/>
          </a:xfrm>
        </p:spPr>
        <p:txBody>
          <a:bodyPr/>
          <a:lstStyle/>
          <a:p>
            <a:pPr>
              <a:buClrTx/>
              <a:buFont typeface="Wingdings" pitchFamily="2" charset="2"/>
              <a:buChar char="§"/>
            </a:pPr>
            <a:r>
              <a:rPr lang="en-US" sz="2400" dirty="0" smtClean="0">
                <a:solidFill>
                  <a:schemeClr val="tx1"/>
                </a:solidFill>
                <a:latin typeface="Times New Roman" pitchFamily="18" charset="0"/>
                <a:cs typeface="Times New Roman" pitchFamily="18" charset="0"/>
              </a:rPr>
              <a:t>Get </a:t>
            </a:r>
            <a:r>
              <a:rPr lang="en-US" sz="2400" dirty="0">
                <a:solidFill>
                  <a:schemeClr val="tx1"/>
                </a:solidFill>
                <a:latin typeface="Times New Roman" pitchFamily="18" charset="0"/>
                <a:cs typeface="Times New Roman" pitchFamily="18" charset="0"/>
              </a:rPr>
              <a:t>Educated—know the law; know your </a:t>
            </a:r>
            <a:r>
              <a:rPr lang="en-US" sz="2400" dirty="0" smtClean="0">
                <a:solidFill>
                  <a:schemeClr val="tx1"/>
                </a:solidFill>
                <a:latin typeface="Times New Roman" pitchFamily="18" charset="0"/>
                <a:cs typeface="Times New Roman" pitchFamily="18" charset="0"/>
              </a:rPr>
              <a:t>rights</a:t>
            </a:r>
          </a:p>
          <a:p>
            <a:pPr>
              <a:buClrTx/>
              <a:buFont typeface="Wingdings" pitchFamily="2" charset="2"/>
              <a:buChar char="§"/>
            </a:pPr>
            <a:endParaRPr lang="en-US" sz="800" dirty="0">
              <a:solidFill>
                <a:schemeClr val="tx1"/>
              </a:solidFill>
              <a:latin typeface="Times New Roman" pitchFamily="18" charset="0"/>
              <a:cs typeface="Times New Roman" pitchFamily="18" charset="0"/>
            </a:endParaRPr>
          </a:p>
          <a:p>
            <a:pPr>
              <a:buClrTx/>
              <a:buFont typeface="Wingdings" pitchFamily="2" charset="2"/>
              <a:buChar char="§"/>
            </a:pPr>
            <a:r>
              <a:rPr lang="en-US" sz="2400" dirty="0">
                <a:solidFill>
                  <a:schemeClr val="tx1"/>
                </a:solidFill>
                <a:latin typeface="Times New Roman" pitchFamily="18" charset="0"/>
                <a:cs typeface="Times New Roman" pitchFamily="18" charset="0"/>
              </a:rPr>
              <a:t>Read </a:t>
            </a:r>
            <a:r>
              <a:rPr lang="en-US" sz="2400" dirty="0" smtClean="0">
                <a:solidFill>
                  <a:schemeClr val="tx1"/>
                </a:solidFill>
                <a:latin typeface="Times New Roman" pitchFamily="18" charset="0"/>
                <a:cs typeface="Times New Roman" pitchFamily="18" charset="0"/>
              </a:rPr>
              <a:t>and be familiar with the lease, addendums and other Housing Provider information </a:t>
            </a:r>
            <a:r>
              <a:rPr lang="en-US" sz="2400" dirty="0">
                <a:solidFill>
                  <a:schemeClr val="tx1"/>
                </a:solidFill>
                <a:latin typeface="Times New Roman" pitchFamily="18" charset="0"/>
                <a:cs typeface="Times New Roman" pitchFamily="18" charset="0"/>
              </a:rPr>
              <a:t>concerning </a:t>
            </a:r>
            <a:r>
              <a:rPr lang="en-US" sz="2400" dirty="0" smtClean="0">
                <a:latin typeface="Times New Roman" pitchFamily="18" charset="0"/>
                <a:cs typeface="Times New Roman" pitchFamily="18" charset="0"/>
              </a:rPr>
              <a:t>tenancy/residency; comply with the terms of the lease </a:t>
            </a:r>
          </a:p>
          <a:p>
            <a:pPr>
              <a:buClrTx/>
              <a:buFont typeface="Wingdings" pitchFamily="2" charset="2"/>
              <a:buChar char="§"/>
            </a:pPr>
            <a:endParaRPr lang="en-US" sz="800" dirty="0">
              <a:solidFill>
                <a:schemeClr val="tx1"/>
              </a:solidFill>
              <a:latin typeface="Times New Roman" pitchFamily="18" charset="0"/>
              <a:cs typeface="Times New Roman" pitchFamily="18" charset="0"/>
            </a:endParaRPr>
          </a:p>
          <a:p>
            <a:pPr>
              <a:buClrTx/>
              <a:buFont typeface="Wingdings" pitchFamily="2" charset="2"/>
              <a:buChar char="§"/>
            </a:pPr>
            <a:r>
              <a:rPr lang="en-US" sz="2400" dirty="0">
                <a:solidFill>
                  <a:schemeClr val="tx1"/>
                </a:solidFill>
                <a:latin typeface="Times New Roman" pitchFamily="18" charset="0"/>
                <a:cs typeface="Times New Roman" pitchFamily="18" charset="0"/>
              </a:rPr>
              <a:t>Document </a:t>
            </a:r>
            <a:r>
              <a:rPr lang="en-US" sz="2400" dirty="0" smtClean="0">
                <a:solidFill>
                  <a:schemeClr val="tx1"/>
                </a:solidFill>
                <a:latin typeface="Times New Roman" pitchFamily="18" charset="0"/>
                <a:cs typeface="Times New Roman" pitchFamily="18" charset="0"/>
              </a:rPr>
              <a:t>interactions </a:t>
            </a:r>
            <a:r>
              <a:rPr lang="en-US" sz="2400" dirty="0">
                <a:solidFill>
                  <a:schemeClr val="tx1"/>
                </a:solidFill>
                <a:latin typeface="Times New Roman" pitchFamily="18" charset="0"/>
                <a:cs typeface="Times New Roman" pitchFamily="18" charset="0"/>
              </a:rPr>
              <a:t>with Housing </a:t>
            </a:r>
            <a:r>
              <a:rPr lang="en-US" sz="2400" dirty="0" smtClean="0">
                <a:solidFill>
                  <a:schemeClr val="tx1"/>
                </a:solidFill>
                <a:latin typeface="Times New Roman" pitchFamily="18" charset="0"/>
                <a:cs typeface="Times New Roman" pitchFamily="18" charset="0"/>
              </a:rPr>
              <a:t>Providers</a:t>
            </a:r>
          </a:p>
          <a:p>
            <a:pPr>
              <a:buClrTx/>
              <a:buFont typeface="Wingdings" pitchFamily="2" charset="2"/>
              <a:buChar char="§"/>
            </a:pPr>
            <a:endParaRPr lang="en-US" sz="800" dirty="0" smtClean="0">
              <a:solidFill>
                <a:schemeClr val="tx1"/>
              </a:solidFill>
              <a:latin typeface="Times New Roman" pitchFamily="18" charset="0"/>
              <a:cs typeface="Times New Roman" pitchFamily="18" charset="0"/>
            </a:endParaRPr>
          </a:p>
          <a:p>
            <a:pPr>
              <a:buClrTx/>
              <a:buFont typeface="Wingdings" pitchFamily="2" charset="2"/>
              <a:buChar char="§"/>
            </a:pPr>
            <a:r>
              <a:rPr lang="en-US" sz="2400" dirty="0" smtClean="0">
                <a:latin typeface="Times New Roman" pitchFamily="18" charset="0"/>
                <a:cs typeface="Times New Roman" pitchFamily="18" charset="0"/>
              </a:rPr>
              <a:t>File a Fair Housing Complaint</a:t>
            </a:r>
            <a:endParaRPr lang="en-US" sz="2400" dirty="0">
              <a:solidFill>
                <a:schemeClr val="tx1"/>
              </a:solidFill>
              <a:latin typeface="Times New Roman" pitchFamily="18" charset="0"/>
              <a:cs typeface="Times New Roman" pitchFamily="18" charset="0"/>
            </a:endParaRPr>
          </a:p>
        </p:txBody>
      </p:sp>
      <p:sp>
        <p:nvSpPr>
          <p:cNvPr id="5" name="Rectangle 2"/>
          <p:cNvSpPr>
            <a:spLocks noGrp="1" noChangeArrowheads="1"/>
          </p:cNvSpPr>
          <p:nvPr>
            <p:ph type="title"/>
          </p:nvPr>
        </p:nvSpPr>
        <p:spPr>
          <a:xfrm>
            <a:off x="762000" y="533400"/>
            <a:ext cx="7696200" cy="1143000"/>
          </a:xfrm>
        </p:spPr>
        <p:txBody>
          <a:bodyPr/>
          <a:lstStyle/>
          <a:p>
            <a:r>
              <a:rPr lang="en-US" sz="4000" b="1" dirty="0" smtClean="0">
                <a:solidFill>
                  <a:schemeClr val="tx1"/>
                </a:solidFill>
                <a:latin typeface="Times New Roman" pitchFamily="18" charset="0"/>
                <a:cs typeface="Times New Roman" pitchFamily="18" charset="0"/>
              </a:rPr>
              <a:t>What Housing Consumers do?</a:t>
            </a:r>
            <a:endParaRPr lang="en-US" sz="4000" b="1"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2A24C6F-7875-48E4-8CCB-D7DD401EF94D}" type="slidenum">
              <a:rPr lang="en-US" smtClean="0"/>
              <a:pPr/>
              <a:t>54</a:t>
            </a:fld>
            <a:endParaRPr lang="en-US"/>
          </a:p>
        </p:txBody>
      </p:sp>
    </p:spTree>
    <p:extLst>
      <p:ext uri="{BB962C8B-B14F-4D97-AF65-F5344CB8AC3E}">
        <p14:creationId xmlns="" xmlns:p14="http://schemas.microsoft.com/office/powerpoint/2010/main" val="27308043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Question Mark"/>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2514600"/>
            <a:ext cx="3429000" cy="281000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46129" name="Picture 49" descr="Yello sticky note with the words &quot;Thank You&quot; written in red."/>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29000" y="3962400"/>
            <a:ext cx="3143250"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8" name="Title 7"/>
          <p:cNvSpPr>
            <a:spLocks noGrp="1"/>
          </p:cNvSpPr>
          <p:nvPr>
            <p:ph type="title"/>
          </p:nvPr>
        </p:nvSpPr>
        <p:spPr>
          <a:xfrm>
            <a:off x="762000" y="914400"/>
            <a:ext cx="7696200" cy="762000"/>
          </a:xfrm>
        </p:spPr>
        <p:txBody>
          <a:bodyPr/>
          <a:lstStyle/>
          <a:p>
            <a:r>
              <a:rPr lang="en-US" dirty="0" smtClean="0">
                <a:solidFill>
                  <a:schemeClr val="tx1"/>
                </a:solidFill>
              </a:rPr>
              <a:t>Questions?</a:t>
            </a:r>
          </a:p>
        </p:txBody>
      </p:sp>
      <p:sp>
        <p:nvSpPr>
          <p:cNvPr id="9" name="Content Placeholder 8"/>
          <p:cNvSpPr>
            <a:spLocks noGrp="1"/>
          </p:cNvSpPr>
          <p:nvPr>
            <p:ph idx="1"/>
          </p:nvPr>
        </p:nvSpPr>
        <p:spPr>
          <a:xfrm>
            <a:off x="2438400" y="1828800"/>
            <a:ext cx="6172200" cy="1447800"/>
          </a:xfrm>
        </p:spPr>
        <p:txBody>
          <a:bodyPr/>
          <a:lstStyle/>
          <a:p>
            <a:pPr>
              <a:buNone/>
            </a:pPr>
            <a:r>
              <a:rPr lang="en-US" sz="1800" b="1" dirty="0" smtClean="0"/>
              <a:t>Please sign up for the Civil Rights Reporter at:    </a:t>
            </a:r>
            <a:r>
              <a:rPr lang="en-US" sz="1800" b="1" u="sng" dirty="0" smtClean="0">
                <a:solidFill>
                  <a:schemeClr val="accent2">
                    <a:lumMod val="25000"/>
                  </a:schemeClr>
                </a:solidFill>
                <a:uFill>
                  <a:solidFill>
                    <a:schemeClr val="accent2">
                      <a:lumMod val="25000"/>
                    </a:schemeClr>
                  </a:solidFill>
                </a:uFill>
                <a:hlinkClick r:id="rId5"/>
              </a:rPr>
              <a:t>http://www.twc.state.tx.us/partners/civil-rights-reporter</a:t>
            </a:r>
            <a:endParaRPr lang="en-US" sz="1800" dirty="0"/>
          </a:p>
        </p:txBody>
      </p:sp>
      <p:sp>
        <p:nvSpPr>
          <p:cNvPr id="3" name="Slide Number Placeholder 2"/>
          <p:cNvSpPr>
            <a:spLocks noGrp="1"/>
          </p:cNvSpPr>
          <p:nvPr>
            <p:ph type="sldNum" sz="quarter" idx="12"/>
          </p:nvPr>
        </p:nvSpPr>
        <p:spPr/>
        <p:txBody>
          <a:bodyPr/>
          <a:lstStyle/>
          <a:p>
            <a:fld id="{B2D9A9B5-C5E8-44A2-889C-512E9315F21C}" type="slidenum">
              <a:rPr lang="en-US" smtClean="0"/>
              <a:pPr/>
              <a:t>55</a:t>
            </a:fld>
            <a:endParaRPr lang="en-US"/>
          </a:p>
        </p:txBody>
      </p:sp>
    </p:spTree>
    <p:extLst>
      <p:ext uri="{BB962C8B-B14F-4D97-AF65-F5344CB8AC3E}">
        <p14:creationId xmlns="" xmlns:p14="http://schemas.microsoft.com/office/powerpoint/2010/main" val="3320501002"/>
      </p:ext>
    </p:extLst>
  </p:cSld>
  <p:clrMapOvr>
    <a:masterClrMapping/>
  </p:clrMapOvr>
  <mc:AlternateContent xmlns:mc="http://schemas.openxmlformats.org/markup-compatibility/2006">
    <mc:Choice xmlns="" xmlns:p14="http://schemas.microsoft.com/office/powerpoint/2010/main" Requires="p14">
      <p:transition spd="slow" p14:dur="1750">
        <p:fade/>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B9C04D9-54F0-4E60-8422-E96DF6847A8E}" type="slidenum">
              <a:rPr lang="en-US" smtClean="0"/>
              <a:pPr>
                <a:defRPr/>
              </a:pPr>
              <a:t>56</a:t>
            </a:fld>
            <a:endParaRPr lang="en-US" dirty="0"/>
          </a:p>
        </p:txBody>
      </p:sp>
      <p:sp>
        <p:nvSpPr>
          <p:cNvPr id="11" name="Content Placeholder 5"/>
          <p:cNvSpPr>
            <a:spLocks noGrp="1"/>
          </p:cNvSpPr>
          <p:nvPr>
            <p:ph idx="4294967295"/>
          </p:nvPr>
        </p:nvSpPr>
        <p:spPr>
          <a:xfrm>
            <a:off x="3810000" y="2247482"/>
            <a:ext cx="4953000" cy="2374967"/>
          </a:xfrm>
          <a:prstGeom prst="rect">
            <a:avLst/>
          </a:prstGeom>
        </p:spPr>
        <p:txBody>
          <a:bodyPr/>
          <a:lstStyle/>
          <a:p>
            <a:pPr marL="57150" lvl="0" indent="-57150" algn="ctr">
              <a:spcBef>
                <a:spcPct val="50000"/>
              </a:spcBef>
              <a:buClrTx/>
              <a:buSzTx/>
              <a:buNone/>
            </a:pPr>
            <a:r>
              <a:rPr lang="en-US" sz="2000" b="1" kern="1200" dirty="0"/>
              <a:t>Contact the Texas Workforce Commission </a:t>
            </a:r>
          </a:p>
          <a:p>
            <a:pPr marL="57150" lvl="0" indent="-57150" algn="ctr">
              <a:spcBef>
                <a:spcPct val="50000"/>
              </a:spcBef>
              <a:buClrTx/>
              <a:buSzTx/>
              <a:buNone/>
            </a:pPr>
            <a:r>
              <a:rPr lang="en-US" sz="2000" b="1" kern="1200" dirty="0"/>
              <a:t>Civil Rights </a:t>
            </a:r>
            <a:r>
              <a:rPr lang="en-US" sz="2000" b="1" kern="1200" dirty="0" smtClean="0"/>
              <a:t>Division at:</a:t>
            </a:r>
          </a:p>
          <a:p>
            <a:pPr marL="57150" indent="-57150" algn="ctr">
              <a:spcBef>
                <a:spcPct val="50000"/>
              </a:spcBef>
              <a:buClrTx/>
              <a:buSzTx/>
              <a:buNone/>
            </a:pPr>
            <a:r>
              <a:rPr lang="en-US" sz="2000" b="1" kern="1200" dirty="0" smtClean="0"/>
              <a:t>(888) 452-4778 or (512) 463-2642</a:t>
            </a:r>
          </a:p>
          <a:p>
            <a:pPr marL="57150" indent="-57150" algn="ctr">
              <a:spcBef>
                <a:spcPct val="50000"/>
              </a:spcBef>
              <a:buClrTx/>
              <a:buSzTx/>
              <a:buNone/>
            </a:pPr>
            <a:r>
              <a:rPr lang="en-US" sz="2000" b="1" kern="1200" dirty="0" smtClean="0"/>
              <a:t>crdtraining@twc.state.tx.us</a:t>
            </a:r>
            <a:endParaRPr lang="en-US" sz="1600" dirty="0">
              <a:latin typeface="Times New Roman" pitchFamily="18" charset="0"/>
              <a:cs typeface="Times New Roman" pitchFamily="18" charset="0"/>
            </a:endParaRPr>
          </a:p>
        </p:txBody>
      </p:sp>
      <p:pic>
        <p:nvPicPr>
          <p:cNvPr id="1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2209800"/>
            <a:ext cx="2843647" cy="25908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itle 6"/>
          <p:cNvSpPr>
            <a:spLocks noGrp="1"/>
          </p:cNvSpPr>
          <p:nvPr>
            <p:ph type="title" idx="4294967295"/>
          </p:nvPr>
        </p:nvSpPr>
        <p:spPr>
          <a:xfrm>
            <a:off x="838200" y="533400"/>
            <a:ext cx="7696200" cy="1143000"/>
          </a:xfrm>
        </p:spPr>
        <p:txBody>
          <a:bodyPr/>
          <a:lstStyle/>
          <a:p>
            <a:r>
              <a:rPr lang="en-US" sz="4200" b="1" dirty="0" smtClean="0">
                <a:solidFill>
                  <a:schemeClr val="tx1"/>
                </a:solidFill>
              </a:rPr>
              <a:t>Training &amp; Technical Assistance</a:t>
            </a:r>
            <a:endParaRPr lang="en-US" sz="4200" b="1" dirty="0">
              <a:solidFill>
                <a:schemeClr val="tx1"/>
              </a:solidFill>
            </a:endParaRPr>
          </a:p>
        </p:txBody>
      </p:sp>
    </p:spTree>
    <p:extLst>
      <p:ext uri="{BB962C8B-B14F-4D97-AF65-F5344CB8AC3E}">
        <p14:creationId xmlns="" xmlns:p14="http://schemas.microsoft.com/office/powerpoint/2010/main" val="206614195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838200" y="1752600"/>
            <a:ext cx="7772400" cy="4495799"/>
          </a:xfrm>
        </p:spPr>
        <p:txBody>
          <a:bodyPr/>
          <a:lstStyle/>
          <a:p>
            <a:pPr marL="285750" lvl="1">
              <a:spcBef>
                <a:spcPts val="200"/>
              </a:spcBef>
              <a:buClrTx/>
              <a:buSzPct val="100000"/>
              <a:buFont typeface="Wingdings" panose="05000000000000000000" pitchFamily="2" charset="2"/>
              <a:buChar char="§"/>
              <a:defRPr/>
            </a:pPr>
            <a:r>
              <a:rPr lang="en-US" sz="2400" dirty="0" smtClean="0"/>
              <a:t>Identify the Purpose of the Acts</a:t>
            </a:r>
          </a:p>
          <a:p>
            <a:pPr marL="285750" lvl="1">
              <a:spcBef>
                <a:spcPts val="200"/>
              </a:spcBef>
              <a:buClrTx/>
              <a:buSzPct val="100000"/>
              <a:buFont typeface="Wingdings" panose="05000000000000000000" pitchFamily="2" charset="2"/>
              <a:buChar char="§"/>
              <a:defRPr/>
            </a:pPr>
            <a:endParaRPr lang="en-US" sz="1000" dirty="0" smtClean="0"/>
          </a:p>
          <a:p>
            <a:pPr marL="285750" indent="-285750">
              <a:spcBef>
                <a:spcPts val="200"/>
              </a:spcBef>
              <a:buClrTx/>
              <a:buSzPct val="100000"/>
              <a:buFont typeface="Wingdings" panose="05000000000000000000" pitchFamily="2" charset="2"/>
              <a:buChar char="§"/>
              <a:defRPr/>
            </a:pPr>
            <a:r>
              <a:rPr lang="en-US" sz="2400" dirty="0" smtClean="0"/>
              <a:t>Reasonable Accommodations</a:t>
            </a:r>
          </a:p>
          <a:p>
            <a:pPr marL="285750" indent="-285750">
              <a:spcBef>
                <a:spcPts val="200"/>
              </a:spcBef>
              <a:buClrTx/>
              <a:buSzPct val="100000"/>
              <a:buFont typeface="Wingdings" panose="05000000000000000000" pitchFamily="2" charset="2"/>
              <a:buChar char="§"/>
              <a:defRPr/>
            </a:pPr>
            <a:endParaRPr lang="en-US" sz="1000" dirty="0" smtClean="0"/>
          </a:p>
          <a:p>
            <a:pPr marL="685800" lvl="1">
              <a:spcBef>
                <a:spcPts val="200"/>
              </a:spcBef>
              <a:buClrTx/>
              <a:buSzPct val="100000"/>
              <a:buFont typeface="Wingdings" panose="05000000000000000000" pitchFamily="2" charset="2"/>
              <a:buChar char="§"/>
              <a:defRPr/>
            </a:pPr>
            <a:r>
              <a:rPr lang="en-US" sz="2000" dirty="0" smtClean="0"/>
              <a:t>Define Disability</a:t>
            </a:r>
          </a:p>
          <a:p>
            <a:pPr marL="285750" indent="-285750">
              <a:spcBef>
                <a:spcPts val="200"/>
              </a:spcBef>
              <a:buClrTx/>
              <a:buSzPct val="100000"/>
              <a:buFont typeface="Wingdings" panose="05000000000000000000" pitchFamily="2" charset="2"/>
              <a:buChar char="§"/>
              <a:defRPr/>
            </a:pPr>
            <a:endParaRPr lang="en-US" sz="1000" dirty="0"/>
          </a:p>
          <a:p>
            <a:pPr marL="685800" lvl="1">
              <a:spcBef>
                <a:spcPts val="200"/>
              </a:spcBef>
              <a:buClrTx/>
              <a:buSzPct val="100000"/>
              <a:buFont typeface="Wingdings" panose="05000000000000000000" pitchFamily="2" charset="2"/>
              <a:buChar char="§"/>
              <a:defRPr/>
            </a:pPr>
            <a:r>
              <a:rPr lang="en-US" sz="2000" dirty="0"/>
              <a:t>Recognize</a:t>
            </a:r>
            <a:r>
              <a:rPr lang="en-US" sz="2000" dirty="0" smtClean="0"/>
              <a:t> a Request for Reasonable Accommodations</a:t>
            </a:r>
          </a:p>
          <a:p>
            <a:pPr marL="285750" lvl="1">
              <a:spcBef>
                <a:spcPts val="200"/>
              </a:spcBef>
              <a:buClrTx/>
              <a:buSzPct val="100000"/>
              <a:buFont typeface="Wingdings" panose="05000000000000000000" pitchFamily="2" charset="2"/>
              <a:buChar char="§"/>
              <a:defRPr/>
            </a:pPr>
            <a:endParaRPr lang="en-US" sz="1000" dirty="0" smtClean="0"/>
          </a:p>
          <a:p>
            <a:pPr marL="685800" lvl="2">
              <a:spcBef>
                <a:spcPts val="200"/>
              </a:spcBef>
              <a:buClrTx/>
              <a:buSzPct val="100000"/>
              <a:buFont typeface="Wingdings" panose="05000000000000000000" pitchFamily="2" charset="2"/>
              <a:buChar char="§"/>
              <a:defRPr/>
            </a:pPr>
            <a:r>
              <a:rPr lang="en-US" sz="2000" dirty="0" smtClean="0"/>
              <a:t>Recognize Appropriate Responses to a Request for Reasonable Accommodations</a:t>
            </a:r>
          </a:p>
          <a:p>
            <a:pPr marL="685800" lvl="2">
              <a:spcBef>
                <a:spcPts val="200"/>
              </a:spcBef>
              <a:buClrTx/>
              <a:buSzPct val="100000"/>
              <a:buNone/>
              <a:defRPr/>
            </a:pPr>
            <a:endParaRPr lang="en-US" sz="1000" dirty="0" smtClean="0"/>
          </a:p>
          <a:p>
            <a:pPr marL="685800" lvl="2">
              <a:spcBef>
                <a:spcPts val="200"/>
              </a:spcBef>
              <a:buClrTx/>
              <a:buSzPct val="100000"/>
              <a:buFont typeface="Wingdings" panose="05000000000000000000" pitchFamily="2" charset="2"/>
              <a:buChar char="§"/>
              <a:defRPr/>
            </a:pPr>
            <a:r>
              <a:rPr lang="en-US" sz="2000" dirty="0" smtClean="0"/>
              <a:t>Identify Resources</a:t>
            </a:r>
          </a:p>
          <a:p>
            <a:pPr marL="685800" lvl="2">
              <a:spcBef>
                <a:spcPts val="200"/>
              </a:spcBef>
              <a:buClrTx/>
              <a:buSzPct val="100000"/>
              <a:buNone/>
              <a:defRPr/>
            </a:pPr>
            <a:endParaRPr lang="en-US" sz="1000" dirty="0" smtClean="0"/>
          </a:p>
          <a:p>
            <a:pPr marL="285750" lvl="1">
              <a:spcBef>
                <a:spcPts val="200"/>
              </a:spcBef>
              <a:buClrTx/>
              <a:buSzPct val="100000"/>
              <a:buFont typeface="Wingdings" panose="05000000000000000000" pitchFamily="2" charset="2"/>
              <a:buChar char="§"/>
              <a:defRPr/>
            </a:pPr>
            <a:r>
              <a:rPr lang="en-US" sz="2400" dirty="0" smtClean="0"/>
              <a:t>Identify Other Accessibility Issues</a:t>
            </a:r>
            <a:endParaRPr lang="en-US" sz="2000" dirty="0" smtClean="0"/>
          </a:p>
        </p:txBody>
      </p:sp>
      <p:sp>
        <p:nvSpPr>
          <p:cNvPr id="2" name="Slide Number Placeholder 1"/>
          <p:cNvSpPr>
            <a:spLocks noGrp="1"/>
          </p:cNvSpPr>
          <p:nvPr>
            <p:ph type="sldNum" sz="quarter" idx="12"/>
          </p:nvPr>
        </p:nvSpPr>
        <p:spPr/>
        <p:txBody>
          <a:bodyPr/>
          <a:lstStyle/>
          <a:p>
            <a:fld id="{72A24C6F-7875-48E4-8CCB-D7DD401EF94D}" type="slidenum">
              <a:rPr lang="en-US" smtClean="0"/>
              <a:pPr/>
              <a:t>6</a:t>
            </a:fld>
            <a:endParaRPr lang="en-US"/>
          </a:p>
        </p:txBody>
      </p:sp>
      <p:pic>
        <p:nvPicPr>
          <p:cNvPr id="7" name="Picture 4" descr="C:\Users\canasgig\AppData\Local\Microsoft\Windows\Temporary Internet Files\Content.IE5\N534DNL2\UxCwgUnconditional Love[1].jpg"/>
          <p:cNvPicPr>
            <a:picLocks noChangeAspect="1" noChangeArrowheads="1"/>
          </p:cNvPicPr>
          <p:nvPr/>
        </p:nvPicPr>
        <p:blipFill>
          <a:blip r:embed="rId3" cstate="print"/>
          <a:srcRect/>
          <a:stretch>
            <a:fillRect/>
          </a:stretch>
        </p:blipFill>
        <p:spPr bwMode="auto">
          <a:xfrm>
            <a:off x="6172200" y="4419600"/>
            <a:ext cx="1668366" cy="16891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6" name="Title 5"/>
          <p:cNvSpPr>
            <a:spLocks noGrp="1"/>
          </p:cNvSpPr>
          <p:nvPr>
            <p:ph type="title"/>
          </p:nvPr>
        </p:nvSpPr>
        <p:spPr>
          <a:xfrm>
            <a:off x="762000" y="457200"/>
            <a:ext cx="7696200" cy="1143000"/>
          </a:xfrm>
        </p:spPr>
        <p:txBody>
          <a:bodyPr/>
          <a:lstStyle/>
          <a:p>
            <a:r>
              <a:rPr lang="en-US" dirty="0" smtClean="0">
                <a:solidFill>
                  <a:schemeClr val="tx1"/>
                </a:solidFill>
              </a:rPr>
              <a:t>Objectives</a:t>
            </a:r>
            <a:endParaRPr lang="en-US" dirty="0">
              <a:solidFill>
                <a:schemeClr val="tx1"/>
              </a:solidFill>
            </a:endParaRPr>
          </a:p>
        </p:txBody>
      </p:sp>
    </p:spTree>
    <p:extLst>
      <p:ext uri="{BB962C8B-B14F-4D97-AF65-F5344CB8AC3E}">
        <p14:creationId xmlns="" xmlns:p14="http://schemas.microsoft.com/office/powerpoint/2010/main" val="41188890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1828800"/>
            <a:ext cx="8105010" cy="3903593"/>
          </a:xfrm>
        </p:spPr>
        <p:txBody>
          <a:bodyPr/>
          <a:lstStyle/>
          <a:p>
            <a:pPr marL="0" indent="0">
              <a:buClrTx/>
              <a:buSzPct val="100000"/>
              <a:buNone/>
              <a:defRPr/>
            </a:pPr>
            <a:r>
              <a:rPr lang="en-US" sz="2200" dirty="0"/>
              <a:t>The purpose of the </a:t>
            </a:r>
            <a:r>
              <a:rPr lang="en-US" sz="2200" dirty="0" smtClean="0"/>
              <a:t>Fair </a:t>
            </a:r>
            <a:r>
              <a:rPr lang="en-US" sz="2200" dirty="0"/>
              <a:t>Housing Act is </a:t>
            </a:r>
            <a:r>
              <a:rPr lang="en-US" sz="2200" dirty="0" smtClean="0"/>
              <a:t>to, </a:t>
            </a:r>
            <a:r>
              <a:rPr lang="en-US" sz="2200" dirty="0"/>
              <a:t>within constitutional limitations, </a:t>
            </a:r>
            <a:r>
              <a:rPr lang="en-US" sz="2200" dirty="0" smtClean="0"/>
              <a:t> provide for </a:t>
            </a:r>
            <a:r>
              <a:rPr lang="en-US" sz="2200" dirty="0"/>
              <a:t>fair housing throughout the United States. </a:t>
            </a:r>
          </a:p>
          <a:p>
            <a:pPr marL="0" indent="0">
              <a:buClrTx/>
              <a:buSzPct val="100000"/>
              <a:buNone/>
              <a:defRPr/>
            </a:pPr>
            <a:endParaRPr lang="en-US" sz="2200" dirty="0" smtClean="0"/>
          </a:p>
          <a:p>
            <a:pPr marL="0" indent="0">
              <a:buClrTx/>
              <a:buSzPct val="100000"/>
              <a:buNone/>
              <a:defRPr/>
            </a:pPr>
            <a:r>
              <a:rPr lang="en-US" sz="2200" dirty="0" smtClean="0"/>
              <a:t>The purpose of the Texas Fair Housing Act is to:</a:t>
            </a:r>
          </a:p>
          <a:p>
            <a:pPr>
              <a:buClrTx/>
              <a:buSzPct val="100000"/>
              <a:buFont typeface="Wingdings" panose="05000000000000000000" pitchFamily="2" charset="2"/>
              <a:buChar char="§"/>
              <a:defRPr/>
            </a:pPr>
            <a:endParaRPr lang="en-US" sz="2200" dirty="0" smtClean="0">
              <a:latin typeface="Times New Roman" pitchFamily="18" charset="0"/>
              <a:cs typeface="Times New Roman" pitchFamily="18" charset="0"/>
            </a:endParaRPr>
          </a:p>
          <a:p>
            <a:pPr>
              <a:buClrTx/>
              <a:buSzPct val="100000"/>
              <a:buFont typeface="Wingdings" panose="05000000000000000000" pitchFamily="2" charset="2"/>
              <a:buChar char="§"/>
              <a:defRPr/>
            </a:pPr>
            <a:r>
              <a:rPr lang="en-US" sz="2200" dirty="0" smtClean="0">
                <a:latin typeface="Times New Roman" pitchFamily="18" charset="0"/>
                <a:cs typeface="Times New Roman" pitchFamily="18" charset="0"/>
              </a:rPr>
              <a:t>Provide for fair housing practices in the state</a:t>
            </a:r>
          </a:p>
          <a:p>
            <a:pPr>
              <a:buClrTx/>
              <a:buSzPct val="100000"/>
              <a:buFont typeface="Wingdings" panose="05000000000000000000" pitchFamily="2" charset="2"/>
              <a:buChar char="§"/>
              <a:defRPr/>
            </a:pPr>
            <a:r>
              <a:rPr lang="en-US" sz="2200" dirty="0" smtClean="0">
                <a:latin typeface="Times New Roman" pitchFamily="18" charset="0"/>
                <a:cs typeface="Times New Roman" pitchFamily="18" charset="0"/>
              </a:rPr>
              <a:t>Create a procedure for investigation and settling complaints </a:t>
            </a:r>
          </a:p>
          <a:p>
            <a:pPr>
              <a:buClrTx/>
              <a:buSzPct val="100000"/>
              <a:buFont typeface="Wingdings" panose="05000000000000000000" pitchFamily="2" charset="2"/>
              <a:buChar char="§"/>
              <a:defRPr/>
            </a:pPr>
            <a:r>
              <a:rPr lang="en-US" sz="2200" dirty="0" smtClean="0">
                <a:latin typeface="Times New Roman" pitchFamily="18" charset="0"/>
                <a:cs typeface="Times New Roman" pitchFamily="18" charset="0"/>
              </a:rPr>
              <a:t>Provide rights and remedies substantially equivalent to federal law</a:t>
            </a:r>
          </a:p>
        </p:txBody>
      </p:sp>
      <p:sp>
        <p:nvSpPr>
          <p:cNvPr id="3" name="Slide Number Placeholder 2"/>
          <p:cNvSpPr>
            <a:spLocks noGrp="1"/>
          </p:cNvSpPr>
          <p:nvPr>
            <p:ph type="sldNum" sz="quarter" idx="12"/>
          </p:nvPr>
        </p:nvSpPr>
        <p:spPr/>
        <p:txBody>
          <a:bodyPr/>
          <a:lstStyle/>
          <a:p>
            <a:fld id="{72A24C6F-7875-48E4-8CCB-D7DD401EF94D}" type="slidenum">
              <a:rPr lang="en-US" smtClean="0"/>
              <a:pPr/>
              <a:t>7</a:t>
            </a:fld>
            <a:endParaRPr lang="en-US"/>
          </a:p>
        </p:txBody>
      </p:sp>
      <p:pic>
        <p:nvPicPr>
          <p:cNvPr id="5124" name="Picture 4" descr="Creating Equal Opportunity in Every Community Live Fre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24600" y="2667000"/>
            <a:ext cx="2438400" cy="137769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5"/>
          <p:cNvSpPr>
            <a:spLocks noGrp="1"/>
          </p:cNvSpPr>
          <p:nvPr>
            <p:ph type="title"/>
          </p:nvPr>
        </p:nvSpPr>
        <p:spPr>
          <a:xfrm>
            <a:off x="762000" y="533400"/>
            <a:ext cx="7696200" cy="1143000"/>
          </a:xfrm>
        </p:spPr>
        <p:txBody>
          <a:bodyPr/>
          <a:lstStyle/>
          <a:p>
            <a:r>
              <a:rPr lang="en-US" dirty="0" smtClean="0">
                <a:solidFill>
                  <a:schemeClr val="tx1"/>
                </a:solidFill>
              </a:rPr>
              <a:t>Purpose</a:t>
            </a:r>
            <a:endParaRPr lang="en-US" dirty="0">
              <a:solidFill>
                <a:schemeClr val="tx1"/>
              </a:solidFill>
            </a:endParaRPr>
          </a:p>
        </p:txBody>
      </p:sp>
    </p:spTree>
    <p:extLst>
      <p:ext uri="{BB962C8B-B14F-4D97-AF65-F5344CB8AC3E}">
        <p14:creationId xmlns="" xmlns:p14="http://schemas.microsoft.com/office/powerpoint/2010/main" val="231741285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ands holding the worl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54600" y="2438400"/>
            <a:ext cx="2895600" cy="25908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smtClean="0">
                <a:solidFill>
                  <a:schemeClr val="tx1"/>
                </a:solidFill>
              </a:rPr>
              <a:t>Protected Classes</a:t>
            </a:r>
            <a:endParaRPr lang="en-US" dirty="0">
              <a:solidFill>
                <a:schemeClr val="tx1"/>
              </a:solidFill>
            </a:endParaRPr>
          </a:p>
        </p:txBody>
      </p:sp>
      <p:sp>
        <p:nvSpPr>
          <p:cNvPr id="9" name="Content Placeholder 8"/>
          <p:cNvSpPr>
            <a:spLocks noGrp="1"/>
          </p:cNvSpPr>
          <p:nvPr>
            <p:ph idx="1"/>
          </p:nvPr>
        </p:nvSpPr>
        <p:spPr>
          <a:xfrm>
            <a:off x="990600" y="2057400"/>
            <a:ext cx="3733800" cy="3505200"/>
          </a:xfrm>
        </p:spPr>
        <p:txBody>
          <a:bodyPr/>
          <a:lstStyle/>
          <a:p>
            <a:pPr>
              <a:buFont typeface="Wingdings" pitchFamily="2" charset="2"/>
              <a:buChar char="§"/>
            </a:pPr>
            <a:r>
              <a:rPr lang="en-US" sz="2600" dirty="0" smtClean="0"/>
              <a:t>Race</a:t>
            </a:r>
          </a:p>
          <a:p>
            <a:pPr>
              <a:buFont typeface="Wingdings" pitchFamily="2" charset="2"/>
              <a:buChar char="§"/>
            </a:pPr>
            <a:r>
              <a:rPr lang="en-US" sz="2600" dirty="0" smtClean="0"/>
              <a:t>Color</a:t>
            </a:r>
          </a:p>
          <a:p>
            <a:pPr>
              <a:buFont typeface="Wingdings" pitchFamily="2" charset="2"/>
              <a:buChar char="§"/>
            </a:pPr>
            <a:r>
              <a:rPr lang="en-US" sz="2600" dirty="0" smtClean="0"/>
              <a:t>National Origin</a:t>
            </a:r>
          </a:p>
          <a:p>
            <a:pPr>
              <a:buFont typeface="Wingdings" pitchFamily="2" charset="2"/>
              <a:buChar char="§"/>
            </a:pPr>
            <a:r>
              <a:rPr lang="en-US" sz="2600" dirty="0" smtClean="0"/>
              <a:t>Familial Status</a:t>
            </a:r>
          </a:p>
          <a:p>
            <a:pPr>
              <a:buFont typeface="Wingdings" pitchFamily="2" charset="2"/>
              <a:buChar char="§"/>
            </a:pPr>
            <a:r>
              <a:rPr lang="en-US" sz="2600" dirty="0" smtClean="0"/>
              <a:t>Religion</a:t>
            </a:r>
          </a:p>
          <a:p>
            <a:pPr>
              <a:buFont typeface="Wingdings" pitchFamily="2" charset="2"/>
              <a:buChar char="§"/>
            </a:pPr>
            <a:r>
              <a:rPr lang="en-US" sz="2600" dirty="0" smtClean="0"/>
              <a:t>Sex</a:t>
            </a:r>
          </a:p>
          <a:p>
            <a:pPr>
              <a:buFont typeface="Wingdings" pitchFamily="2" charset="2"/>
              <a:buChar char="§"/>
            </a:pPr>
            <a:r>
              <a:rPr lang="en-US" sz="2600" dirty="0" smtClean="0"/>
              <a:t>Disability</a:t>
            </a:r>
            <a:endParaRPr lang="en-US" sz="2600" dirty="0"/>
          </a:p>
        </p:txBody>
      </p:sp>
      <p:sp>
        <p:nvSpPr>
          <p:cNvPr id="2" name="Slide Number Placeholder 1"/>
          <p:cNvSpPr>
            <a:spLocks noGrp="1"/>
          </p:cNvSpPr>
          <p:nvPr>
            <p:ph type="sldNum" sz="quarter" idx="12"/>
          </p:nvPr>
        </p:nvSpPr>
        <p:spPr/>
        <p:txBody>
          <a:bodyPr/>
          <a:lstStyle/>
          <a:p>
            <a:fld id="{72A24C6F-7875-48E4-8CCB-D7DD401EF94D}" type="slidenum">
              <a:rPr lang="en-US" smtClean="0"/>
              <a:pPr/>
              <a:t>8</a:t>
            </a:fld>
            <a:endParaRPr lang="en-US"/>
          </a:p>
        </p:txBody>
      </p:sp>
    </p:spTree>
    <p:extLst>
      <p:ext uri="{BB962C8B-B14F-4D97-AF65-F5344CB8AC3E}">
        <p14:creationId xmlns="" xmlns:p14="http://schemas.microsoft.com/office/powerpoint/2010/main" val="240629743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effectLst/>
        </p:spPr>
        <p:txBody>
          <a:bodyPr/>
          <a:lstStyle/>
          <a:p>
            <a:r>
              <a:rPr lang="en-US" sz="4000" b="1" dirty="0" smtClean="0">
                <a:solidFill>
                  <a:schemeClr val="tx1"/>
                </a:solidFill>
                <a:effectLst/>
                <a:latin typeface="Times New Roman" pitchFamily="18" charset="0"/>
                <a:cs typeface="Times New Roman" pitchFamily="18" charset="0"/>
              </a:rPr>
              <a:t>Purpose of the Disability Protected Class</a:t>
            </a:r>
            <a:endParaRPr lang="en-US" sz="4000" b="1" dirty="0">
              <a:solidFill>
                <a:schemeClr val="tx1"/>
              </a:solidFill>
              <a:effectLst/>
              <a:latin typeface="Times New Roman" pitchFamily="18" charset="0"/>
              <a:cs typeface="Times New Roman" pitchFamily="18" charset="0"/>
            </a:endParaRPr>
          </a:p>
        </p:txBody>
      </p:sp>
      <p:sp>
        <p:nvSpPr>
          <p:cNvPr id="6" name="Content Placeholder 5"/>
          <p:cNvSpPr>
            <a:spLocks noGrp="1"/>
          </p:cNvSpPr>
          <p:nvPr>
            <p:ph idx="1"/>
          </p:nvPr>
        </p:nvSpPr>
        <p:spPr>
          <a:xfrm>
            <a:off x="762000" y="1828800"/>
            <a:ext cx="7696200" cy="4038600"/>
          </a:xfrm>
        </p:spPr>
        <p:txBody>
          <a:bodyPr/>
          <a:lstStyle/>
          <a:p>
            <a:pPr>
              <a:buClrTx/>
              <a:buFont typeface="Wingdings" panose="05000000000000000000" pitchFamily="2" charset="2"/>
              <a:buChar char=""/>
            </a:pPr>
            <a:r>
              <a:rPr lang="en-US" sz="2200" dirty="0" smtClean="0">
                <a:solidFill>
                  <a:schemeClr val="tx1"/>
                </a:solidFill>
              </a:rPr>
              <a:t>Give </a:t>
            </a:r>
            <a:r>
              <a:rPr lang="en-US" sz="2200" dirty="0">
                <a:solidFill>
                  <a:schemeClr val="tx1"/>
                </a:solidFill>
              </a:rPr>
              <a:t>people with disabilities greater freedom to choose where they will live and greater freedom to visit friends and </a:t>
            </a:r>
            <a:r>
              <a:rPr lang="en-US" sz="2200" dirty="0" smtClean="0">
                <a:solidFill>
                  <a:schemeClr val="tx1"/>
                </a:solidFill>
              </a:rPr>
              <a:t>relatives.</a:t>
            </a:r>
          </a:p>
          <a:p>
            <a:pPr>
              <a:buClrTx/>
              <a:buFont typeface="Wingdings" panose="05000000000000000000" pitchFamily="2" charset="2"/>
              <a:buChar char=""/>
            </a:pPr>
            <a:endParaRPr lang="en-US" sz="2200" dirty="0" smtClean="0">
              <a:solidFill>
                <a:schemeClr val="tx1"/>
              </a:solidFill>
            </a:endParaRPr>
          </a:p>
          <a:p>
            <a:pPr>
              <a:buClrTx/>
              <a:buFont typeface="Wingdings" panose="05000000000000000000" pitchFamily="2" charset="2"/>
              <a:buChar char=""/>
            </a:pPr>
            <a:r>
              <a:rPr lang="en-US" sz="2200" dirty="0" smtClean="0">
                <a:solidFill>
                  <a:schemeClr val="tx1"/>
                </a:solidFill>
              </a:rPr>
              <a:t>Proactively address </a:t>
            </a:r>
            <a:r>
              <a:rPr lang="en-US" sz="2200" dirty="0">
                <a:solidFill>
                  <a:schemeClr val="tx1"/>
                </a:solidFill>
              </a:rPr>
              <a:t>the </a:t>
            </a:r>
            <a:r>
              <a:rPr lang="en-US" sz="2200" dirty="0" smtClean="0">
                <a:solidFill>
                  <a:schemeClr val="tx1"/>
                </a:solidFill>
              </a:rPr>
              <a:t>needs</a:t>
            </a:r>
          </a:p>
          <a:p>
            <a:pPr marL="0" indent="0">
              <a:buClrTx/>
              <a:buNone/>
            </a:pPr>
            <a:r>
              <a:rPr lang="en-US" sz="2200" dirty="0" smtClean="0"/>
              <a:t>     of </a:t>
            </a:r>
            <a:r>
              <a:rPr lang="en-US" sz="2200" dirty="0"/>
              <a:t>an evolving population. </a:t>
            </a:r>
          </a:p>
          <a:p>
            <a:pPr>
              <a:buClrTx/>
              <a:buFont typeface="Wingdings" panose="05000000000000000000" pitchFamily="2" charset="2"/>
              <a:buChar char=""/>
            </a:pPr>
            <a:endParaRPr lang="en-US" sz="2200" dirty="0" smtClean="0">
              <a:solidFill>
                <a:schemeClr val="tx1"/>
              </a:solidFill>
            </a:endParaRPr>
          </a:p>
          <a:p>
            <a:pPr>
              <a:buClrTx/>
              <a:buFont typeface="Wingdings" panose="05000000000000000000" pitchFamily="2" charset="2"/>
              <a:buChar char=""/>
            </a:pPr>
            <a:r>
              <a:rPr lang="en-US" sz="2200" dirty="0" smtClean="0">
                <a:solidFill>
                  <a:schemeClr val="tx1"/>
                </a:solidFill>
              </a:rPr>
              <a:t>Look </a:t>
            </a:r>
            <a:r>
              <a:rPr lang="en-US" sz="2200" dirty="0">
                <a:solidFill>
                  <a:schemeClr val="tx1"/>
                </a:solidFill>
              </a:rPr>
              <a:t>ahead at future </a:t>
            </a:r>
            <a:r>
              <a:rPr lang="en-US" sz="2200" dirty="0" smtClean="0">
                <a:solidFill>
                  <a:schemeClr val="tx1"/>
                </a:solidFill>
              </a:rPr>
              <a:t>needs.</a:t>
            </a:r>
          </a:p>
          <a:p>
            <a:pPr>
              <a:buClrTx/>
              <a:buFont typeface="Wingdings" panose="05000000000000000000" pitchFamily="2" charset="2"/>
              <a:buChar char=""/>
            </a:pPr>
            <a:endParaRPr lang="en-US" sz="2200" dirty="0" smtClean="0">
              <a:solidFill>
                <a:schemeClr val="tx1"/>
              </a:solidFill>
            </a:endParaRPr>
          </a:p>
          <a:p>
            <a:pPr>
              <a:buClrTx/>
              <a:buFont typeface="Wingdings" panose="05000000000000000000" pitchFamily="2" charset="2"/>
              <a:buChar char=""/>
            </a:pPr>
            <a:r>
              <a:rPr lang="en-US" sz="2200" dirty="0" smtClean="0">
                <a:solidFill>
                  <a:schemeClr val="tx1"/>
                </a:solidFill>
              </a:rPr>
              <a:t>Allow people to </a:t>
            </a:r>
            <a:r>
              <a:rPr lang="en-US" sz="2200" dirty="0">
                <a:solidFill>
                  <a:schemeClr val="tx1"/>
                </a:solidFill>
              </a:rPr>
              <a:t>remain in and safely use their dwellings </a:t>
            </a:r>
            <a:r>
              <a:rPr lang="en-US" sz="2200" dirty="0" smtClean="0">
                <a:solidFill>
                  <a:schemeClr val="tx1"/>
                </a:solidFill>
              </a:rPr>
              <a:t>longer.</a:t>
            </a:r>
            <a:endParaRPr lang="en-US" sz="2200" dirty="0"/>
          </a:p>
        </p:txBody>
      </p:sp>
      <p:sp>
        <p:nvSpPr>
          <p:cNvPr id="2" name="Slide Number Placeholder 1"/>
          <p:cNvSpPr>
            <a:spLocks noGrp="1"/>
          </p:cNvSpPr>
          <p:nvPr>
            <p:ph type="sldNum" sz="quarter" idx="12"/>
          </p:nvPr>
        </p:nvSpPr>
        <p:spPr/>
        <p:txBody>
          <a:bodyPr/>
          <a:lstStyle/>
          <a:p>
            <a:fld id="{72A24C6F-7875-48E4-8CCB-D7DD401EF94D}" type="slidenum">
              <a:rPr lang="en-US" smtClean="0"/>
              <a:pPr/>
              <a:t>9</a:t>
            </a:fld>
            <a:endParaRPr lang="en-US"/>
          </a:p>
        </p:txBody>
      </p:sp>
      <p:pic>
        <p:nvPicPr>
          <p:cNvPr id="7" name="Picture 3"/>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5029200" y="2743200"/>
            <a:ext cx="3467100" cy="206673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5837</TotalTime>
  <Words>4093</Words>
  <Application>Microsoft Office PowerPoint</Application>
  <PresentationFormat>On-screen Show (4:3)</PresentationFormat>
  <Paragraphs>527</Paragraphs>
  <Slides>56</Slides>
  <Notes>56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56</vt:i4>
      </vt:variant>
    </vt:vector>
  </HeadingPairs>
  <TitlesOfParts>
    <vt:vector size="60" baseType="lpstr">
      <vt:lpstr>Studio</vt:lpstr>
      <vt:lpstr>Custom Design</vt:lpstr>
      <vt:lpstr>1_Custom Design</vt:lpstr>
      <vt:lpstr>Document</vt:lpstr>
      <vt:lpstr>Texas Workforce Commission Civil Rights Division (“CRD”)</vt:lpstr>
      <vt:lpstr>Fair Housing Webinar Series </vt:lpstr>
      <vt:lpstr>Presenters</vt:lpstr>
      <vt:lpstr>Mission and Vision of CRD</vt:lpstr>
      <vt:lpstr>Agenda</vt:lpstr>
      <vt:lpstr>Objectives</vt:lpstr>
      <vt:lpstr>Purpose</vt:lpstr>
      <vt:lpstr>Protected Classes</vt:lpstr>
      <vt:lpstr>Purpose of the Disability Protected Class</vt:lpstr>
      <vt:lpstr>Disability</vt:lpstr>
      <vt:lpstr>Disability</vt:lpstr>
      <vt:lpstr>Disability</vt:lpstr>
      <vt:lpstr>What is a Reasonable Accommodation?</vt:lpstr>
      <vt:lpstr>Why grant a reasonable accommodation?</vt:lpstr>
      <vt:lpstr>What do state and federal laws require?</vt:lpstr>
      <vt:lpstr>Reasonable Accommodations Example 1</vt:lpstr>
      <vt:lpstr>Reasonable Accommodation Request Guidelines</vt:lpstr>
      <vt:lpstr>What inquiries can I make if a resident asks for a Reasonable Accommodation?</vt:lpstr>
      <vt:lpstr>Reasonable Accommodations Example 2</vt:lpstr>
      <vt:lpstr>What can’t I ask? Reasonable Accommodations</vt:lpstr>
      <vt:lpstr>What should I do when I  receive a request?  </vt:lpstr>
      <vt:lpstr>Back to Reasonable Accommodations Example 1</vt:lpstr>
      <vt:lpstr>Other Accessibility Issues</vt:lpstr>
      <vt:lpstr>Issue: Reasonable Modification</vt:lpstr>
      <vt:lpstr>Issue: Design &amp; Construction Requirements</vt:lpstr>
      <vt:lpstr>Issue: Design &amp; Construction Requirements</vt:lpstr>
      <vt:lpstr>Who pays?  </vt:lpstr>
      <vt:lpstr>Questions to Determine Who Pays for Modifications</vt:lpstr>
      <vt:lpstr>Implications for Properties Subject to Section 504</vt:lpstr>
      <vt:lpstr>Reasonable Modifications Flowchart – Who Pays?</vt:lpstr>
      <vt:lpstr>Reasonable Accommodations Example 3</vt:lpstr>
      <vt:lpstr>Reasonable Accommodations</vt:lpstr>
      <vt:lpstr>Reasonable Accommodations Example 4</vt:lpstr>
      <vt:lpstr>Case Scenario – A</vt:lpstr>
      <vt:lpstr>Case Scenario - B</vt:lpstr>
      <vt:lpstr>Case Scenario - C</vt:lpstr>
      <vt:lpstr>Case Scenario - D</vt:lpstr>
      <vt:lpstr>Reasonable Accommodations Investigative Elements</vt:lpstr>
      <vt:lpstr>Issue: Terms and Conditions</vt:lpstr>
      <vt:lpstr>Other Disability Laws</vt:lpstr>
      <vt:lpstr>TDHCA Accessibility</vt:lpstr>
      <vt:lpstr>TDHCA Reasonable Accommodations</vt:lpstr>
      <vt:lpstr>TDHCA Reasonable Accommodations - Examples</vt:lpstr>
      <vt:lpstr>TDHCA Reasonable Accommodations - Examples</vt:lpstr>
      <vt:lpstr>TDHCA Accessibility - Examples</vt:lpstr>
      <vt:lpstr>TDHCA Accessibility - Examples</vt:lpstr>
      <vt:lpstr>TDHCA Accessibility - Example</vt:lpstr>
      <vt:lpstr>TDHCA Accessibility - Examples</vt:lpstr>
      <vt:lpstr>Complaints</vt:lpstr>
      <vt:lpstr>Mediation</vt:lpstr>
      <vt:lpstr>TWCCRD Trends by  Protected Class FY 2016</vt:lpstr>
      <vt:lpstr>TWCCRD Trends by  Issue FY 2016</vt:lpstr>
      <vt:lpstr>What Can Housing Providers do?</vt:lpstr>
      <vt:lpstr>What Housing Consumers do?</vt:lpstr>
      <vt:lpstr>Questions?</vt:lpstr>
      <vt:lpstr>Training &amp; Technical Assistance</vt:lpstr>
    </vt:vector>
  </TitlesOfParts>
  <Company>Texas Commission on Human Rights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Commission  on  Human Rights</dc:title>
  <dc:creator>B3WQV01</dc:creator>
  <cp:lastModifiedBy>Suzanne Hemphill</cp:lastModifiedBy>
  <cp:revision>434</cp:revision>
  <cp:lastPrinted>2016-04-06T15:49:59Z</cp:lastPrinted>
  <dcterms:created xsi:type="dcterms:W3CDTF">2001-10-24T17:45:23Z</dcterms:created>
  <dcterms:modified xsi:type="dcterms:W3CDTF">2017-05-02T19:14:03Z</dcterms:modified>
</cp:coreProperties>
</file>