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7" r:id="rId1"/>
  </p:sldMasterIdLst>
  <p:notesMasterIdLst>
    <p:notesMasterId r:id="rId61"/>
  </p:notesMasterIdLst>
  <p:handoutMasterIdLst>
    <p:handoutMasterId r:id="rId62"/>
  </p:handoutMasterIdLst>
  <p:sldIdLst>
    <p:sldId id="256" r:id="rId2"/>
    <p:sldId id="582" r:id="rId3"/>
    <p:sldId id="583" r:id="rId4"/>
    <p:sldId id="555" r:id="rId5"/>
    <p:sldId id="554" r:id="rId6"/>
    <p:sldId id="378" r:id="rId7"/>
    <p:sldId id="414" r:id="rId8"/>
    <p:sldId id="549" r:id="rId9"/>
    <p:sldId id="489" r:id="rId10"/>
    <p:sldId id="529" r:id="rId11"/>
    <p:sldId id="532" r:id="rId12"/>
    <p:sldId id="533" r:id="rId13"/>
    <p:sldId id="530" r:id="rId14"/>
    <p:sldId id="534" r:id="rId15"/>
    <p:sldId id="531" r:id="rId16"/>
    <p:sldId id="560" r:id="rId17"/>
    <p:sldId id="561" r:id="rId18"/>
    <p:sldId id="550" r:id="rId19"/>
    <p:sldId id="496" r:id="rId20"/>
    <p:sldId id="542" r:id="rId21"/>
    <p:sldId id="562" r:id="rId22"/>
    <p:sldId id="566" r:id="rId23"/>
    <p:sldId id="556" r:id="rId24"/>
    <p:sldId id="563" r:id="rId25"/>
    <p:sldId id="559" r:id="rId26"/>
    <p:sldId id="541" r:id="rId27"/>
    <p:sldId id="524" r:id="rId28"/>
    <p:sldId id="435" r:id="rId29"/>
    <p:sldId id="498" r:id="rId30"/>
    <p:sldId id="500" r:id="rId31"/>
    <p:sldId id="544" r:id="rId32"/>
    <p:sldId id="526" r:id="rId33"/>
    <p:sldId id="574" r:id="rId34"/>
    <p:sldId id="581" r:id="rId35"/>
    <p:sldId id="575" r:id="rId36"/>
    <p:sldId id="576" r:id="rId37"/>
    <p:sldId id="603" r:id="rId38"/>
    <p:sldId id="604" r:id="rId39"/>
    <p:sldId id="605" r:id="rId40"/>
    <p:sldId id="579" r:id="rId41"/>
    <p:sldId id="580" r:id="rId42"/>
    <p:sldId id="510" r:id="rId43"/>
    <p:sldId id="511" r:id="rId44"/>
    <p:sldId id="513" r:id="rId45"/>
    <p:sldId id="585" r:id="rId46"/>
    <p:sldId id="602" r:id="rId47"/>
    <p:sldId id="587" r:id="rId48"/>
    <p:sldId id="601" r:id="rId49"/>
    <p:sldId id="588" r:id="rId50"/>
    <p:sldId id="589" r:id="rId51"/>
    <p:sldId id="590" r:id="rId52"/>
    <p:sldId id="591" r:id="rId53"/>
    <p:sldId id="592" r:id="rId54"/>
    <p:sldId id="596" r:id="rId55"/>
    <p:sldId id="598" r:id="rId56"/>
    <p:sldId id="551" r:id="rId57"/>
    <p:sldId id="386" r:id="rId58"/>
    <p:sldId id="389" r:id="rId59"/>
    <p:sldId id="552" r:id="rId60"/>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_Webb" initials="R" lastIdx="1" clrIdx="0"/>
  <p:cmAuthor id="1" name="Canas DeBettis, Gilda G" initials="CDGG" lastIdx="3" clrIdx="1"/>
  <p:cmAuthor id="2" name="Suzanne Hemphill" initials="SH"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0066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76761" autoAdjust="0"/>
  </p:normalViewPr>
  <p:slideViewPr>
    <p:cSldViewPr>
      <p:cViewPr varScale="1">
        <p:scale>
          <a:sx n="98" d="100"/>
          <a:sy n="98" d="100"/>
        </p:scale>
        <p:origin x="-1920" y="-108"/>
      </p:cViewPr>
      <p:guideLst>
        <p:guide orient="horz" pos="2160"/>
        <p:guide pos="1152"/>
      </p:guideLst>
    </p:cSldViewPr>
  </p:slideViewPr>
  <p:outlineViewPr>
    <p:cViewPr>
      <p:scale>
        <a:sx n="33" d="100"/>
        <a:sy n="33" d="100"/>
      </p:scale>
      <p:origin x="0" y="59832"/>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90" d="100"/>
          <a:sy n="90" d="100"/>
        </p:scale>
        <p:origin x="-1694" y="346"/>
      </p:cViewPr>
      <p:guideLst>
        <p:guide orient="horz" pos="3025"/>
        <p:guide pos="2304"/>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565" name="Rectangle 5"/>
          <p:cNvSpPr>
            <a:spLocks noGrp="1" noChangeArrowheads="1"/>
          </p:cNvSpPr>
          <p:nvPr>
            <p:ph type="sldNum" sz="quarter" idx="3"/>
          </p:nvPr>
        </p:nvSpPr>
        <p:spPr bwMode="auto">
          <a:xfrm>
            <a:off x="4143738" y="9119833"/>
            <a:ext cx="3169810" cy="479733"/>
          </a:xfrm>
          <a:prstGeom prst="rect">
            <a:avLst/>
          </a:prstGeom>
          <a:noFill/>
          <a:ln w="9525">
            <a:noFill/>
            <a:miter lim="800000"/>
            <a:headEnd/>
            <a:tailEnd/>
          </a:ln>
          <a:effectLst/>
        </p:spPr>
        <p:txBody>
          <a:bodyPr vert="horz" wrap="square" lIns="94793" tIns="47394" rIns="94793" bIns="47394" numCol="1" anchor="b" anchorCtr="0" compatLnSpc="1">
            <a:prstTxWarp prst="textNoShape">
              <a:avLst/>
            </a:prstTxWarp>
          </a:bodyPr>
          <a:lstStyle>
            <a:lvl1pPr algn="r">
              <a:defRPr sz="1200"/>
            </a:lvl1pPr>
          </a:lstStyle>
          <a:p>
            <a:pPr>
              <a:defRPr/>
            </a:pPr>
            <a:fld id="{8678E126-4964-495F-97FF-C55D50F9C748}" type="slidenum">
              <a:rPr lang="en-US"/>
              <a:pPr>
                <a:defRPr/>
              </a:pPr>
              <a:t>‹#›</a:t>
            </a:fld>
            <a:endParaRPr lang="en-US" dirty="0"/>
          </a:p>
        </p:txBody>
      </p:sp>
    </p:spTree>
    <p:extLst>
      <p:ext uri="{BB962C8B-B14F-4D97-AF65-F5344CB8AC3E}">
        <p14:creationId xmlns:p14="http://schemas.microsoft.com/office/powerpoint/2010/main" xmlns="" val="8530403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3" y="2"/>
            <a:ext cx="3169810" cy="479733"/>
          </a:xfrm>
          <a:prstGeom prst="rect">
            <a:avLst/>
          </a:prstGeom>
          <a:noFill/>
          <a:ln w="9525">
            <a:noFill/>
            <a:miter lim="800000"/>
            <a:headEnd/>
            <a:tailEnd/>
          </a:ln>
          <a:effectLst/>
        </p:spPr>
        <p:txBody>
          <a:bodyPr vert="horz" wrap="square" lIns="94793" tIns="47394" rIns="94793" bIns="47394" numCol="1" anchor="t" anchorCtr="0" compatLnSpc="1">
            <a:prstTxWarp prst="textNoShape">
              <a:avLst/>
            </a:prstTxWarp>
          </a:bodyPr>
          <a:lstStyle>
            <a:lvl1pPr>
              <a:defRPr sz="1200"/>
            </a:lvl1pPr>
          </a:lstStyle>
          <a:p>
            <a:pPr>
              <a:defRPr/>
            </a:pPr>
            <a:endParaRPr lang="en-US" dirty="0"/>
          </a:p>
        </p:txBody>
      </p:sp>
      <p:sp>
        <p:nvSpPr>
          <p:cNvPr id="89091" name="Rectangle 3"/>
          <p:cNvSpPr>
            <a:spLocks noGrp="1" noChangeArrowheads="1"/>
          </p:cNvSpPr>
          <p:nvPr>
            <p:ph type="dt" idx="1"/>
          </p:nvPr>
        </p:nvSpPr>
        <p:spPr bwMode="auto">
          <a:xfrm>
            <a:off x="4143738" y="2"/>
            <a:ext cx="3169810" cy="479733"/>
          </a:xfrm>
          <a:prstGeom prst="rect">
            <a:avLst/>
          </a:prstGeom>
          <a:noFill/>
          <a:ln w="9525">
            <a:noFill/>
            <a:miter lim="800000"/>
            <a:headEnd/>
            <a:tailEnd/>
          </a:ln>
          <a:effectLst/>
        </p:spPr>
        <p:txBody>
          <a:bodyPr vert="horz" wrap="square" lIns="94793" tIns="47394" rIns="94793" bIns="47394" numCol="1" anchor="t" anchorCtr="0" compatLnSpc="1">
            <a:prstTxWarp prst="textNoShape">
              <a:avLst/>
            </a:prstTxWarp>
          </a:bodyPr>
          <a:lstStyle>
            <a:lvl1pPr algn="r">
              <a:defRPr sz="1200"/>
            </a:lvl1pPr>
          </a:lstStyle>
          <a:p>
            <a:pPr>
              <a:defRPr/>
            </a:pPr>
            <a:endParaRPr lang="en-US" dirty="0"/>
          </a:p>
        </p:txBody>
      </p:sp>
      <p:sp>
        <p:nvSpPr>
          <p:cNvPr id="29700" name="Rectangle 4"/>
          <p:cNvSpPr>
            <a:spLocks noGrp="1" noRot="1" noChangeAspect="1" noChangeArrowheads="1" noTextEdit="1"/>
          </p:cNvSpPr>
          <p:nvPr>
            <p:ph type="sldImg" idx="2"/>
          </p:nvPr>
        </p:nvSpPr>
        <p:spPr bwMode="auto">
          <a:xfrm>
            <a:off x="1255713" y="717550"/>
            <a:ext cx="4803775" cy="3602038"/>
          </a:xfrm>
          <a:prstGeom prst="rect">
            <a:avLst/>
          </a:prstGeom>
          <a:noFill/>
          <a:ln w="9525">
            <a:solidFill>
              <a:srgbClr val="000000"/>
            </a:solidFill>
            <a:miter lim="800000"/>
            <a:headEnd/>
            <a:tailEnd/>
          </a:ln>
        </p:spPr>
      </p:sp>
      <p:sp>
        <p:nvSpPr>
          <p:cNvPr id="89093" name="Rectangle 5"/>
          <p:cNvSpPr>
            <a:spLocks noGrp="1" noChangeArrowheads="1"/>
          </p:cNvSpPr>
          <p:nvPr>
            <p:ph type="body" sz="quarter" idx="3"/>
          </p:nvPr>
        </p:nvSpPr>
        <p:spPr bwMode="auto">
          <a:xfrm>
            <a:off x="730862" y="4559918"/>
            <a:ext cx="5853483" cy="4322504"/>
          </a:xfrm>
          <a:prstGeom prst="rect">
            <a:avLst/>
          </a:prstGeom>
          <a:noFill/>
          <a:ln w="9525">
            <a:noFill/>
            <a:miter lim="800000"/>
            <a:headEnd/>
            <a:tailEnd/>
          </a:ln>
          <a:effectLst/>
        </p:spPr>
        <p:txBody>
          <a:bodyPr vert="horz" wrap="square" lIns="94793" tIns="47394" rIns="94793" bIns="4739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9094" name="Rectangle 6"/>
          <p:cNvSpPr>
            <a:spLocks noGrp="1" noChangeArrowheads="1"/>
          </p:cNvSpPr>
          <p:nvPr>
            <p:ph type="ftr" sz="quarter" idx="4"/>
          </p:nvPr>
        </p:nvSpPr>
        <p:spPr bwMode="auto">
          <a:xfrm>
            <a:off x="3" y="9119833"/>
            <a:ext cx="3169810" cy="479733"/>
          </a:xfrm>
          <a:prstGeom prst="rect">
            <a:avLst/>
          </a:prstGeom>
          <a:noFill/>
          <a:ln w="9525">
            <a:noFill/>
            <a:miter lim="800000"/>
            <a:headEnd/>
            <a:tailEnd/>
          </a:ln>
          <a:effectLst/>
        </p:spPr>
        <p:txBody>
          <a:bodyPr vert="horz" wrap="square" lIns="94793" tIns="47394" rIns="94793" bIns="47394" numCol="1" anchor="b" anchorCtr="0" compatLnSpc="1">
            <a:prstTxWarp prst="textNoShape">
              <a:avLst/>
            </a:prstTxWarp>
          </a:bodyPr>
          <a:lstStyle>
            <a:lvl1pPr>
              <a:defRPr sz="1200"/>
            </a:lvl1pPr>
          </a:lstStyle>
          <a:p>
            <a:pPr>
              <a:defRPr/>
            </a:pPr>
            <a:endParaRPr lang="en-US" dirty="0"/>
          </a:p>
        </p:txBody>
      </p:sp>
      <p:sp>
        <p:nvSpPr>
          <p:cNvPr id="89095" name="Rectangle 7"/>
          <p:cNvSpPr>
            <a:spLocks noGrp="1" noChangeArrowheads="1"/>
          </p:cNvSpPr>
          <p:nvPr>
            <p:ph type="sldNum" sz="quarter" idx="5"/>
          </p:nvPr>
        </p:nvSpPr>
        <p:spPr bwMode="auto">
          <a:xfrm>
            <a:off x="4143738" y="9119833"/>
            <a:ext cx="3169810" cy="479733"/>
          </a:xfrm>
          <a:prstGeom prst="rect">
            <a:avLst/>
          </a:prstGeom>
          <a:noFill/>
          <a:ln w="9525">
            <a:noFill/>
            <a:miter lim="800000"/>
            <a:headEnd/>
            <a:tailEnd/>
          </a:ln>
          <a:effectLst/>
        </p:spPr>
        <p:txBody>
          <a:bodyPr vert="horz" wrap="square" lIns="94793" tIns="47394" rIns="94793" bIns="47394" numCol="1" anchor="b" anchorCtr="0" compatLnSpc="1">
            <a:prstTxWarp prst="textNoShape">
              <a:avLst/>
            </a:prstTxWarp>
          </a:bodyPr>
          <a:lstStyle>
            <a:lvl1pPr algn="r">
              <a:defRPr sz="1200"/>
            </a:lvl1pPr>
          </a:lstStyle>
          <a:p>
            <a:pPr>
              <a:defRPr/>
            </a:pPr>
            <a:fld id="{CE2A8143-405F-4406-B6C9-6907F9702CEE}" type="slidenum">
              <a:rPr lang="en-US"/>
              <a:pPr>
                <a:defRPr/>
              </a:pPr>
              <a:t>‹#›</a:t>
            </a:fld>
            <a:endParaRPr lang="en-US" dirty="0"/>
          </a:p>
        </p:txBody>
      </p:sp>
    </p:spTree>
    <p:extLst>
      <p:ext uri="{BB962C8B-B14F-4D97-AF65-F5344CB8AC3E}">
        <p14:creationId xmlns:p14="http://schemas.microsoft.com/office/powerpoint/2010/main" xmlns="" val="26980329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F04C6B9A-2B02-431C-B19D-933324BCEEF3}" type="slidenum">
              <a:rPr lang="en-US" smtClean="0"/>
              <a:pPr/>
              <a:t>1</a:t>
            </a:fld>
            <a:endParaRPr lang="en-US" dirty="0"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1117785" y="4486238"/>
            <a:ext cx="5853483" cy="4322504"/>
          </a:xfrm>
          <a:noFill/>
          <a:ln/>
        </p:spPr>
        <p:txBody>
          <a:bodyPr/>
          <a:lstStyle/>
          <a:p>
            <a:pPr defTabSz="1006287">
              <a:defRP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00163" y="712788"/>
            <a:ext cx="4802187" cy="3602037"/>
          </a:xfrm>
        </p:spPr>
      </p:sp>
      <p:sp>
        <p:nvSpPr>
          <p:cNvPr id="3" name="Notes Placeholder 2"/>
          <p:cNvSpPr>
            <a:spLocks noGrp="1"/>
          </p:cNvSpPr>
          <p:nvPr>
            <p:ph type="body" idx="1"/>
          </p:nvPr>
        </p:nvSpPr>
        <p:spPr>
          <a:xfrm>
            <a:off x="1594001" y="4559915"/>
            <a:ext cx="4206571" cy="4484598"/>
          </a:xfrm>
        </p:spPr>
        <p:txBody>
          <a:bodyPr/>
          <a:lstStyle/>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10</a:t>
            </a:fld>
            <a:endParaRPr lang="en-US" dirty="0"/>
          </a:p>
        </p:txBody>
      </p:sp>
    </p:spTree>
    <p:extLst>
      <p:ext uri="{BB962C8B-B14F-4D97-AF65-F5344CB8AC3E}">
        <p14:creationId xmlns:p14="http://schemas.microsoft.com/office/powerpoint/2010/main" xmlns="" val="2467923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2400" y="869950"/>
            <a:ext cx="4802188" cy="3602038"/>
          </a:xfrm>
        </p:spPr>
      </p:sp>
      <p:sp>
        <p:nvSpPr>
          <p:cNvPr id="3" name="Notes Placeholder 2"/>
          <p:cNvSpPr>
            <a:spLocks noGrp="1"/>
          </p:cNvSpPr>
          <p:nvPr>
            <p:ph type="body" idx="1"/>
          </p:nvPr>
        </p:nvSpPr>
        <p:spPr>
          <a:xfrm>
            <a:off x="244723" y="4559915"/>
            <a:ext cx="6825757" cy="4641780"/>
          </a:xfrm>
        </p:spPr>
        <p:txBody>
          <a:bodyPr/>
          <a:lstStyle/>
          <a:p>
            <a:endParaRPr lang="en-US" b="0" u="none"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11</a:t>
            </a:fld>
            <a:endParaRPr lang="en-US" dirty="0"/>
          </a:p>
        </p:txBody>
      </p:sp>
    </p:spTree>
    <p:extLst>
      <p:ext uri="{BB962C8B-B14F-4D97-AF65-F5344CB8AC3E}">
        <p14:creationId xmlns:p14="http://schemas.microsoft.com/office/powerpoint/2010/main" xmlns="" val="5639254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862" y="4559917"/>
            <a:ext cx="5853483" cy="4798960"/>
          </a:xfrm>
        </p:spPr>
        <p:txBody>
          <a:bodyPr/>
          <a:lstStyle/>
          <a:p>
            <a:endParaRPr lang="en-US" dirty="0"/>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12</a:t>
            </a:fld>
            <a:endParaRPr lang="en-US" dirty="0"/>
          </a:p>
        </p:txBody>
      </p:sp>
    </p:spTree>
    <p:extLst>
      <p:ext uri="{BB962C8B-B14F-4D97-AF65-F5344CB8AC3E}">
        <p14:creationId xmlns:p14="http://schemas.microsoft.com/office/powerpoint/2010/main" xmlns="" val="3089305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76525" y="4564828"/>
            <a:ext cx="4672864" cy="4322504"/>
          </a:xfrm>
        </p:spPr>
        <p:txBody>
          <a:bodyPr/>
          <a:lstStyle/>
          <a:p>
            <a:pPr>
              <a:defRPr/>
            </a:pPr>
            <a:endParaRPr lang="en-US" b="0" u="none"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13</a:t>
            </a:fld>
            <a:endParaRPr lang="en-US" dirty="0"/>
          </a:p>
        </p:txBody>
      </p:sp>
    </p:spTree>
    <p:extLst>
      <p:ext uri="{BB962C8B-B14F-4D97-AF65-F5344CB8AC3E}">
        <p14:creationId xmlns:p14="http://schemas.microsoft.com/office/powerpoint/2010/main" xmlns="" val="39804476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202" y="4643418"/>
            <a:ext cx="6667017" cy="4401095"/>
          </a:xfrm>
        </p:spPr>
        <p:txBody>
          <a:bodyPr/>
          <a:lstStyle/>
          <a:p>
            <a:pPr>
              <a:defRPr/>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14</a:t>
            </a:fld>
            <a:endParaRPr lang="en-US" dirty="0"/>
          </a:p>
        </p:txBody>
      </p:sp>
    </p:spTree>
    <p:extLst>
      <p:ext uri="{BB962C8B-B14F-4D97-AF65-F5344CB8AC3E}">
        <p14:creationId xmlns:p14="http://schemas.microsoft.com/office/powerpoint/2010/main" xmlns="" val="2419258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62202" y="4564828"/>
            <a:ext cx="6508279" cy="4322504"/>
          </a:xfrm>
        </p:spPr>
        <p:txBody>
          <a:bodyPr/>
          <a:lstStyle/>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15</a:t>
            </a:fld>
            <a:endParaRPr lang="en-US" dirty="0"/>
          </a:p>
        </p:txBody>
      </p:sp>
    </p:spTree>
    <p:extLst>
      <p:ext uri="{BB962C8B-B14F-4D97-AF65-F5344CB8AC3E}">
        <p14:creationId xmlns:p14="http://schemas.microsoft.com/office/powerpoint/2010/main" xmlns="" val="3410998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9E6A9C8-AFBA-45F4-A947-981AFA1FD358}" type="slidenum">
              <a:rPr lang="en-US" smtClean="0"/>
              <a:pPr/>
              <a:t>16</a:t>
            </a:fld>
            <a:endParaRPr lang="en-US"/>
          </a:p>
        </p:txBody>
      </p:sp>
    </p:spTree>
    <p:extLst>
      <p:ext uri="{BB962C8B-B14F-4D97-AF65-F5344CB8AC3E}">
        <p14:creationId xmlns:p14="http://schemas.microsoft.com/office/powerpoint/2010/main" xmlns="" val="319774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B9E6A9C8-AFBA-45F4-A947-981AFA1FD358}" type="slidenum">
              <a:rPr lang="en-US" smtClean="0"/>
              <a:pPr/>
              <a:t>17</a:t>
            </a:fld>
            <a:endParaRPr lang="en-US"/>
          </a:p>
        </p:txBody>
      </p:sp>
    </p:spTree>
    <p:extLst>
      <p:ext uri="{BB962C8B-B14F-4D97-AF65-F5344CB8AC3E}">
        <p14:creationId xmlns:p14="http://schemas.microsoft.com/office/powerpoint/2010/main" xmlns="" val="26819666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97155" y="4564832"/>
            <a:ext cx="4841525" cy="4636869"/>
          </a:xfrm>
        </p:spPr>
        <p:txBody>
          <a:bodyPr/>
          <a:lstStyle/>
          <a:p>
            <a:pPr>
              <a:spcBef>
                <a:spcPts val="0"/>
              </a:spcBef>
            </a:pPr>
            <a:endParaRPr lang="en-US" baseline="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xmlns="" val="28708443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2" y="4564832"/>
            <a:ext cx="6248400" cy="4636869"/>
          </a:xfrm>
        </p:spPr>
        <p:txBody>
          <a:bodyPr/>
          <a:lstStyle/>
          <a:p>
            <a:pPr defTabSz="946465">
              <a:spcBef>
                <a:spcPts val="0"/>
              </a:spcBef>
              <a:defRPr/>
            </a:pPr>
            <a:endParaRPr lang="en-US" dirty="0" smtClean="0">
              <a:latin typeface="Times New Roman" panose="02020603050405020304" pitchFamily="18" charset="0"/>
              <a:cs typeface="Times New Roman" panose="02020603050405020304" pitchFamily="18" charset="0"/>
            </a:endParaRPr>
          </a:p>
          <a:p>
            <a:pPr defTabSz="946465">
              <a:spcBef>
                <a:spcPts val="0"/>
              </a:spcBef>
              <a:defRPr/>
            </a:pPr>
            <a:endParaRPr lang="en-US" dirty="0"/>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19</a:t>
            </a:fld>
            <a:endParaRPr lang="en-US" dirty="0"/>
          </a:p>
        </p:txBody>
      </p:sp>
      <p:sp>
        <p:nvSpPr>
          <p:cNvPr id="5" name="Rectangle 4"/>
          <p:cNvSpPr/>
          <p:nvPr/>
        </p:nvSpPr>
        <p:spPr>
          <a:xfrm>
            <a:off x="533403" y="8077203"/>
            <a:ext cx="5967726" cy="476607"/>
          </a:xfrm>
          <a:prstGeom prst="rect">
            <a:avLst/>
          </a:prstGeom>
        </p:spPr>
        <p:txBody>
          <a:bodyPr wrap="square" lIns="94657" tIns="47329" rIns="94657" bIns="47329">
            <a:spAutoFit/>
          </a:bodyPr>
          <a:lstStyle/>
          <a:p>
            <a:pPr marL="295805" indent="-295805">
              <a:spcBef>
                <a:spcPts val="0"/>
              </a:spcBef>
              <a:buFont typeface="Wingdings" panose="05000000000000000000" pitchFamily="2" charset="2"/>
              <a:buChar char="§"/>
            </a:pPr>
            <a:endParaRPr lang="en-US" sz="1200" dirty="0">
              <a:latin typeface="Times New Roman" panose="02020603050405020304" pitchFamily="18" charset="0"/>
              <a:cs typeface="Times New Roman" panose="02020603050405020304" pitchFamily="18" charset="0"/>
            </a:endParaRPr>
          </a:p>
          <a:p>
            <a:pPr marL="295805" indent="-295805">
              <a:spcBef>
                <a:spcPts val="0"/>
              </a:spcBef>
              <a:buFont typeface="Wingdings" panose="05000000000000000000" pitchFamily="2" charset="2"/>
              <a:buChar char="§"/>
            </a:pPr>
            <a:endParaRPr lang="en-US"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8708443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p>
        </p:txBody>
      </p:sp>
      <p:sp>
        <p:nvSpPr>
          <p:cNvPr id="62468" name="Slide Number Placeholder 3"/>
          <p:cNvSpPr>
            <a:spLocks noGrp="1"/>
          </p:cNvSpPr>
          <p:nvPr>
            <p:ph type="sldNum" sz="quarter" idx="5"/>
          </p:nvPr>
        </p:nvSpPr>
        <p:spPr>
          <a:noFill/>
        </p:spPr>
        <p:txBody>
          <a:bodyPr/>
          <a:lstStyle/>
          <a:p>
            <a:pPr defTabSz="951034"/>
            <a:fld id="{0C86BE7A-E311-4B6E-AA9B-BC3CFCE33BEA}" type="slidenum">
              <a:rPr lang="en-US" smtClean="0"/>
              <a:pPr defTabSz="951034"/>
              <a:t>2</a:t>
            </a:fld>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4723" y="4559917"/>
            <a:ext cx="6825757" cy="4720369"/>
          </a:xfrm>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20</a:t>
            </a:fld>
            <a:endParaRPr lang="en-US" dirty="0"/>
          </a:p>
        </p:txBody>
      </p:sp>
    </p:spTree>
    <p:extLst>
      <p:ext uri="{BB962C8B-B14F-4D97-AF65-F5344CB8AC3E}">
        <p14:creationId xmlns:p14="http://schemas.microsoft.com/office/powerpoint/2010/main" xmlns="" val="17710913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21</a:t>
            </a:fld>
            <a:endParaRPr lang="en-US"/>
          </a:p>
        </p:txBody>
      </p:sp>
      <p:sp>
        <p:nvSpPr>
          <p:cNvPr id="159746" name="Rectangle 2"/>
          <p:cNvSpPr>
            <a:spLocks noGrp="1" noRot="1" noChangeAspect="1" noChangeArrowheads="1" noTextEdit="1"/>
          </p:cNvSpPr>
          <p:nvPr>
            <p:ph type="sldImg"/>
          </p:nvPr>
        </p:nvSpPr>
        <p:spPr>
          <a:xfrm>
            <a:off x="1298575" y="704850"/>
            <a:ext cx="4800600" cy="3600450"/>
          </a:xfrm>
          <a:ln/>
        </p:spPr>
      </p:sp>
      <p:sp>
        <p:nvSpPr>
          <p:cNvPr id="159747" name="Rectangle 3"/>
          <p:cNvSpPr>
            <a:spLocks noGrp="1" noChangeArrowheads="1"/>
          </p:cNvSpPr>
          <p:nvPr>
            <p:ph type="body" idx="1"/>
          </p:nvPr>
        </p:nvSpPr>
        <p:spPr>
          <a:xfrm>
            <a:off x="609601" y="4495801"/>
            <a:ext cx="6421120" cy="4321852"/>
          </a:xfrm>
        </p:spPr>
        <p:txBody>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22</a:t>
            </a:fld>
            <a:endParaRPr lang="en-US"/>
          </a:p>
        </p:txBody>
      </p:sp>
      <p:sp>
        <p:nvSpPr>
          <p:cNvPr id="159746" name="Rectangle 2"/>
          <p:cNvSpPr>
            <a:spLocks noGrp="1" noRot="1" noChangeAspect="1" noChangeArrowheads="1" noTextEdit="1"/>
          </p:cNvSpPr>
          <p:nvPr>
            <p:ph type="sldImg"/>
          </p:nvPr>
        </p:nvSpPr>
        <p:spPr>
          <a:xfrm>
            <a:off x="1298575" y="704850"/>
            <a:ext cx="4800600" cy="3600450"/>
          </a:xfrm>
          <a:ln/>
        </p:spPr>
      </p:sp>
      <p:sp>
        <p:nvSpPr>
          <p:cNvPr id="159747" name="Rectangle 3"/>
          <p:cNvSpPr>
            <a:spLocks noGrp="1" noChangeArrowheads="1"/>
          </p:cNvSpPr>
          <p:nvPr>
            <p:ph type="body" idx="1"/>
          </p:nvPr>
        </p:nvSpPr>
        <p:spPr>
          <a:xfrm>
            <a:off x="609601" y="4495801"/>
            <a:ext cx="6421120" cy="4321852"/>
          </a:xfrm>
        </p:spPr>
        <p:txBody>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90600" y="4559918"/>
            <a:ext cx="5638800" cy="4322504"/>
          </a:xfrm>
        </p:spPr>
        <p:txBody>
          <a:bodyPr/>
          <a:lstStyle/>
          <a:p>
            <a:pPr>
              <a:buSzPct val="100000"/>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23</a:t>
            </a:fld>
            <a:endParaRPr lang="en-US" dirty="0"/>
          </a:p>
        </p:txBody>
      </p:sp>
    </p:spTree>
    <p:extLst>
      <p:ext uri="{BB962C8B-B14F-4D97-AF65-F5344CB8AC3E}">
        <p14:creationId xmlns:p14="http://schemas.microsoft.com/office/powerpoint/2010/main" xmlns="" val="34152155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F36E61-9B9A-44D7-997F-8F70B8746BC0}" type="slidenum">
              <a:rPr lang="en-US"/>
              <a:pPr/>
              <a:t>24</a:t>
            </a:fld>
            <a:endParaRPr lang="en-US"/>
          </a:p>
        </p:txBody>
      </p:sp>
      <p:sp>
        <p:nvSpPr>
          <p:cNvPr id="159746" name="Rectangle 2"/>
          <p:cNvSpPr>
            <a:spLocks noGrp="1" noRot="1" noChangeAspect="1" noChangeArrowheads="1" noTextEdit="1"/>
          </p:cNvSpPr>
          <p:nvPr>
            <p:ph type="sldImg"/>
          </p:nvPr>
        </p:nvSpPr>
        <p:spPr>
          <a:xfrm>
            <a:off x="1298575" y="704850"/>
            <a:ext cx="4800600" cy="3600450"/>
          </a:xfrm>
          <a:ln/>
        </p:spPr>
      </p:sp>
      <p:sp>
        <p:nvSpPr>
          <p:cNvPr id="159747" name="Rectangle 3"/>
          <p:cNvSpPr>
            <a:spLocks noGrp="1" noChangeArrowheads="1"/>
          </p:cNvSpPr>
          <p:nvPr>
            <p:ph type="body" idx="1"/>
          </p:nvPr>
        </p:nvSpPr>
        <p:spPr>
          <a:xfrm>
            <a:off x="487682" y="4559587"/>
            <a:ext cx="6421120" cy="4321852"/>
          </a:xfrm>
        </p:spPr>
        <p:txBody>
          <a:bodyPr/>
          <a:lstStyle/>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5355" y="4564827"/>
            <a:ext cx="6991109" cy="4798960"/>
          </a:xfrm>
        </p:spPr>
        <p:txBody>
          <a:bodyPr/>
          <a:lstStyle/>
          <a:p>
            <a:pPr>
              <a:buSzPct val="100000"/>
            </a:pPr>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25</a:t>
            </a:fld>
            <a:endParaRPr lang="en-US" dirty="0"/>
          </a:p>
        </p:txBody>
      </p:sp>
    </p:spTree>
    <p:extLst>
      <p:ext uri="{BB962C8B-B14F-4D97-AF65-F5344CB8AC3E}">
        <p14:creationId xmlns:p14="http://schemas.microsoft.com/office/powerpoint/2010/main" xmlns="" val="34152155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117786" y="4486238"/>
            <a:ext cx="5079632" cy="4322504"/>
          </a:xfrm>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26</a:t>
            </a:fld>
            <a:endParaRPr lang="en-US" dirty="0"/>
          </a:p>
        </p:txBody>
      </p:sp>
    </p:spTree>
    <p:extLst>
      <p:ext uri="{BB962C8B-B14F-4D97-AF65-F5344CB8AC3E}">
        <p14:creationId xmlns:p14="http://schemas.microsoft.com/office/powerpoint/2010/main" xmlns="" val="36454717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76524" y="4559918"/>
            <a:ext cx="4920894" cy="4322504"/>
          </a:xfrm>
        </p:spPr>
        <p:txBody>
          <a:bodyPr/>
          <a:lstStyle/>
          <a:p>
            <a:pPr marL="295769" indent="-295769">
              <a:buFont typeface="Arial" panose="020B0604020202020204" pitchFamily="34" charset="0"/>
              <a:buNone/>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27</a:t>
            </a:fld>
            <a:endParaRPr lang="en-US" dirty="0"/>
          </a:p>
        </p:txBody>
      </p:sp>
    </p:spTree>
    <p:extLst>
      <p:ext uri="{BB962C8B-B14F-4D97-AF65-F5344CB8AC3E}">
        <p14:creationId xmlns:p14="http://schemas.microsoft.com/office/powerpoint/2010/main" xmlns="" val="1780380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559919"/>
            <a:ext cx="6858000" cy="4584083"/>
          </a:xfrm>
        </p:spPr>
        <p:txBody>
          <a:bodyPr/>
          <a:lstStyle/>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28</a:t>
            </a:fld>
            <a:endParaRPr lang="en-US" dirty="0"/>
          </a:p>
        </p:txBody>
      </p:sp>
    </p:spTree>
    <p:extLst>
      <p:ext uri="{BB962C8B-B14F-4D97-AF65-F5344CB8AC3E}">
        <p14:creationId xmlns:p14="http://schemas.microsoft.com/office/powerpoint/2010/main" xmlns="" val="35756654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12788"/>
            <a:ext cx="4802188" cy="3602037"/>
          </a:xfrm>
        </p:spPr>
      </p:sp>
      <p:sp>
        <p:nvSpPr>
          <p:cNvPr id="3" name="Notes Placeholder 2"/>
          <p:cNvSpPr>
            <a:spLocks noGrp="1"/>
          </p:cNvSpPr>
          <p:nvPr>
            <p:ph type="body" idx="1"/>
          </p:nvPr>
        </p:nvSpPr>
        <p:spPr>
          <a:xfrm>
            <a:off x="1197155" y="4559918"/>
            <a:ext cx="4920894" cy="4322504"/>
          </a:xfrm>
        </p:spPr>
        <p:txBody>
          <a:bodyPr/>
          <a:lstStyle/>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29</a:t>
            </a:fld>
            <a:endParaRPr lang="en-US" dirty="0"/>
          </a:p>
        </p:txBody>
      </p:sp>
    </p:spTree>
    <p:extLst>
      <p:ext uri="{BB962C8B-B14F-4D97-AF65-F5344CB8AC3E}">
        <p14:creationId xmlns:p14="http://schemas.microsoft.com/office/powerpoint/2010/main" xmlns="" val="2238550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71272">
              <a:defRPr/>
            </a:pPr>
            <a:endParaRPr lang="en-US" dirty="0" smtClean="0"/>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276525" y="4559918"/>
            <a:ext cx="4762155" cy="4322504"/>
          </a:xfrm>
        </p:spPr>
        <p:txBody>
          <a:bodyPr/>
          <a:lstStyle/>
          <a:p>
            <a:endParaRPr lang="en-US" dirty="0" smtClean="0"/>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30</a:t>
            </a:fld>
            <a:endParaRPr lang="en-US" dirty="0"/>
          </a:p>
        </p:txBody>
      </p:sp>
    </p:spTree>
    <p:extLst>
      <p:ext uri="{BB962C8B-B14F-4D97-AF65-F5344CB8AC3E}">
        <p14:creationId xmlns:p14="http://schemas.microsoft.com/office/powerpoint/2010/main" xmlns="" val="12100903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2830" y="4559918"/>
            <a:ext cx="6349540" cy="4322504"/>
          </a:xfrm>
        </p:spPr>
        <p:txBody>
          <a:bodyPr/>
          <a:lstStyle/>
          <a:p>
            <a:endParaRPr lang="en-US" dirty="0" smtClean="0">
              <a:latin typeface="Times New Roman" panose="02020603050405020304" pitchFamily="18" charset="0"/>
              <a:cs typeface="Times New Roman" panose="02020603050405020304" pitchFamily="18" charset="0"/>
            </a:endParaRPr>
          </a:p>
          <a:p>
            <a:pPr defTabSz="913949">
              <a:defRPr/>
            </a:pPr>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31</a:t>
            </a:fld>
            <a:endParaRPr lang="en-US" dirty="0"/>
          </a:p>
        </p:txBody>
      </p:sp>
    </p:spTree>
    <p:extLst>
      <p:ext uri="{BB962C8B-B14F-4D97-AF65-F5344CB8AC3E}">
        <p14:creationId xmlns:p14="http://schemas.microsoft.com/office/powerpoint/2010/main" xmlns="" val="34652775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12788"/>
            <a:ext cx="4802188" cy="3602037"/>
          </a:xfrm>
        </p:spPr>
      </p:sp>
      <p:sp>
        <p:nvSpPr>
          <p:cNvPr id="3" name="Notes Placeholder 2"/>
          <p:cNvSpPr>
            <a:spLocks noGrp="1"/>
          </p:cNvSpPr>
          <p:nvPr>
            <p:ph type="body" idx="1"/>
          </p:nvPr>
        </p:nvSpPr>
        <p:spPr>
          <a:xfrm>
            <a:off x="244723" y="4407648"/>
            <a:ext cx="6825757" cy="5193553"/>
          </a:xfrm>
        </p:spPr>
        <p:txBody>
          <a:bodyPr>
            <a:noAutofit/>
          </a:bodyPr>
          <a:lstStyle/>
          <a:p>
            <a:endParaRPr lang="en-US" sz="100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a:xfrm>
            <a:off x="4145391" y="9121470"/>
            <a:ext cx="3169810" cy="479733"/>
          </a:xfrm>
        </p:spPr>
        <p:txBody>
          <a:bodyPr/>
          <a:lstStyle/>
          <a:p>
            <a:pPr>
              <a:defRPr/>
            </a:pPr>
            <a:fld id="{CE2A8143-405F-4406-B6C9-6907F9702CEE}"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4723" y="4486236"/>
            <a:ext cx="6984495" cy="4479688"/>
          </a:xfrm>
        </p:spPr>
        <p:txBody>
          <a:bodyPr/>
          <a:lstStyle/>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33</a:t>
            </a:fld>
            <a:endParaRPr lang="en-US" dirty="0"/>
          </a:p>
        </p:txBody>
      </p:sp>
    </p:spTree>
    <p:extLst>
      <p:ext uri="{BB962C8B-B14F-4D97-AF65-F5344CB8AC3E}">
        <p14:creationId xmlns:p14="http://schemas.microsoft.com/office/powerpoint/2010/main" xmlns="" val="7958195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4723" y="4486236"/>
            <a:ext cx="6984495" cy="4479688"/>
          </a:xfrm>
        </p:spPr>
        <p:txBody>
          <a:bodyPr/>
          <a:lstStyle/>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34</a:t>
            </a:fld>
            <a:endParaRPr lang="en-US" dirty="0"/>
          </a:p>
        </p:txBody>
      </p:sp>
    </p:spTree>
    <p:extLst>
      <p:ext uri="{BB962C8B-B14F-4D97-AF65-F5344CB8AC3E}">
        <p14:creationId xmlns:p14="http://schemas.microsoft.com/office/powerpoint/2010/main" xmlns="" val="7958195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55893" y="4643420"/>
            <a:ext cx="5466556" cy="4322504"/>
          </a:xfrm>
        </p:spPr>
        <p:txBody>
          <a:bodyPr/>
          <a:lstStyle/>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35</a:t>
            </a:fld>
            <a:endParaRPr lang="en-US" dirty="0"/>
          </a:p>
        </p:txBody>
      </p:sp>
    </p:spTree>
    <p:extLst>
      <p:ext uri="{BB962C8B-B14F-4D97-AF65-F5344CB8AC3E}">
        <p14:creationId xmlns:p14="http://schemas.microsoft.com/office/powerpoint/2010/main" xmlns="" val="79581959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55893" y="4643420"/>
            <a:ext cx="5466556" cy="4322504"/>
          </a:xfrm>
        </p:spPr>
        <p:txBody>
          <a:bodyPr/>
          <a:lstStyle/>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36</a:t>
            </a:fld>
            <a:endParaRPr lang="en-US" dirty="0"/>
          </a:p>
        </p:txBody>
      </p:sp>
    </p:spTree>
    <p:extLst>
      <p:ext uri="{BB962C8B-B14F-4D97-AF65-F5344CB8AC3E}">
        <p14:creationId xmlns:p14="http://schemas.microsoft.com/office/powerpoint/2010/main" xmlns="" val="79581959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dirty="0"/>
          </a:p>
        </p:txBody>
      </p:sp>
      <p:sp>
        <p:nvSpPr>
          <p:cNvPr id="4" name="Slide Number Placeholder 3"/>
          <p:cNvSpPr>
            <a:spLocks noGrp="1"/>
          </p:cNvSpPr>
          <p:nvPr>
            <p:ph type="sldNum" sz="quarter" idx="10"/>
          </p:nvPr>
        </p:nvSpPr>
        <p:spPr/>
        <p:txBody>
          <a:bodyPr/>
          <a:lstStyle/>
          <a:p>
            <a:pPr>
              <a:defRPr/>
            </a:pPr>
            <a:fld id="{AA079025-3217-4C2D-9A13-1DEF81C854BC}"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pPr>
              <a:defRPr/>
            </a:pPr>
            <a:fld id="{AA079025-3217-4C2D-9A13-1DEF81C854BC}"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929">
              <a:defRPr/>
            </a:pPr>
            <a:endParaRPr lang="en-US" i="0" dirty="0"/>
          </a:p>
        </p:txBody>
      </p:sp>
      <p:sp>
        <p:nvSpPr>
          <p:cNvPr id="4" name="Slide Number Placeholder 3"/>
          <p:cNvSpPr>
            <a:spLocks noGrp="1"/>
          </p:cNvSpPr>
          <p:nvPr>
            <p:ph type="sldNum" sz="quarter" idx="10"/>
          </p:nvPr>
        </p:nvSpPr>
        <p:spPr/>
        <p:txBody>
          <a:bodyPr/>
          <a:lstStyle/>
          <a:p>
            <a:pPr>
              <a:defRPr/>
            </a:pPr>
            <a:fld id="{AA079025-3217-4C2D-9A13-1DEF81C854BC}"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4</a:t>
            </a:fld>
            <a:endParaRPr lang="en-US" dirty="0"/>
          </a:p>
        </p:txBody>
      </p:sp>
      <p:sp>
        <p:nvSpPr>
          <p:cNvPr id="5" name="Footer Placeholder 6"/>
          <p:cNvSpPr>
            <a:spLocks noGrp="1"/>
          </p:cNvSpPr>
          <p:nvPr>
            <p:ph type="body" idx="1"/>
          </p:nvPr>
        </p:nvSpPr>
        <p:spPr>
          <a:xfrm>
            <a:off x="1514632" y="4559918"/>
            <a:ext cx="3174770" cy="4322504"/>
          </a:xfrm>
          <a:noFill/>
        </p:spPr>
        <p:txBody>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3136021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4723" y="4486236"/>
            <a:ext cx="6984495" cy="4479688"/>
          </a:xfrm>
        </p:spPr>
        <p:txBody>
          <a:bodyPr/>
          <a:lstStyle/>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40</a:t>
            </a:fld>
            <a:endParaRPr lang="en-US" dirty="0"/>
          </a:p>
        </p:txBody>
      </p:sp>
    </p:spTree>
    <p:extLst>
      <p:ext uri="{BB962C8B-B14F-4D97-AF65-F5344CB8AC3E}">
        <p14:creationId xmlns:p14="http://schemas.microsoft.com/office/powerpoint/2010/main" xmlns="" val="7958195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44723" y="4486236"/>
            <a:ext cx="6984495" cy="4479688"/>
          </a:xfrm>
        </p:spPr>
        <p:txBody>
          <a:bodyPr/>
          <a:lstStyle/>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41</a:t>
            </a:fld>
            <a:endParaRPr lang="en-US" dirty="0"/>
          </a:p>
        </p:txBody>
      </p:sp>
    </p:spTree>
    <p:extLst>
      <p:ext uri="{BB962C8B-B14F-4D97-AF65-F5344CB8AC3E}">
        <p14:creationId xmlns:p14="http://schemas.microsoft.com/office/powerpoint/2010/main" xmlns="" val="79581959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85800"/>
            <a:ext cx="4802188" cy="3602038"/>
          </a:xfrm>
        </p:spPr>
      </p:sp>
      <p:sp>
        <p:nvSpPr>
          <p:cNvPr id="3" name="Notes Placeholder 2"/>
          <p:cNvSpPr>
            <a:spLocks noGrp="1"/>
          </p:cNvSpPr>
          <p:nvPr>
            <p:ph type="body" idx="1"/>
          </p:nvPr>
        </p:nvSpPr>
        <p:spPr>
          <a:xfrm>
            <a:off x="562199" y="4559918"/>
            <a:ext cx="6032064" cy="4322504"/>
          </a:xfrm>
        </p:spPr>
        <p:txBody>
          <a:bodyPr/>
          <a:lstStyle/>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42</a:t>
            </a:fld>
            <a:endParaRPr lang="en-US" dirty="0"/>
          </a:p>
        </p:txBody>
      </p:sp>
    </p:spTree>
    <p:extLst>
      <p:ext uri="{BB962C8B-B14F-4D97-AF65-F5344CB8AC3E}">
        <p14:creationId xmlns:p14="http://schemas.microsoft.com/office/powerpoint/2010/main" xmlns="" val="31886929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9538" y="712788"/>
            <a:ext cx="4803775" cy="3602037"/>
          </a:xfrm>
        </p:spPr>
      </p:sp>
      <p:sp>
        <p:nvSpPr>
          <p:cNvPr id="3" name="Notes Placeholder 2"/>
          <p:cNvSpPr>
            <a:spLocks noGrp="1"/>
          </p:cNvSpPr>
          <p:nvPr>
            <p:ph type="body" idx="1"/>
          </p:nvPr>
        </p:nvSpPr>
        <p:spPr>
          <a:xfrm>
            <a:off x="1435263" y="4559918"/>
            <a:ext cx="4762155" cy="4322504"/>
          </a:xfrm>
        </p:spPr>
        <p:txBody>
          <a:bodyPr/>
          <a:lstStyle/>
          <a:p>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43</a:t>
            </a:fld>
            <a:endParaRPr lang="en-US" dirty="0"/>
          </a:p>
        </p:txBody>
      </p:sp>
    </p:spTree>
    <p:extLst>
      <p:ext uri="{BB962C8B-B14F-4D97-AF65-F5344CB8AC3E}">
        <p14:creationId xmlns:p14="http://schemas.microsoft.com/office/powerpoint/2010/main" xmlns="" val="1087320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55893" y="4643420"/>
            <a:ext cx="5466556" cy="4322504"/>
          </a:xfrm>
        </p:spPr>
        <p:txBody>
          <a:bodyPr/>
          <a:lstStyle/>
          <a:p>
            <a:endParaRPr lang="en-US"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44</a:t>
            </a:fld>
            <a:endParaRPr lang="en-US" dirty="0"/>
          </a:p>
        </p:txBody>
      </p:sp>
    </p:spTree>
    <p:extLst>
      <p:ext uri="{BB962C8B-B14F-4D97-AF65-F5344CB8AC3E}">
        <p14:creationId xmlns:p14="http://schemas.microsoft.com/office/powerpoint/2010/main" xmlns="" val="7958195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smtClean="0"/>
          </a:p>
        </p:txBody>
      </p:sp>
      <p:sp>
        <p:nvSpPr>
          <p:cNvPr id="62468" name="Slide Number Placeholder 3"/>
          <p:cNvSpPr>
            <a:spLocks noGrp="1"/>
          </p:cNvSpPr>
          <p:nvPr>
            <p:ph type="sldNum" sz="quarter" idx="5"/>
          </p:nvPr>
        </p:nvSpPr>
        <p:spPr>
          <a:noFill/>
        </p:spPr>
        <p:txBody>
          <a:bodyPr/>
          <a:lstStyle/>
          <a:p>
            <a:pPr defTabSz="950976"/>
            <a:fld id="{0C86BE7A-E311-4B6E-AA9B-BC3CFCE33BEA}" type="slidenum">
              <a:rPr lang="en-US" smtClean="0"/>
              <a:pPr defTabSz="950976"/>
              <a:t>45</a:t>
            </a:fld>
            <a:endParaRPr 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B3648B5F-1356-4652-BD84-F0C8208E5660}" type="slidenum">
              <a:rPr lang="en-US" smtClean="0"/>
              <a:pPr>
                <a:defRPr/>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3648B5F-1356-4652-BD84-F0C8208E5660}" type="slidenum">
              <a:rPr lang="en-US" smtClean="0"/>
              <a:pPr>
                <a:defRPr/>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80000"/>
              </a:lnSpc>
            </a:pPr>
            <a:endParaRPr lang="en-US" sz="1600" dirty="0" smtClean="0"/>
          </a:p>
        </p:txBody>
      </p:sp>
      <p:sp>
        <p:nvSpPr>
          <p:cNvPr id="4" name="Slide Number Placeholder 3"/>
          <p:cNvSpPr>
            <a:spLocks noGrp="1"/>
          </p:cNvSpPr>
          <p:nvPr>
            <p:ph type="sldNum" sz="quarter" idx="10"/>
          </p:nvPr>
        </p:nvSpPr>
        <p:spPr/>
        <p:txBody>
          <a:bodyPr/>
          <a:lstStyle/>
          <a:p>
            <a:pPr>
              <a:defRPr/>
            </a:pPr>
            <a:fld id="{AA079025-3217-4C2D-9A13-1DEF81C854BC}" type="slidenum">
              <a:rPr lang="en-US" smtClean="0"/>
              <a:pPr>
                <a:defRPr/>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5</a:t>
            </a:fld>
            <a:endParaRPr lang="en-US" dirty="0"/>
          </a:p>
        </p:txBody>
      </p:sp>
      <p:sp>
        <p:nvSpPr>
          <p:cNvPr id="5" name="Footer Placeholder 6"/>
          <p:cNvSpPr>
            <a:spLocks noGrp="1"/>
          </p:cNvSpPr>
          <p:nvPr>
            <p:ph type="body" idx="1"/>
          </p:nvPr>
        </p:nvSpPr>
        <p:spPr>
          <a:xfrm>
            <a:off x="1038415" y="4559918"/>
            <a:ext cx="5000262" cy="4322504"/>
          </a:xfrm>
          <a:noFill/>
        </p:spPr>
        <p:txBody>
          <a:bodyPr/>
          <a:lstStyle/>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3136021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079025-3217-4C2D-9A13-1DEF81C854BC}" type="slidenum">
              <a:rPr lang="en-US" smtClean="0"/>
              <a:pPr>
                <a:defRPr/>
              </a:pPr>
              <a:t>50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A079025-3217-4C2D-9A13-1DEF81C854BC}" type="slidenum">
              <a:rPr lang="en-US" smtClean="0"/>
              <a:pPr>
                <a:defRPr/>
              </a:pPr>
              <a:t>51</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52</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53</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AA079025-3217-4C2D-9A13-1DEF81C854BC}" type="slidenum">
              <a:rPr lang="en-US" smtClean="0"/>
              <a:pPr>
                <a:defRPr/>
              </a:pPr>
              <a:t>54</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A079025-3217-4C2D-9A13-1DEF81C854BC}" type="slidenum">
              <a:rPr lang="en-US" smtClean="0"/>
              <a:pPr>
                <a:defRPr/>
              </a:pPr>
              <a:t>55</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CBD6DFB-FB46-458E-8E91-F69DB507DE6F}" type="slidenum">
              <a:rPr lang="en-US" smtClean="0"/>
              <a:pPr/>
              <a:t>56</a:t>
            </a:fld>
            <a:endParaRPr lang="en-US" dirty="0" smtClean="0"/>
          </a:p>
        </p:txBody>
      </p:sp>
      <p:sp>
        <p:nvSpPr>
          <p:cNvPr id="43011" name="Rectangle 2"/>
          <p:cNvSpPr>
            <a:spLocks noGrp="1" noRot="1" noChangeAspect="1" noChangeArrowheads="1" noTextEdit="1"/>
          </p:cNvSpPr>
          <p:nvPr>
            <p:ph type="sldImg"/>
          </p:nvPr>
        </p:nvSpPr>
        <p:spPr>
          <a:xfrm>
            <a:off x="1257300" y="719138"/>
            <a:ext cx="4802188" cy="3600450"/>
          </a:xfrm>
          <a:ln/>
        </p:spPr>
      </p:sp>
      <p:sp>
        <p:nvSpPr>
          <p:cNvPr id="43012" name="Rectangle 3"/>
          <p:cNvSpPr>
            <a:spLocks noGrp="1" noChangeArrowheads="1"/>
          </p:cNvSpPr>
          <p:nvPr>
            <p:ph type="body" idx="1"/>
          </p:nvPr>
        </p:nvSpPr>
        <p:spPr>
          <a:xfrm>
            <a:off x="641568" y="4564829"/>
            <a:ext cx="6190802" cy="4319230"/>
          </a:xfrm>
          <a:noFill/>
          <a:ln/>
        </p:spPr>
        <p:txBody>
          <a:bodyPr/>
          <a:lstStyle/>
          <a:p>
            <a:endParaRPr lang="en-US" sz="15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p>
            <a:fld id="{3CBD6DFB-FB46-458E-8E91-F69DB507DE6F}" type="slidenum">
              <a:rPr lang="en-US" smtClean="0"/>
              <a:pPr/>
              <a:t>57</a:t>
            </a:fld>
            <a:endParaRPr lang="en-US" dirty="0" smtClean="0"/>
          </a:p>
        </p:txBody>
      </p:sp>
      <p:sp>
        <p:nvSpPr>
          <p:cNvPr id="43011" name="Rectangle 2"/>
          <p:cNvSpPr>
            <a:spLocks noGrp="1" noRot="1" noChangeAspect="1" noChangeArrowheads="1" noTextEdit="1"/>
          </p:cNvSpPr>
          <p:nvPr>
            <p:ph type="sldImg"/>
          </p:nvPr>
        </p:nvSpPr>
        <p:spPr>
          <a:xfrm>
            <a:off x="1257300" y="719138"/>
            <a:ext cx="4802188" cy="3600450"/>
          </a:xfrm>
          <a:ln/>
        </p:spPr>
      </p:sp>
      <p:sp>
        <p:nvSpPr>
          <p:cNvPr id="43012" name="Rectangle 3"/>
          <p:cNvSpPr>
            <a:spLocks noGrp="1" noChangeArrowheads="1"/>
          </p:cNvSpPr>
          <p:nvPr>
            <p:ph type="body" idx="1"/>
          </p:nvPr>
        </p:nvSpPr>
        <p:spPr>
          <a:xfrm>
            <a:off x="838204" y="4564829"/>
            <a:ext cx="5943599" cy="4319230"/>
          </a:xfrm>
          <a:noFill/>
          <a:ln/>
        </p:spPr>
        <p:txBody>
          <a:bodyPr/>
          <a:lstStyle/>
          <a:p>
            <a:endParaRPr lang="en-US" sz="1500" dirty="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C93D2D97-8335-4630-9388-001BBAE717E9}" type="slidenum">
              <a:rPr lang="en-US" smtClean="0"/>
              <a:pPr/>
              <a:t>58</a:t>
            </a:fld>
            <a:endParaRPr lang="en-US" dirty="0" smtClean="0"/>
          </a:p>
        </p:txBody>
      </p:sp>
      <p:sp>
        <p:nvSpPr>
          <p:cNvPr id="47107" name="Rectangle 2"/>
          <p:cNvSpPr>
            <a:spLocks noGrp="1" noRot="1" noChangeAspect="1" noChangeArrowheads="1" noTextEdit="1"/>
          </p:cNvSpPr>
          <p:nvPr>
            <p:ph type="sldImg"/>
          </p:nvPr>
        </p:nvSpPr>
        <p:spPr>
          <a:xfrm>
            <a:off x="1300163" y="712788"/>
            <a:ext cx="4800600" cy="3600450"/>
          </a:xfrm>
          <a:ln/>
        </p:spPr>
      </p:sp>
      <p:sp>
        <p:nvSpPr>
          <p:cNvPr id="47108" name="Rectangle 3"/>
          <p:cNvSpPr>
            <a:spLocks noGrp="1" noChangeArrowheads="1"/>
          </p:cNvSpPr>
          <p:nvPr>
            <p:ph type="body" idx="1"/>
          </p:nvPr>
        </p:nvSpPr>
        <p:spPr>
          <a:xfrm>
            <a:off x="975585" y="4561555"/>
            <a:ext cx="5364039" cy="4319230"/>
          </a:xfrm>
          <a:noFill/>
          <a:ln/>
        </p:spPr>
        <p:txBody>
          <a:bodyPr/>
          <a:lstStyle/>
          <a:p>
            <a:pPr eaLnBrk="1" hangingPunct="1">
              <a:spcBef>
                <a:spcPct val="50000"/>
              </a:spcBef>
            </a:pPr>
            <a:endParaRPr lang="en-US" dirty="0" smtClean="0">
              <a:latin typeface="Times New Roman" panose="02020603050405020304" pitchFamily="18" charset="0"/>
              <a:cs typeface="Times New Roman" panose="02020603050405020304" pitchFamily="18" charset="0"/>
            </a:endParaRPr>
          </a:p>
          <a:p>
            <a:pPr eaLnBrk="1" hangingPunct="1">
              <a:spcBef>
                <a:spcPct val="50000"/>
              </a:spcBef>
            </a:pPr>
            <a:endParaRPr lang="en-US" dirty="0" smtClean="0"/>
          </a:p>
          <a:p>
            <a:pPr eaLnBrk="1" hangingPunct="1"/>
            <a:endParaRPr lang="en-US" dirty="0"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05888">
              <a:defRPr/>
            </a:pPr>
            <a:endParaRPr lang="en-US" dirty="0" smtClean="0"/>
          </a:p>
        </p:txBody>
      </p:sp>
      <p:sp>
        <p:nvSpPr>
          <p:cNvPr id="4" name="Slide Number Placeholder 3"/>
          <p:cNvSpPr>
            <a:spLocks noGrp="1"/>
          </p:cNvSpPr>
          <p:nvPr>
            <p:ph type="sldNum" sz="quarter" idx="10"/>
          </p:nvPr>
        </p:nvSpPr>
        <p:spPr/>
        <p:txBody>
          <a:bodyPr/>
          <a:lstStyle/>
          <a:p>
            <a:fld id="{42BC595B-4A59-45CB-BF22-73634508396A}" type="slidenum">
              <a:rPr lang="en-US" smtClean="0"/>
              <a:pPr/>
              <a:t>59</a:t>
            </a:fld>
            <a:endParaRPr lang="en-US" dirty="0"/>
          </a:p>
        </p:txBody>
      </p:sp>
    </p:spTree>
    <p:extLst>
      <p:ext uri="{BB962C8B-B14F-4D97-AF65-F5344CB8AC3E}">
        <p14:creationId xmlns:p14="http://schemas.microsoft.com/office/powerpoint/2010/main" xmlns="" val="1640300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BE6DB957-277F-4DE5-8308-2438B79F80E0}" type="slidenum">
              <a:rPr lang="en-US" smtClean="0"/>
              <a:pPr/>
              <a:t>6</a:t>
            </a:fld>
            <a:endParaRPr lang="en-US" dirty="0" smtClean="0"/>
          </a:p>
        </p:txBody>
      </p:sp>
      <p:sp>
        <p:nvSpPr>
          <p:cNvPr id="31747" name="Rectangle 2"/>
          <p:cNvSpPr>
            <a:spLocks noGrp="1" noRot="1" noChangeAspect="1" noChangeArrowheads="1" noTextEdit="1"/>
          </p:cNvSpPr>
          <p:nvPr>
            <p:ph type="sldImg"/>
          </p:nvPr>
        </p:nvSpPr>
        <p:spPr>
          <a:xfrm>
            <a:off x="1257300" y="719138"/>
            <a:ext cx="4802188" cy="3600450"/>
          </a:xfrm>
          <a:ln/>
        </p:spPr>
      </p:sp>
      <p:sp>
        <p:nvSpPr>
          <p:cNvPr id="25604" name="Rectangle 3"/>
          <p:cNvSpPr>
            <a:spLocks noGrp="1" noChangeArrowheads="1"/>
          </p:cNvSpPr>
          <p:nvPr>
            <p:ph type="body" idx="1"/>
          </p:nvPr>
        </p:nvSpPr>
        <p:spPr>
          <a:xfrm>
            <a:off x="975585" y="4561555"/>
            <a:ext cx="5364039" cy="4319230"/>
          </a:xfrm>
          <a:ln/>
        </p:spPr>
        <p:txBody>
          <a:bodyPr/>
          <a:lstStyle/>
          <a:p>
            <a:pPr>
              <a:defRPr/>
            </a:pPr>
            <a:endParaRPr lang="en-US" dirty="0" smtClean="0">
              <a:latin typeface="Times New Roman" panose="02020603050405020304" pitchFamily="18" charset="0"/>
              <a:cs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5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7</a:t>
            </a:fld>
            <a:endParaRPr lang="en-US" dirty="0"/>
          </a:p>
        </p:txBody>
      </p:sp>
    </p:spTree>
    <p:extLst>
      <p:ext uri="{BB962C8B-B14F-4D97-AF65-F5344CB8AC3E}">
        <p14:creationId xmlns:p14="http://schemas.microsoft.com/office/powerpoint/2010/main" xmlns="" val="1431360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12788"/>
            <a:ext cx="4802188" cy="3602037"/>
          </a:xfrm>
        </p:spPr>
      </p:sp>
      <p:sp>
        <p:nvSpPr>
          <p:cNvPr id="3" name="Notes Placeholder 2"/>
          <p:cNvSpPr>
            <a:spLocks noGrp="1"/>
          </p:cNvSpPr>
          <p:nvPr>
            <p:ph type="body" idx="1"/>
          </p:nvPr>
        </p:nvSpPr>
        <p:spPr>
          <a:xfrm>
            <a:off x="244723" y="4643419"/>
            <a:ext cx="6905126" cy="4243913"/>
          </a:xfrm>
        </p:spPr>
        <p:txBody>
          <a:bodyPr/>
          <a:lstStyle/>
          <a:p>
            <a:pPr>
              <a:spcBef>
                <a:spcPts val="0"/>
              </a:spcBef>
            </a:pPr>
            <a:endParaRPr lang="en-US"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8</a:t>
            </a:fld>
            <a:endParaRPr lang="en-US" dirty="0"/>
          </a:p>
        </p:txBody>
      </p:sp>
    </p:spTree>
    <p:extLst>
      <p:ext uri="{BB962C8B-B14F-4D97-AF65-F5344CB8AC3E}">
        <p14:creationId xmlns:p14="http://schemas.microsoft.com/office/powerpoint/2010/main" xmlns="" val="37361873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712788"/>
            <a:ext cx="4802188" cy="3602037"/>
          </a:xfrm>
        </p:spPr>
      </p:sp>
      <p:sp>
        <p:nvSpPr>
          <p:cNvPr id="3" name="Notes Placeholder 2"/>
          <p:cNvSpPr>
            <a:spLocks noGrp="1"/>
          </p:cNvSpPr>
          <p:nvPr>
            <p:ph type="body" idx="1"/>
          </p:nvPr>
        </p:nvSpPr>
        <p:spPr>
          <a:xfrm>
            <a:off x="228600" y="4643419"/>
            <a:ext cx="6858000" cy="4243913"/>
          </a:xfrm>
        </p:spPr>
        <p:txBody>
          <a:bodyPr/>
          <a:lstStyle/>
          <a:p>
            <a:pPr>
              <a:spcBef>
                <a:spcPts val="0"/>
              </a:spcBef>
            </a:pP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a:defRPr/>
            </a:pPr>
            <a:fld id="{CE2A8143-405F-4406-B6C9-6907F9702CEE}" type="slidenum">
              <a:rPr lang="en-US" smtClean="0"/>
              <a:pPr>
                <a:defRPr/>
              </a:pPr>
              <a:t>9</a:t>
            </a:fld>
            <a:endParaRPr lang="en-US" dirty="0"/>
          </a:p>
        </p:txBody>
      </p:sp>
    </p:spTree>
    <p:extLst>
      <p:ext uri="{BB962C8B-B14F-4D97-AF65-F5344CB8AC3E}">
        <p14:creationId xmlns:p14="http://schemas.microsoft.com/office/powerpoint/2010/main" xmlns="" val="37361873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a:defRPr/>
            </a:pPr>
            <a:endParaRPr lang="en-US" sz="2400" dirty="0">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a:defRPr/>
            </a:pPr>
            <a:endParaRPr lang="en-US" sz="2400" dirty="0">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a:defRPr/>
            </a:pPr>
            <a:endParaRPr lang="en-US" dirty="0"/>
          </a:p>
        </p:txBody>
      </p:sp>
      <p:sp>
        <p:nvSpPr>
          <p:cNvPr id="48133"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48134"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US"/>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US" dirty="0"/>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r>
              <a:rPr lang="en-US" dirty="0" smtClean="0"/>
              <a:t>Texas Workforce Commission Civil Rights Division, 2016</a:t>
            </a:r>
            <a:endParaRPr lang="en-US" dirty="0"/>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9B9F14AD-EB35-4151-95C9-F7796D183018}" type="slidenum">
              <a:rPr lang="en-US"/>
              <a:pPr>
                <a:defRPr/>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Texas Workforce Commission Civil Rights Division, 2016</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EAC02BD-A11D-4D1D-9FE8-ECCF077702DE}" type="slidenum">
              <a:rPr lang="en-US"/>
              <a:pPr>
                <a:defRPr/>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Texas Workforce Commission Civil Rights Division, 2016</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D7CD0E8D-B7F7-476A-B3B3-12002680D948}" type="slidenum">
              <a:rPr lang="en-US"/>
              <a:pPr>
                <a:defRPr/>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76962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62000" y="4000500"/>
            <a:ext cx="76962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Texas Workforce Commission Civil Rights Division, 2016</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4A63CD2-0E0A-449C-AC3C-247856CA4A58}" type="slidenum">
              <a:rPr lang="en-US"/>
              <a:pPr>
                <a:defRPr/>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62000" y="533400"/>
            <a:ext cx="76962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Texas Workforce Commission Civil Rights Division, 2016</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0B9C04D9-54F0-4E60-8422-E96DF6847A8E}" type="slidenum">
              <a:rPr lang="en-US"/>
              <a:pPr>
                <a:defRPr/>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Texas Workforce Commission Civil Rights Division, 2017</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E6951B0-252F-48AA-8C6A-A89FD2DD89DA}" type="slidenum">
              <a:rPr lang="en-US"/>
              <a:pPr>
                <a:defRPr/>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Texas Workforce Commission Civil Rights Division, 2016</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277D7AE-B394-4B72-9975-0FC36370287F}" type="slidenum">
              <a:rPr lang="en-US"/>
              <a:pPr>
                <a:defRPr/>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Texas Workforce Commission Civil Rights Division, 2016</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95DBC32-EAEA-462D-A43F-E0F540217DE5}" type="slidenum">
              <a:rPr lang="en-US"/>
              <a:pPr>
                <a:defRPr/>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Texas Workforce Commission Civil Rights Division, 2016</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E1E34F7-C543-40AF-AE63-A7B2BF366F88}" type="slidenum">
              <a:rPr lang="en-US"/>
              <a:pPr>
                <a:defRPr/>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Texas Workforce Commission Civil Rights Division, 2016</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5BEB8C68-A705-4FBE-A822-9FB1E900996D}" type="slidenum">
              <a:rPr lang="en-US"/>
              <a:pPr>
                <a:defRPr/>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Texas Workforce Commission Civil Rights Division, 2016</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9853117-3DC4-4507-BF79-05BB6E1F5187}" type="slidenum">
              <a:rPr lang="en-US"/>
              <a:pPr>
                <a:defRPr/>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Texas Workforce Commission Civil Rights Division, 2016</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300C785-BD09-42C2-B104-6EB556D475DA}" type="slidenum">
              <a:rPr lang="en-US"/>
              <a:pPr>
                <a:defRPr/>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Texas Workforce Commission Civil Rights Division, 2016</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9AC5857-3968-4EDF-9525-244D82F02BEF}" type="slidenum">
              <a:rPr lang="en-US"/>
              <a:pPr>
                <a:defRPr/>
              </a:pPr>
              <a:t>‹#›</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http://www.hud.gov/images/fheo100.gif"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7108"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dirty="0"/>
          </a:p>
        </p:txBody>
      </p:sp>
      <p:sp>
        <p:nvSpPr>
          <p:cNvPr id="47109"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dirty="0" smtClean="0"/>
              <a:t>Texas Workforce Commission Civil Rights Division, 2016</a:t>
            </a:r>
            <a:endParaRPr lang="en-US" dirty="0"/>
          </a:p>
        </p:txBody>
      </p:sp>
      <p:sp>
        <p:nvSpPr>
          <p:cNvPr id="47110"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fld id="{326098E2-35A3-48C5-9FEF-E799B80E115B}" type="slidenum">
              <a:rPr lang="en-US"/>
              <a:pPr>
                <a:defRPr/>
              </a:pPr>
              <a:t>‹#›</a:t>
            </a:fld>
            <a:endParaRPr lang="en-US" dirty="0"/>
          </a:p>
        </p:txBody>
      </p:sp>
      <p:grpSp>
        <p:nvGrpSpPr>
          <p:cNvPr id="1031" name="Group 7"/>
          <p:cNvGrpSpPr>
            <a:grpSpLocks/>
          </p:cNvGrpSpPr>
          <p:nvPr/>
        </p:nvGrpSpPr>
        <p:grpSpPr bwMode="auto">
          <a:xfrm>
            <a:off x="168275" y="228600"/>
            <a:ext cx="8823325" cy="6096000"/>
            <a:chOff x="106" y="144"/>
            <a:chExt cx="5558" cy="3840"/>
          </a:xfrm>
        </p:grpSpPr>
        <p:sp>
          <p:nvSpPr>
            <p:cNvPr id="4711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a:defRPr/>
              </a:pPr>
              <a:endParaRPr lang="en-US" sz="2400" dirty="0">
                <a:latin typeface="Times New Roman" pitchFamily="18" charset="0"/>
              </a:endParaRPr>
            </a:p>
          </p:txBody>
        </p:sp>
        <p:sp>
          <p:nvSpPr>
            <p:cNvPr id="47113"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a:defRPr/>
              </a:pPr>
              <a:endParaRPr lang="en-US" dirty="0"/>
            </a:p>
          </p:txBody>
        </p:sp>
      </p:grpSp>
      <p:pic>
        <p:nvPicPr>
          <p:cNvPr id="1032" name="Picture 11" descr="[1.0 inch Equal Housing Opportunity Logo]"/>
          <p:cNvPicPr>
            <a:picLocks noChangeAspect="1" noChangeArrowheads="1"/>
          </p:cNvPicPr>
          <p:nvPr userDrawn="1"/>
        </p:nvPicPr>
        <p:blipFill>
          <a:blip r:embed="rId15" r:link="rId16" cstate="print"/>
          <a:srcRect/>
          <a:stretch>
            <a:fillRect/>
          </a:stretch>
        </p:blipFill>
        <p:spPr bwMode="auto">
          <a:xfrm>
            <a:off x="7848600" y="1219200"/>
            <a:ext cx="571500"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98" r:id="rId1"/>
    <p:sldLayoutId id="2147484386" r:id="rId2"/>
    <p:sldLayoutId id="2147484387" r:id="rId3"/>
    <p:sldLayoutId id="2147484388" r:id="rId4"/>
    <p:sldLayoutId id="2147484389" r:id="rId5"/>
    <p:sldLayoutId id="2147484390" r:id="rId6"/>
    <p:sldLayoutId id="2147484391" r:id="rId7"/>
    <p:sldLayoutId id="2147484392" r:id="rId8"/>
    <p:sldLayoutId id="2147484393" r:id="rId9"/>
    <p:sldLayoutId id="2147484394" r:id="rId10"/>
    <p:sldLayoutId id="2147484395" r:id="rId11"/>
    <p:sldLayoutId id="2147484396" r:id="rId12"/>
    <p:sldLayoutId id="2147484397" r:id="rId13"/>
  </p:sldLayoutIdLst>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hf hdr="0" dt="0"/>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defRPr>
      </a:lvl2pPr>
      <a:lvl3pPr algn="l" rtl="0" eaLnBrk="0" fontAlgn="base" hangingPunct="0">
        <a:spcBef>
          <a:spcPct val="0"/>
        </a:spcBef>
        <a:spcAft>
          <a:spcPct val="0"/>
        </a:spcAft>
        <a:defRPr sz="3300">
          <a:solidFill>
            <a:schemeClr val="tx2"/>
          </a:solidFill>
          <a:latin typeface="Arial Black" pitchFamily="34" charset="0"/>
        </a:defRPr>
      </a:lvl3pPr>
      <a:lvl4pPr algn="l" rtl="0" eaLnBrk="0" fontAlgn="base" hangingPunct="0">
        <a:spcBef>
          <a:spcPct val="0"/>
        </a:spcBef>
        <a:spcAft>
          <a:spcPct val="0"/>
        </a:spcAft>
        <a:defRPr sz="3300">
          <a:solidFill>
            <a:schemeClr val="tx2"/>
          </a:solidFill>
          <a:latin typeface="Arial Black" pitchFamily="34" charset="0"/>
        </a:defRPr>
      </a:lvl4pPr>
      <a:lvl5pPr algn="l" rtl="0" eaLnBrk="0" fontAlgn="base" hangingPunct="0">
        <a:spcBef>
          <a:spcPct val="0"/>
        </a:spcBef>
        <a:spcAft>
          <a:spcPct val="0"/>
        </a:spcAft>
        <a:defRPr sz="3300">
          <a:solidFill>
            <a:schemeClr val="tx2"/>
          </a:solidFill>
          <a:latin typeface="Arial Black" pitchFamily="34" charset="0"/>
        </a:defRPr>
      </a:lvl5pPr>
      <a:lvl6pPr marL="457200" algn="l" rtl="0" fontAlgn="base">
        <a:spcBef>
          <a:spcPct val="0"/>
        </a:spcBef>
        <a:spcAft>
          <a:spcPct val="0"/>
        </a:spcAft>
        <a:defRPr sz="3300">
          <a:solidFill>
            <a:schemeClr val="tx2"/>
          </a:solidFill>
          <a:latin typeface="Arial Black" pitchFamily="34" charset="0"/>
        </a:defRPr>
      </a:lvl6pPr>
      <a:lvl7pPr marL="914400" algn="l" rtl="0" fontAlgn="base">
        <a:spcBef>
          <a:spcPct val="0"/>
        </a:spcBef>
        <a:spcAft>
          <a:spcPct val="0"/>
        </a:spcAft>
        <a:defRPr sz="3300">
          <a:solidFill>
            <a:schemeClr val="tx2"/>
          </a:solidFill>
          <a:latin typeface="Arial Black" pitchFamily="34" charset="0"/>
        </a:defRPr>
      </a:lvl7pPr>
      <a:lvl8pPr marL="1371600" algn="l" rtl="0" fontAlgn="base">
        <a:spcBef>
          <a:spcPct val="0"/>
        </a:spcBef>
        <a:spcAft>
          <a:spcPct val="0"/>
        </a:spcAft>
        <a:defRPr sz="3300">
          <a:solidFill>
            <a:schemeClr val="tx2"/>
          </a:solidFill>
          <a:latin typeface="Arial Black" pitchFamily="34" charset="0"/>
        </a:defRPr>
      </a:lvl8pPr>
      <a:lvl9pPr marL="1828800" algn="l" rtl="0" fontAlgn="base">
        <a:spcBef>
          <a:spcPct val="0"/>
        </a:spcBef>
        <a:spcAft>
          <a:spcPct val="0"/>
        </a:spcAft>
        <a:defRPr sz="33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w.tdhca.state.tx.us/fair-housing/announcements.ht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mailto:suzanne.hemphill@tdhca.state.tx.us" TargetMode="External"/><Relationship Id="rId4" Type="http://schemas.openxmlformats.org/officeDocument/2006/relationships/hyperlink" Target="http://www.tdhca.state.tx.us/events/index.jsp"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Suzanne.Hemphill@tdhca.state.tx.us"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hyperlink" Target="mailto:Vickie.Covington@twc.state.tx.us"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gpo.gov/fdsys/pkg/FR-2016-09-14/pdf/2016-21868.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portal.hud.gov/hudportal/documents/huddoc?id=discriminatoryeffectrule.pdf"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portal.hud.gov/hudportal/documents/huddoc?id=HUD_OGCGuidAppFHAStandCR.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hyperlink" Target="http://portal.hud.gov/hudportal/documents/huddoc?id=HUD_OGCGuidAppFHAStandCR.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portal.hud.gov/hudportal/documents/huddoc?id=lepmemo091516.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hyperlink" Target="http://portal.hud.gov/hudportal/documents/huddoc?id=FinalNuisanceOrdGdnce.pdf"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hyperlink" Target="http://www.twc.state.tx.us/partners/civil-rights-reporter" TargetMode="External"/><Relationship Id="rId4" Type="http://schemas.openxmlformats.org/officeDocument/2006/relationships/image" Target="../media/image45.jpe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7.pn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4000" i="0" dirty="0" smtClean="0">
                <a:solidFill>
                  <a:schemeClr val="tx1"/>
                </a:solidFill>
              </a:rPr>
              <a:t>Texas Workforce Commission</a:t>
            </a:r>
            <a:br>
              <a:rPr lang="en-US" sz="4000" i="0" dirty="0" smtClean="0">
                <a:solidFill>
                  <a:schemeClr val="tx1"/>
                </a:solidFill>
              </a:rPr>
            </a:br>
            <a:r>
              <a:rPr lang="en-US" sz="4000" i="0" baseline="0" dirty="0" smtClean="0">
                <a:solidFill>
                  <a:schemeClr val="tx1"/>
                </a:solidFill>
              </a:rPr>
              <a:t>Civil Rights Division (“CRD”)</a:t>
            </a:r>
            <a:endParaRPr lang="en-US" sz="4000" i="0" dirty="0">
              <a:solidFill>
                <a:schemeClr val="tx1"/>
              </a:solidFill>
            </a:endParaRPr>
          </a:p>
        </p:txBody>
      </p:sp>
      <p:sp>
        <p:nvSpPr>
          <p:cNvPr id="3075" name="Rectangle 3"/>
          <p:cNvSpPr>
            <a:spLocks noGrp="1" noChangeArrowheads="1"/>
          </p:cNvSpPr>
          <p:nvPr>
            <p:ph type="subTitle" idx="1"/>
          </p:nvPr>
        </p:nvSpPr>
        <p:spPr>
          <a:xfrm>
            <a:off x="2057400" y="3276601"/>
            <a:ext cx="6172200" cy="1600199"/>
          </a:xfrm>
        </p:spPr>
        <p:txBody>
          <a:bodyPr/>
          <a:lstStyle/>
          <a:p>
            <a:r>
              <a:rPr lang="en-US" sz="3600" dirty="0" smtClean="0">
                <a:latin typeface="Times New Roman" pitchFamily="18" charset="0"/>
                <a:cs typeface="Times New Roman" pitchFamily="18" charset="0"/>
              </a:rPr>
              <a:t>Fair Housing Overview</a:t>
            </a:r>
          </a:p>
          <a:p>
            <a:r>
              <a:rPr lang="en-US" sz="3600" dirty="0" smtClean="0">
                <a:latin typeface="Times New Roman" pitchFamily="18" charset="0"/>
                <a:cs typeface="Times New Roman" pitchFamily="18" charset="0"/>
              </a:rPr>
              <a:t>Training</a:t>
            </a:r>
            <a:endParaRPr lang="en-US" dirty="0" smtClean="0">
              <a:latin typeface="Times New Roman" pitchFamily="18" charset="0"/>
              <a:cs typeface="Times New Roman" pitchFamily="18" charset="0"/>
            </a:endParaRPr>
          </a:p>
        </p:txBody>
      </p:sp>
      <p:pic>
        <p:nvPicPr>
          <p:cNvPr id="5" name="Picture 2" descr="Gave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4114800"/>
            <a:ext cx="2209800" cy="15650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solidFill>
                  <a:schemeClr val="tx1"/>
                </a:solidFill>
              </a:rPr>
              <a:t>Protected Class: Color</a:t>
            </a:r>
            <a:endParaRPr lang="en-US" sz="4000" dirty="0">
              <a:solidFill>
                <a:schemeClr val="tx1"/>
              </a:solidFill>
            </a:endParaRPr>
          </a:p>
        </p:txBody>
      </p:sp>
      <p:sp>
        <p:nvSpPr>
          <p:cNvPr id="8" name="Content Placeholder 7"/>
          <p:cNvSpPr>
            <a:spLocks noGrp="1"/>
          </p:cNvSpPr>
          <p:nvPr>
            <p:ph idx="1"/>
          </p:nvPr>
        </p:nvSpPr>
        <p:spPr>
          <a:xfrm>
            <a:off x="762000" y="5257800"/>
            <a:ext cx="7696200" cy="685800"/>
          </a:xfrm>
        </p:spPr>
        <p:txBody>
          <a:bodyPr/>
          <a:lstStyle/>
          <a:p>
            <a:pPr algn="ctr">
              <a:buNone/>
            </a:pPr>
            <a:r>
              <a:rPr lang="en-US" dirty="0" smtClean="0"/>
              <a:t>Pigmentation of the skin</a:t>
            </a:r>
            <a:endParaRPr lang="en-US" dirty="0"/>
          </a:p>
        </p:txBody>
      </p:sp>
      <p:sp>
        <p:nvSpPr>
          <p:cNvPr id="2" name="Footer Placeholder 1"/>
          <p:cNvSpPr>
            <a:spLocks noGrp="1"/>
          </p:cNvSpPr>
          <p:nvPr>
            <p:ph type="ftr" sz="quarter" idx="11"/>
          </p:nvPr>
        </p:nvSpPr>
        <p:spPr/>
        <p:txBody>
          <a:bodyPr/>
          <a:lstStyle/>
          <a:p>
            <a:r>
              <a:rPr lang="en-US" sz="1000" dirty="0" smtClean="0"/>
              <a:t>Texas Workforce Commission Civil Rights Division, 2017</a:t>
            </a:r>
            <a:endParaRPr lang="en-US" sz="1000" dirty="0"/>
          </a:p>
        </p:txBody>
      </p:sp>
      <p:sp>
        <p:nvSpPr>
          <p:cNvPr id="3" name="Slide Number Placeholder 2"/>
          <p:cNvSpPr>
            <a:spLocks noGrp="1"/>
          </p:cNvSpPr>
          <p:nvPr>
            <p:ph type="sldNum" sz="quarter" idx="12"/>
          </p:nvPr>
        </p:nvSpPr>
        <p:spPr/>
        <p:txBody>
          <a:bodyPr/>
          <a:lstStyle/>
          <a:p>
            <a:pPr>
              <a:defRPr/>
            </a:pPr>
            <a:fld id="{F9853117-3DC4-4507-BF79-05BB6E1F5187}" type="slidenum">
              <a:rPr lang="en-US" smtClean="0"/>
              <a:pPr>
                <a:defRPr/>
              </a:pPr>
              <a:t>10</a:t>
            </a:fld>
            <a:endParaRPr lang="en-US" dirty="0"/>
          </a:p>
        </p:txBody>
      </p:sp>
      <p:pic>
        <p:nvPicPr>
          <p:cNvPr id="2056" name="Picture 8" descr="Individuals standing with thumbs in front jean pock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931464" y="1981200"/>
            <a:ext cx="5257800" cy="314188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62862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1000"/>
                                        <p:tgtEl>
                                          <p:spTgt spid="2056"/>
                                        </p:tgtEl>
                                      </p:cBhvr>
                                    </p:animEffect>
                                    <p:anim calcmode="lin" valueType="num">
                                      <p:cBhvr>
                                        <p:cTn id="8" dur="1000" fill="hold"/>
                                        <p:tgtEl>
                                          <p:spTgt spid="2056"/>
                                        </p:tgtEl>
                                        <p:attrNameLst>
                                          <p:attrName>ppt_x</p:attrName>
                                        </p:attrNameLst>
                                      </p:cBhvr>
                                      <p:tavLst>
                                        <p:tav tm="0">
                                          <p:val>
                                            <p:strVal val="#ppt_x"/>
                                          </p:val>
                                        </p:tav>
                                        <p:tav tm="100000">
                                          <p:val>
                                            <p:strVal val="#ppt_x"/>
                                          </p:val>
                                        </p:tav>
                                      </p:tavLst>
                                    </p:anim>
                                    <p:anim calcmode="lin" valueType="num">
                                      <p:cBhvr>
                                        <p:cTn id="9" dur="1000" fill="hold"/>
                                        <p:tgtEl>
                                          <p:spTgt spid="20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solidFill>
                  <a:schemeClr val="tx1"/>
                </a:solidFill>
              </a:rPr>
              <a:t>Protected Class: </a:t>
            </a:r>
            <a:br>
              <a:rPr lang="en-US" sz="4000" dirty="0" smtClean="0">
                <a:solidFill>
                  <a:schemeClr val="tx1"/>
                </a:solidFill>
              </a:rPr>
            </a:br>
            <a:r>
              <a:rPr lang="en-US" sz="4000" dirty="0" smtClean="0">
                <a:solidFill>
                  <a:schemeClr val="tx1"/>
                </a:solidFill>
              </a:rPr>
              <a:t>National Origin</a:t>
            </a:r>
            <a:endParaRPr lang="en-US" sz="4000" dirty="0">
              <a:solidFill>
                <a:schemeClr val="tx1"/>
              </a:solidFill>
            </a:endParaRPr>
          </a:p>
        </p:txBody>
      </p:sp>
      <p:sp>
        <p:nvSpPr>
          <p:cNvPr id="9" name="Content Placeholder 8"/>
          <p:cNvSpPr>
            <a:spLocks noGrp="1"/>
          </p:cNvSpPr>
          <p:nvPr>
            <p:ph idx="1"/>
          </p:nvPr>
        </p:nvSpPr>
        <p:spPr>
          <a:xfrm>
            <a:off x="762000" y="1905000"/>
            <a:ext cx="4724400" cy="4038600"/>
          </a:xfrm>
        </p:spPr>
        <p:txBody>
          <a:bodyPr/>
          <a:lstStyle/>
          <a:p>
            <a:pPr>
              <a:buFont typeface="Wingdings" pitchFamily="2" charset="2"/>
              <a:buChar char="§"/>
            </a:pPr>
            <a:r>
              <a:rPr lang="en-US" sz="2500" dirty="0" smtClean="0"/>
              <a:t>Ancestry</a:t>
            </a:r>
          </a:p>
          <a:p>
            <a:pPr>
              <a:buFont typeface="Wingdings" pitchFamily="2" charset="2"/>
              <a:buChar char="§"/>
            </a:pPr>
            <a:r>
              <a:rPr lang="en-US" sz="2500" dirty="0" smtClean="0"/>
              <a:t>Birthplace</a:t>
            </a:r>
          </a:p>
          <a:p>
            <a:pPr>
              <a:buFont typeface="Wingdings" pitchFamily="2" charset="2"/>
              <a:buChar char="§"/>
            </a:pPr>
            <a:r>
              <a:rPr lang="en-US" sz="2500" dirty="0" smtClean="0"/>
              <a:t>Ethnic Background</a:t>
            </a:r>
          </a:p>
          <a:p>
            <a:pPr>
              <a:buFont typeface="Wingdings" pitchFamily="2" charset="2"/>
              <a:buChar char="§"/>
            </a:pPr>
            <a:r>
              <a:rPr lang="en-US" sz="2500" dirty="0" smtClean="0"/>
              <a:t>Limited English Proficiency</a:t>
            </a:r>
          </a:p>
          <a:p>
            <a:pPr>
              <a:buNone/>
            </a:pPr>
            <a:r>
              <a:rPr lang="en-US" sz="2000" dirty="0" smtClean="0"/>
              <a:t>    (LEP): Refers to a person’s limited ability to read, write, speak, or understand English…can also be race discrimination</a:t>
            </a:r>
            <a:endParaRPr lang="en-US" sz="2000" dirty="0"/>
          </a:p>
        </p:txBody>
      </p:sp>
      <p:sp>
        <p:nvSpPr>
          <p:cNvPr id="2" name="Footer Placeholder 1"/>
          <p:cNvSpPr>
            <a:spLocks noGrp="1"/>
          </p:cNvSpPr>
          <p:nvPr>
            <p:ph type="ftr" sz="quarter" idx="11"/>
          </p:nvPr>
        </p:nvSpPr>
        <p:spPr/>
        <p:txBody>
          <a:bodyPr/>
          <a:lstStyle/>
          <a:p>
            <a:pPr>
              <a:defRPr/>
            </a:pPr>
            <a:r>
              <a:rPr lang="en-US" sz="1000" dirty="0" smtClean="0"/>
              <a:t>Texas Workforce Commission Civil Rights Division, 2017</a:t>
            </a:r>
            <a:endParaRPr lang="en-US" sz="1000" dirty="0"/>
          </a:p>
        </p:txBody>
      </p:sp>
      <p:sp>
        <p:nvSpPr>
          <p:cNvPr id="3" name="Slide Number Placeholder 2"/>
          <p:cNvSpPr>
            <a:spLocks noGrp="1"/>
          </p:cNvSpPr>
          <p:nvPr>
            <p:ph type="sldNum" sz="quarter" idx="12"/>
          </p:nvPr>
        </p:nvSpPr>
        <p:spPr/>
        <p:txBody>
          <a:bodyPr/>
          <a:lstStyle/>
          <a:p>
            <a:pPr>
              <a:defRPr/>
            </a:pPr>
            <a:fld id="{F9853117-3DC4-4507-BF79-05BB6E1F5187}" type="slidenum">
              <a:rPr lang="en-US" smtClean="0"/>
              <a:pPr>
                <a:defRPr/>
              </a:pPr>
              <a:t>11</a:t>
            </a:fld>
            <a:endParaRPr lang="en-US" dirty="0"/>
          </a:p>
        </p:txBody>
      </p:sp>
      <p:pic>
        <p:nvPicPr>
          <p:cNvPr id="2052" name="Picture 4" descr="Picture of Passpo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1676400"/>
            <a:ext cx="3238954" cy="339317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3403692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anim calcmode="lin" valueType="num">
                                      <p:cBhvr>
                                        <p:cTn id="8" dur="2000" fill="hold"/>
                                        <p:tgtEl>
                                          <p:spTgt spid="2052"/>
                                        </p:tgtEl>
                                        <p:attrNameLst>
                                          <p:attrName>ppt_x</p:attrName>
                                        </p:attrNameLst>
                                      </p:cBhvr>
                                      <p:tavLst>
                                        <p:tav tm="0">
                                          <p:val>
                                            <p:strVal val="#ppt_x"/>
                                          </p:val>
                                        </p:tav>
                                        <p:tav tm="100000">
                                          <p:val>
                                            <p:strVal val="#ppt_x"/>
                                          </p:val>
                                        </p:tav>
                                      </p:tavLst>
                                    </p:anim>
                                    <p:anim calcmode="lin" valueType="num">
                                      <p:cBhvr>
                                        <p:cTn id="9" dur="2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Little girl dressed as a ballerina, ready to blow her birthday candles.  "/>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38200" y="1422261"/>
            <a:ext cx="3520710" cy="33490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Title 8"/>
          <p:cNvSpPr>
            <a:spLocks noGrp="1"/>
          </p:cNvSpPr>
          <p:nvPr>
            <p:ph type="title"/>
          </p:nvPr>
        </p:nvSpPr>
        <p:spPr/>
        <p:txBody>
          <a:bodyPr/>
          <a:lstStyle/>
          <a:p>
            <a:r>
              <a:rPr lang="en-US" sz="4000" dirty="0" smtClean="0">
                <a:solidFill>
                  <a:schemeClr val="tx1"/>
                </a:solidFill>
              </a:rPr>
              <a:t>Protected Class: </a:t>
            </a:r>
            <a:br>
              <a:rPr lang="en-US" sz="4000" dirty="0" smtClean="0">
                <a:solidFill>
                  <a:schemeClr val="tx1"/>
                </a:solidFill>
              </a:rPr>
            </a:br>
            <a:r>
              <a:rPr lang="en-US" sz="4000" dirty="0" smtClean="0">
                <a:solidFill>
                  <a:schemeClr val="tx1"/>
                </a:solidFill>
              </a:rPr>
              <a:t>Familial Status</a:t>
            </a:r>
            <a:endParaRPr lang="en-US" sz="4000" dirty="0">
              <a:solidFill>
                <a:schemeClr val="tx1"/>
              </a:solidFill>
            </a:endParaRPr>
          </a:p>
        </p:txBody>
      </p:sp>
      <p:sp>
        <p:nvSpPr>
          <p:cNvPr id="12" name="Content Placeholder 11"/>
          <p:cNvSpPr>
            <a:spLocks noGrp="1"/>
          </p:cNvSpPr>
          <p:nvPr>
            <p:ph sz="half" idx="2"/>
          </p:nvPr>
        </p:nvSpPr>
        <p:spPr>
          <a:xfrm>
            <a:off x="4800600" y="1752600"/>
            <a:ext cx="4343400" cy="1981200"/>
          </a:xfrm>
        </p:spPr>
        <p:txBody>
          <a:bodyPr/>
          <a:lstStyle/>
          <a:p>
            <a:pPr>
              <a:buNone/>
            </a:pPr>
            <a:r>
              <a:rPr lang="en-US" sz="2000" dirty="0" smtClean="0"/>
              <a:t>Includes persons who are:</a:t>
            </a:r>
          </a:p>
          <a:p>
            <a:pPr>
              <a:buFont typeface="Wingdings" pitchFamily="2" charset="2"/>
              <a:buChar char="§"/>
            </a:pPr>
            <a:r>
              <a:rPr lang="en-US" sz="2000" dirty="0" smtClean="0"/>
              <a:t>Pregnant</a:t>
            </a:r>
          </a:p>
          <a:p>
            <a:pPr>
              <a:buFont typeface="Wingdings" pitchFamily="2" charset="2"/>
              <a:buChar char="§"/>
            </a:pPr>
            <a:r>
              <a:rPr lang="en-US" sz="2000" dirty="0" smtClean="0"/>
              <a:t>Parent/Legal custodian of child living with them who is under 18. </a:t>
            </a:r>
          </a:p>
          <a:p>
            <a:pPr>
              <a:buFont typeface="Wingdings" pitchFamily="2" charset="2"/>
              <a:buChar char="§"/>
            </a:pPr>
            <a:r>
              <a:rPr lang="en-US" sz="2000" dirty="0" smtClean="0"/>
              <a:t>Securing custody of a child</a:t>
            </a:r>
            <a:endParaRPr lang="en-US" sz="2000" dirty="0"/>
          </a:p>
        </p:txBody>
      </p:sp>
      <p:sp>
        <p:nvSpPr>
          <p:cNvPr id="2" name="Footer Placeholder 1"/>
          <p:cNvSpPr>
            <a:spLocks noGrp="1"/>
          </p:cNvSpPr>
          <p:nvPr>
            <p:ph type="ftr" sz="quarter" idx="11"/>
          </p:nvPr>
        </p:nvSpPr>
        <p:spPr/>
        <p:txBody>
          <a:bodyPr/>
          <a:lstStyle/>
          <a:p>
            <a:pPr>
              <a:defRPr/>
            </a:pPr>
            <a:r>
              <a:rPr lang="en-US" sz="1000" dirty="0" smtClean="0"/>
              <a:t>Texas Workforce Commission Civil Rights Division, 2017</a:t>
            </a:r>
            <a:endParaRPr lang="en-US" sz="1000" dirty="0"/>
          </a:p>
        </p:txBody>
      </p:sp>
      <p:sp>
        <p:nvSpPr>
          <p:cNvPr id="3" name="Slide Number Placeholder 2"/>
          <p:cNvSpPr>
            <a:spLocks noGrp="1"/>
          </p:cNvSpPr>
          <p:nvPr>
            <p:ph type="sldNum" sz="quarter" idx="12"/>
          </p:nvPr>
        </p:nvSpPr>
        <p:spPr/>
        <p:txBody>
          <a:bodyPr/>
          <a:lstStyle/>
          <a:p>
            <a:pPr>
              <a:defRPr/>
            </a:pPr>
            <a:fld id="{F9853117-3DC4-4507-BF79-05BB6E1F5187}" type="slidenum">
              <a:rPr lang="en-US" smtClean="0"/>
              <a:pPr>
                <a:defRPr/>
              </a:pPr>
              <a:t>12</a:t>
            </a:fld>
            <a:endParaRPr lang="en-US" dirty="0"/>
          </a:p>
        </p:txBody>
      </p:sp>
      <p:pic>
        <p:nvPicPr>
          <p:cNvPr id="3077" name="Picture 5" descr="Pregnant woman cradling her baby bump."/>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67200" y="3429000"/>
            <a:ext cx="3352801" cy="2846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Content Placeholder 12"/>
          <p:cNvSpPr>
            <a:spLocks noGrp="1"/>
          </p:cNvSpPr>
          <p:nvPr>
            <p:ph sz="half" idx="1"/>
          </p:nvPr>
        </p:nvSpPr>
        <p:spPr>
          <a:xfrm>
            <a:off x="457200" y="4495800"/>
            <a:ext cx="3581400" cy="1752600"/>
          </a:xfrm>
        </p:spPr>
        <p:txBody>
          <a:bodyPr/>
          <a:lstStyle/>
          <a:p>
            <a:pPr>
              <a:buNone/>
            </a:pPr>
            <a:r>
              <a:rPr lang="en-US" sz="1800" i="1" dirty="0" smtClean="0"/>
              <a:t>Example:</a:t>
            </a:r>
          </a:p>
          <a:p>
            <a:pPr>
              <a:buNone/>
            </a:pPr>
            <a:r>
              <a:rPr lang="en-US" sz="1800" i="1" dirty="0" smtClean="0"/>
              <a:t>     “You can’t rent that unit – families aren’t allowed in that building because older residents don’t want children there.”</a:t>
            </a:r>
            <a:endParaRPr lang="en-US" sz="1800" i="1" dirty="0"/>
          </a:p>
        </p:txBody>
      </p:sp>
    </p:spTree>
    <p:extLst>
      <p:ext uri="{BB962C8B-B14F-4D97-AF65-F5344CB8AC3E}">
        <p14:creationId xmlns:p14="http://schemas.microsoft.com/office/powerpoint/2010/main" xmlns="" val="2784542816"/>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anim calcmode="lin" valueType="num">
                                      <p:cBhvr>
                                        <p:cTn id="8" dur="1000" fill="hold"/>
                                        <p:tgtEl>
                                          <p:spTgt spid="3076"/>
                                        </p:tgtEl>
                                        <p:attrNameLst>
                                          <p:attrName>ppt_x</p:attrName>
                                        </p:attrNameLst>
                                      </p:cBhvr>
                                      <p:tavLst>
                                        <p:tav tm="0">
                                          <p:val>
                                            <p:strVal val="#ppt_x"/>
                                          </p:val>
                                        </p:tav>
                                        <p:tav tm="100000">
                                          <p:val>
                                            <p:strVal val="#ppt_x"/>
                                          </p:val>
                                        </p:tav>
                                      </p:tavLst>
                                    </p:anim>
                                    <p:anim calcmode="lin" valueType="num">
                                      <p:cBhvr>
                                        <p:cTn id="9" dur="1000" fill="hold"/>
                                        <p:tgtEl>
                                          <p:spTgt spid="307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fade">
                                      <p:cBhvr>
                                        <p:cTn id="12" dur="1000"/>
                                        <p:tgtEl>
                                          <p:spTgt spid="3077"/>
                                        </p:tgtEl>
                                      </p:cBhvr>
                                    </p:animEffect>
                                    <p:anim calcmode="lin" valueType="num">
                                      <p:cBhvr>
                                        <p:cTn id="13" dur="1000" fill="hold"/>
                                        <p:tgtEl>
                                          <p:spTgt spid="3077"/>
                                        </p:tgtEl>
                                        <p:attrNameLst>
                                          <p:attrName>ppt_x</p:attrName>
                                        </p:attrNameLst>
                                      </p:cBhvr>
                                      <p:tavLst>
                                        <p:tav tm="0">
                                          <p:val>
                                            <p:strVal val="#ppt_x"/>
                                          </p:val>
                                        </p:tav>
                                        <p:tav tm="100000">
                                          <p:val>
                                            <p:strVal val="#ppt_x"/>
                                          </p:val>
                                        </p:tav>
                                      </p:tavLst>
                                    </p:anim>
                                    <p:anim calcmode="lin" valueType="num">
                                      <p:cBhvr>
                                        <p:cTn id="14" dur="1000" fill="hold"/>
                                        <p:tgtEl>
                                          <p:spTgt spid="30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533400"/>
            <a:ext cx="8077200" cy="1143000"/>
          </a:xfrm>
        </p:spPr>
        <p:txBody>
          <a:bodyPr/>
          <a:lstStyle/>
          <a:p>
            <a:r>
              <a:rPr lang="en-US" sz="4000" dirty="0" smtClean="0">
                <a:solidFill>
                  <a:schemeClr val="tx1"/>
                </a:solidFill>
              </a:rPr>
              <a:t>Protected Class: Religion</a:t>
            </a:r>
            <a:endParaRPr lang="en-US" sz="4000" dirty="0">
              <a:solidFill>
                <a:schemeClr val="tx1"/>
              </a:solidFill>
            </a:endParaRPr>
          </a:p>
        </p:txBody>
      </p:sp>
      <p:sp>
        <p:nvSpPr>
          <p:cNvPr id="10" name="Content Placeholder 9"/>
          <p:cNvSpPr>
            <a:spLocks noGrp="1"/>
          </p:cNvSpPr>
          <p:nvPr>
            <p:ph idx="1"/>
          </p:nvPr>
        </p:nvSpPr>
        <p:spPr>
          <a:xfrm>
            <a:off x="4191000" y="4191000"/>
            <a:ext cx="4572000" cy="1981200"/>
          </a:xfrm>
        </p:spPr>
        <p:txBody>
          <a:bodyPr/>
          <a:lstStyle/>
          <a:p>
            <a:pPr>
              <a:buFont typeface="Wingdings" pitchFamily="2" charset="2"/>
              <a:buChar char="§"/>
            </a:pPr>
            <a:r>
              <a:rPr lang="en-US" sz="2000" dirty="0" smtClean="0"/>
              <a:t>Overt discrimination against members of particular religion</a:t>
            </a:r>
          </a:p>
          <a:p>
            <a:pPr>
              <a:buFont typeface="Wingdings" pitchFamily="2" charset="2"/>
              <a:buChar char="§"/>
            </a:pPr>
            <a:r>
              <a:rPr lang="en-US" sz="2000" dirty="0" smtClean="0"/>
              <a:t>Indirect discrimination such as zoning to limit use of private homes as places of worship</a:t>
            </a:r>
            <a:endParaRPr lang="en-US" sz="2000" dirty="0"/>
          </a:p>
        </p:txBody>
      </p:sp>
      <p:sp>
        <p:nvSpPr>
          <p:cNvPr id="2" name="Footer Placeholder 1"/>
          <p:cNvSpPr>
            <a:spLocks noGrp="1"/>
          </p:cNvSpPr>
          <p:nvPr>
            <p:ph type="ftr" sz="quarter" idx="11"/>
          </p:nvPr>
        </p:nvSpPr>
        <p:spPr/>
        <p:txBody>
          <a:bodyPr/>
          <a:lstStyle/>
          <a:p>
            <a:pPr>
              <a:defRPr/>
            </a:pPr>
            <a:r>
              <a:rPr lang="en-US" sz="1000" dirty="0" smtClean="0"/>
              <a:t>Texas Workforce Commission Civil Rights Division, 2017</a:t>
            </a:r>
            <a:endParaRPr lang="en-US" sz="1000" dirty="0"/>
          </a:p>
        </p:txBody>
      </p:sp>
      <p:sp>
        <p:nvSpPr>
          <p:cNvPr id="3" name="Slide Number Placeholder 2"/>
          <p:cNvSpPr>
            <a:spLocks noGrp="1"/>
          </p:cNvSpPr>
          <p:nvPr>
            <p:ph type="sldNum" sz="quarter" idx="12"/>
          </p:nvPr>
        </p:nvSpPr>
        <p:spPr/>
        <p:txBody>
          <a:bodyPr/>
          <a:lstStyle/>
          <a:p>
            <a:pPr>
              <a:defRPr/>
            </a:pPr>
            <a:fld id="{F9853117-3DC4-4507-BF79-05BB6E1F5187}" type="slidenum">
              <a:rPr lang="en-US" smtClean="0"/>
              <a:pPr>
                <a:defRPr/>
              </a:pPr>
              <a:t>13</a:t>
            </a:fld>
            <a:endParaRPr lang="en-US" dirty="0"/>
          </a:p>
        </p:txBody>
      </p:sp>
      <p:pic>
        <p:nvPicPr>
          <p:cNvPr id="4112" name="Picture 1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55326" y="2057400"/>
            <a:ext cx="3054674" cy="1905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14" name="Picture 18" descr="C:\Users\Public\Pictures\Sample Pictures\chrch.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2000" y="4292600"/>
            <a:ext cx="3048000" cy="179290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4115" name="Picture 19" descr="C:\Users\Public\Pictures\Sample Pictures\templ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999567" y="2023533"/>
            <a:ext cx="3048000" cy="190500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115944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112"/>
                                        </p:tgtEl>
                                        <p:attrNameLst>
                                          <p:attrName>style.visibility</p:attrName>
                                        </p:attrNameLst>
                                      </p:cBhvr>
                                      <p:to>
                                        <p:strVal val="visible"/>
                                      </p:to>
                                    </p:set>
                                    <p:animEffect transition="in" filter="fade">
                                      <p:cBhvr>
                                        <p:cTn id="7" dur="2000"/>
                                        <p:tgtEl>
                                          <p:spTgt spid="4112"/>
                                        </p:tgtEl>
                                      </p:cBhvr>
                                    </p:animEffect>
                                    <p:anim calcmode="lin" valueType="num">
                                      <p:cBhvr>
                                        <p:cTn id="8" dur="2000" fill="hold"/>
                                        <p:tgtEl>
                                          <p:spTgt spid="4112"/>
                                        </p:tgtEl>
                                        <p:attrNameLst>
                                          <p:attrName>ppt_x</p:attrName>
                                        </p:attrNameLst>
                                      </p:cBhvr>
                                      <p:tavLst>
                                        <p:tav tm="0">
                                          <p:val>
                                            <p:strVal val="#ppt_x"/>
                                          </p:val>
                                        </p:tav>
                                        <p:tav tm="100000">
                                          <p:val>
                                            <p:strVal val="#ppt_x"/>
                                          </p:val>
                                        </p:tav>
                                      </p:tavLst>
                                    </p:anim>
                                    <p:anim calcmode="lin" valueType="num">
                                      <p:cBhvr>
                                        <p:cTn id="9" dur="2000" fill="hold"/>
                                        <p:tgtEl>
                                          <p:spTgt spid="411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115"/>
                                        </p:tgtEl>
                                        <p:attrNameLst>
                                          <p:attrName>style.visibility</p:attrName>
                                        </p:attrNameLst>
                                      </p:cBhvr>
                                      <p:to>
                                        <p:strVal val="visible"/>
                                      </p:to>
                                    </p:set>
                                    <p:animEffect transition="in" filter="fade">
                                      <p:cBhvr>
                                        <p:cTn id="12" dur="2000"/>
                                        <p:tgtEl>
                                          <p:spTgt spid="4115"/>
                                        </p:tgtEl>
                                      </p:cBhvr>
                                    </p:animEffect>
                                    <p:anim calcmode="lin" valueType="num">
                                      <p:cBhvr>
                                        <p:cTn id="13" dur="2000" fill="hold"/>
                                        <p:tgtEl>
                                          <p:spTgt spid="4115"/>
                                        </p:tgtEl>
                                        <p:attrNameLst>
                                          <p:attrName>ppt_x</p:attrName>
                                        </p:attrNameLst>
                                      </p:cBhvr>
                                      <p:tavLst>
                                        <p:tav tm="0">
                                          <p:val>
                                            <p:strVal val="#ppt_x"/>
                                          </p:val>
                                        </p:tav>
                                        <p:tav tm="100000">
                                          <p:val>
                                            <p:strVal val="#ppt_x"/>
                                          </p:val>
                                        </p:tav>
                                      </p:tavLst>
                                    </p:anim>
                                    <p:anim calcmode="lin" valueType="num">
                                      <p:cBhvr>
                                        <p:cTn id="14" dur="2000" fill="hold"/>
                                        <p:tgtEl>
                                          <p:spTgt spid="41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14"/>
                                        </p:tgtEl>
                                        <p:attrNameLst>
                                          <p:attrName>style.visibility</p:attrName>
                                        </p:attrNameLst>
                                      </p:cBhvr>
                                      <p:to>
                                        <p:strVal val="visible"/>
                                      </p:to>
                                    </p:set>
                                    <p:animEffect transition="in" filter="fade">
                                      <p:cBhvr>
                                        <p:cTn id="17" dur="2000"/>
                                        <p:tgtEl>
                                          <p:spTgt spid="4114"/>
                                        </p:tgtEl>
                                      </p:cBhvr>
                                    </p:animEffect>
                                    <p:anim calcmode="lin" valueType="num">
                                      <p:cBhvr>
                                        <p:cTn id="18" dur="2000" fill="hold"/>
                                        <p:tgtEl>
                                          <p:spTgt spid="4114"/>
                                        </p:tgtEl>
                                        <p:attrNameLst>
                                          <p:attrName>ppt_x</p:attrName>
                                        </p:attrNameLst>
                                      </p:cBhvr>
                                      <p:tavLst>
                                        <p:tav tm="0">
                                          <p:val>
                                            <p:strVal val="#ppt_x"/>
                                          </p:val>
                                        </p:tav>
                                        <p:tav tm="100000">
                                          <p:val>
                                            <p:strVal val="#ppt_x"/>
                                          </p:val>
                                        </p:tav>
                                      </p:tavLst>
                                    </p:anim>
                                    <p:anim calcmode="lin" valueType="num">
                                      <p:cBhvr>
                                        <p:cTn id="19" dur="2000" fill="hold"/>
                                        <p:tgtEl>
                                          <p:spTgt spid="41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845" r="1763" b="13876"/>
          <a:stretch/>
        </p:blipFill>
        <p:spPr bwMode="auto">
          <a:xfrm>
            <a:off x="3581400" y="1752600"/>
            <a:ext cx="5029200" cy="419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itle 8"/>
          <p:cNvSpPr>
            <a:spLocks noGrp="1"/>
          </p:cNvSpPr>
          <p:nvPr>
            <p:ph type="title"/>
          </p:nvPr>
        </p:nvSpPr>
        <p:spPr/>
        <p:txBody>
          <a:bodyPr/>
          <a:lstStyle/>
          <a:p>
            <a:r>
              <a:rPr lang="en-US" sz="4000" dirty="0" smtClean="0">
                <a:solidFill>
                  <a:schemeClr val="tx1"/>
                </a:solidFill>
              </a:rPr>
              <a:t>Protected</a:t>
            </a:r>
            <a:r>
              <a:rPr lang="en-US" sz="4000" baseline="0" dirty="0" smtClean="0">
                <a:solidFill>
                  <a:schemeClr val="tx1"/>
                </a:solidFill>
              </a:rPr>
              <a:t> Class: Sex</a:t>
            </a:r>
            <a:endParaRPr lang="en-US" sz="4000" dirty="0">
              <a:solidFill>
                <a:schemeClr val="tx1"/>
              </a:solidFill>
            </a:endParaRPr>
          </a:p>
        </p:txBody>
      </p:sp>
      <p:sp>
        <p:nvSpPr>
          <p:cNvPr id="12" name="Content Placeholder 11"/>
          <p:cNvSpPr>
            <a:spLocks noGrp="1"/>
          </p:cNvSpPr>
          <p:nvPr>
            <p:ph sz="half" idx="1"/>
          </p:nvPr>
        </p:nvSpPr>
        <p:spPr>
          <a:xfrm>
            <a:off x="2362200" y="2819400"/>
            <a:ext cx="3771900" cy="1676400"/>
          </a:xfrm>
          <a:solidFill>
            <a:schemeClr val="bg1">
              <a:lumMod val="75000"/>
            </a:schemeClr>
          </a:solidFill>
        </p:spPr>
        <p:txBody>
          <a:bodyPr/>
          <a:lstStyle/>
          <a:p>
            <a:pPr>
              <a:buFont typeface="Wingdings" pitchFamily="2" charset="2"/>
              <a:buChar char="§"/>
            </a:pPr>
            <a:r>
              <a:rPr lang="en-US" sz="2000" dirty="0" smtClean="0"/>
              <a:t>Sexual Harassment</a:t>
            </a:r>
          </a:p>
          <a:p>
            <a:pPr>
              <a:buFont typeface="Wingdings" pitchFamily="2" charset="2"/>
              <a:buChar char="§"/>
            </a:pPr>
            <a:r>
              <a:rPr lang="en-US" sz="2000" dirty="0" smtClean="0"/>
              <a:t>Gender Stereotyping</a:t>
            </a:r>
          </a:p>
          <a:p>
            <a:pPr>
              <a:buFont typeface="Wingdings" pitchFamily="2" charset="2"/>
              <a:buChar char="§"/>
            </a:pPr>
            <a:r>
              <a:rPr lang="en-US" sz="2000" dirty="0" smtClean="0"/>
              <a:t>Discriminatory Pricing because of pregnancy</a:t>
            </a:r>
            <a:endParaRPr lang="en-US" sz="2000" dirty="0"/>
          </a:p>
        </p:txBody>
      </p:sp>
      <p:sp>
        <p:nvSpPr>
          <p:cNvPr id="13" name="Content Placeholder 12"/>
          <p:cNvSpPr>
            <a:spLocks noGrp="1"/>
          </p:cNvSpPr>
          <p:nvPr>
            <p:ph sz="half" idx="2"/>
          </p:nvPr>
        </p:nvSpPr>
        <p:spPr>
          <a:xfrm>
            <a:off x="304800" y="4572000"/>
            <a:ext cx="3314700" cy="1600200"/>
          </a:xfrm>
        </p:spPr>
        <p:txBody>
          <a:bodyPr/>
          <a:lstStyle/>
          <a:p>
            <a:pPr>
              <a:buNone/>
            </a:pPr>
            <a:r>
              <a:rPr lang="en-US" sz="1700" i="1" dirty="0" smtClean="0"/>
              <a:t>Note: Respondents’ staff including maintenance personnel, may be named as a Respondent where sexual harassment is alleged.</a:t>
            </a:r>
            <a:endParaRPr lang="en-US" sz="1700" i="1" dirty="0"/>
          </a:p>
        </p:txBody>
      </p:sp>
      <p:sp>
        <p:nvSpPr>
          <p:cNvPr id="2" name="Footer Placeholder 1"/>
          <p:cNvSpPr>
            <a:spLocks noGrp="1"/>
          </p:cNvSpPr>
          <p:nvPr>
            <p:ph type="ftr" sz="quarter" idx="11"/>
          </p:nvPr>
        </p:nvSpPr>
        <p:spPr/>
        <p:txBody>
          <a:bodyPr/>
          <a:lstStyle/>
          <a:p>
            <a:pPr>
              <a:defRPr/>
            </a:pPr>
            <a:r>
              <a:rPr lang="en-US" sz="1000" dirty="0" smtClean="0"/>
              <a:t>Texas Workforce Commission Civil Rights Division, 2017</a:t>
            </a:r>
            <a:endParaRPr lang="en-US" sz="1000" dirty="0"/>
          </a:p>
        </p:txBody>
      </p:sp>
      <p:sp>
        <p:nvSpPr>
          <p:cNvPr id="3" name="Slide Number Placeholder 2"/>
          <p:cNvSpPr>
            <a:spLocks noGrp="1"/>
          </p:cNvSpPr>
          <p:nvPr>
            <p:ph type="sldNum" sz="quarter" idx="12"/>
          </p:nvPr>
        </p:nvSpPr>
        <p:spPr/>
        <p:txBody>
          <a:bodyPr/>
          <a:lstStyle/>
          <a:p>
            <a:pPr>
              <a:defRPr/>
            </a:pPr>
            <a:fld id="{F9853117-3DC4-4507-BF79-05BB6E1F5187}" type="slidenum">
              <a:rPr lang="en-US" smtClean="0"/>
              <a:pPr>
                <a:defRPr/>
              </a:pPr>
              <a:t>14</a:t>
            </a:fld>
            <a:endParaRPr lang="en-US" dirty="0"/>
          </a:p>
        </p:txBody>
      </p:sp>
    </p:spTree>
    <p:extLst>
      <p:ext uri="{BB962C8B-B14F-4D97-AF65-F5344CB8AC3E}">
        <p14:creationId xmlns:p14="http://schemas.microsoft.com/office/powerpoint/2010/main" xmlns="" val="319583169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000" dirty="0" smtClean="0">
                <a:solidFill>
                  <a:schemeClr val="tx1"/>
                </a:solidFill>
              </a:rPr>
              <a:t>Protected Class: </a:t>
            </a:r>
            <a:br>
              <a:rPr lang="en-US" sz="4000" dirty="0" smtClean="0">
                <a:solidFill>
                  <a:schemeClr val="tx1"/>
                </a:solidFill>
              </a:rPr>
            </a:br>
            <a:r>
              <a:rPr lang="en-US" sz="4000" dirty="0" smtClean="0">
                <a:solidFill>
                  <a:schemeClr val="tx1"/>
                </a:solidFill>
              </a:rPr>
              <a:t>Disability</a:t>
            </a:r>
            <a:endParaRPr lang="en-US" sz="4000" dirty="0">
              <a:solidFill>
                <a:schemeClr val="tx1"/>
              </a:solidFill>
            </a:endParaRPr>
          </a:p>
        </p:txBody>
      </p:sp>
      <p:sp>
        <p:nvSpPr>
          <p:cNvPr id="9" name="Content Placeholder 8"/>
          <p:cNvSpPr>
            <a:spLocks noGrp="1"/>
          </p:cNvSpPr>
          <p:nvPr>
            <p:ph idx="1"/>
          </p:nvPr>
        </p:nvSpPr>
        <p:spPr>
          <a:xfrm>
            <a:off x="457200" y="1828800"/>
            <a:ext cx="8153400" cy="4038600"/>
          </a:xfrm>
        </p:spPr>
        <p:txBody>
          <a:bodyPr/>
          <a:lstStyle/>
          <a:p>
            <a:pPr>
              <a:buNone/>
            </a:pPr>
            <a:r>
              <a:rPr lang="en-US" sz="2100" dirty="0" smtClean="0"/>
              <a:t>Disability means:</a:t>
            </a:r>
          </a:p>
          <a:p>
            <a:pPr>
              <a:buFont typeface="Wingdings" pitchFamily="2" charset="2"/>
              <a:buChar char="§"/>
            </a:pPr>
            <a:r>
              <a:rPr lang="en-US" sz="2100" dirty="0" smtClean="0"/>
              <a:t>A mental or physical impairment that substantially limits at least one major life activity.</a:t>
            </a:r>
          </a:p>
          <a:p>
            <a:pPr>
              <a:buFont typeface="Wingdings" pitchFamily="2" charset="2"/>
              <a:buChar char="§"/>
            </a:pPr>
            <a:r>
              <a:rPr lang="en-US" sz="2100" dirty="0" smtClean="0"/>
              <a:t>A record of an impairment.</a:t>
            </a:r>
          </a:p>
          <a:p>
            <a:pPr>
              <a:buFont typeface="Wingdings" pitchFamily="2" charset="2"/>
              <a:buChar char="§"/>
            </a:pPr>
            <a:r>
              <a:rPr lang="en-US" sz="2100" dirty="0" smtClean="0"/>
              <a:t>Being regarded as having an impairment.</a:t>
            </a:r>
            <a:endParaRPr lang="en-US" sz="2100" dirty="0"/>
          </a:p>
        </p:txBody>
      </p:sp>
      <p:sp>
        <p:nvSpPr>
          <p:cNvPr id="10" name="Footer Placeholder 1"/>
          <p:cNvSpPr>
            <a:spLocks noGrp="1"/>
          </p:cNvSpPr>
          <p:nvPr>
            <p:ph type="ftr" sz="quarter" idx="11"/>
          </p:nvPr>
        </p:nvSpPr>
        <p:spPr/>
        <p:txBody>
          <a:bodyPr/>
          <a:lstStyle/>
          <a:p>
            <a:r>
              <a:rPr lang="en-US" sz="1000" dirty="0" smtClean="0"/>
              <a:t>Texas Workforce Commission Civil Rights Division, 2017</a:t>
            </a:r>
            <a:endParaRPr lang="en-US" sz="1000" dirty="0"/>
          </a:p>
        </p:txBody>
      </p:sp>
      <p:sp>
        <p:nvSpPr>
          <p:cNvPr id="3" name="Slide Number Placeholder 2"/>
          <p:cNvSpPr>
            <a:spLocks noGrp="1"/>
          </p:cNvSpPr>
          <p:nvPr>
            <p:ph type="sldNum" sz="quarter" idx="12"/>
          </p:nvPr>
        </p:nvSpPr>
        <p:spPr/>
        <p:txBody>
          <a:bodyPr/>
          <a:lstStyle/>
          <a:p>
            <a:pPr>
              <a:defRPr/>
            </a:pPr>
            <a:fld id="{F9853117-3DC4-4507-BF79-05BB6E1F5187}" type="slidenum">
              <a:rPr lang="en-US" smtClean="0"/>
              <a:pPr>
                <a:defRPr/>
              </a:pPr>
              <a:t>15</a:t>
            </a:fld>
            <a:endParaRPr lang="en-US" dirty="0"/>
          </a:p>
        </p:txBody>
      </p:sp>
      <p:pic>
        <p:nvPicPr>
          <p:cNvPr id="3075" name="Picture 3" descr="Little boy in a wheel chair pulling three friends on roller blade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81600" y="3877733"/>
            <a:ext cx="2590799" cy="19896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 name="Picture 1" descr="Picture of two individuals communicating by Sign Language."/>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209610" y="3886200"/>
            <a:ext cx="2905189" cy="19812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427833486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2000"/>
                                        <p:tgtEl>
                                          <p:spTgt spid="3075"/>
                                        </p:tgtEl>
                                      </p:cBhvr>
                                    </p:animEffect>
                                    <p:anim calcmode="lin" valueType="num">
                                      <p:cBhvr>
                                        <p:cTn id="13" dur="2000" fill="hold"/>
                                        <p:tgtEl>
                                          <p:spTgt spid="3075"/>
                                        </p:tgtEl>
                                        <p:attrNameLst>
                                          <p:attrName>ppt_x</p:attrName>
                                        </p:attrNameLst>
                                      </p:cBhvr>
                                      <p:tavLst>
                                        <p:tav tm="0">
                                          <p:val>
                                            <p:strVal val="#ppt_x"/>
                                          </p:val>
                                        </p:tav>
                                        <p:tav tm="100000">
                                          <p:val>
                                            <p:strVal val="#ppt_x"/>
                                          </p:val>
                                        </p:tav>
                                      </p:tavLst>
                                    </p:anim>
                                    <p:anim calcmode="lin" valueType="num">
                                      <p:cBhvr>
                                        <p:cTn id="14" dur="2000" fill="hold"/>
                                        <p:tgtEl>
                                          <p:spTgt spid="30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0"/>
            <a:ext cx="7696200" cy="4419600"/>
          </a:xfrm>
        </p:spPr>
        <p:txBody>
          <a:bodyPr/>
          <a:lstStyle/>
          <a:p>
            <a:pPr marL="57150" indent="0">
              <a:lnSpc>
                <a:spcPct val="90000"/>
              </a:lnSpc>
              <a:buClr>
                <a:schemeClr val="tx2"/>
              </a:buClr>
              <a:buSzPct val="175000"/>
              <a:buNone/>
            </a:pPr>
            <a:r>
              <a:rPr lang="en-US" dirty="0" smtClean="0">
                <a:latin typeface="Times New Roman" panose="02020603050405020304" pitchFamily="18" charset="0"/>
                <a:cs typeface="Times New Roman" panose="02020603050405020304" pitchFamily="18" charset="0"/>
              </a:rPr>
              <a:t>What are some major life activities?</a:t>
            </a:r>
          </a:p>
          <a:p>
            <a:pPr lvl="1">
              <a:lnSpc>
                <a:spcPct val="90000"/>
              </a:lnSpc>
              <a:buClrTx/>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Seeing</a:t>
            </a:r>
          </a:p>
          <a:p>
            <a:pPr lvl="1">
              <a:lnSpc>
                <a:spcPct val="90000"/>
              </a:lnSpc>
              <a:buClrTx/>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Hearing</a:t>
            </a:r>
          </a:p>
          <a:p>
            <a:pPr lvl="1">
              <a:lnSpc>
                <a:spcPct val="90000"/>
              </a:lnSpc>
              <a:buClrTx/>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Breathing</a:t>
            </a:r>
          </a:p>
          <a:p>
            <a:pPr lvl="1">
              <a:lnSpc>
                <a:spcPct val="90000"/>
              </a:lnSpc>
              <a:buClrTx/>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Walking</a:t>
            </a:r>
          </a:p>
          <a:p>
            <a:pPr lvl="1">
              <a:lnSpc>
                <a:spcPct val="90000"/>
              </a:lnSpc>
              <a:buClrTx/>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Performing manual tasks</a:t>
            </a:r>
          </a:p>
          <a:p>
            <a:pPr lvl="1">
              <a:lnSpc>
                <a:spcPct val="90000"/>
              </a:lnSpc>
              <a:buClrTx/>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Caring for one's self</a:t>
            </a:r>
          </a:p>
          <a:p>
            <a:pPr lvl="1">
              <a:lnSpc>
                <a:spcPct val="90000"/>
              </a:lnSpc>
              <a:buClrTx/>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Learning</a:t>
            </a:r>
          </a:p>
          <a:p>
            <a:pPr lvl="1">
              <a:lnSpc>
                <a:spcPct val="90000"/>
              </a:lnSpc>
              <a:buClrTx/>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Speaking</a:t>
            </a:r>
          </a:p>
          <a:p>
            <a:pPr lvl="1">
              <a:lnSpc>
                <a:spcPct val="90000"/>
              </a:lnSpc>
              <a:buClrTx/>
              <a:buSzPct val="100000"/>
              <a:buFont typeface="Wingdings" panose="05000000000000000000" pitchFamily="2" charset="2"/>
              <a:buChar char="§"/>
            </a:pPr>
            <a:r>
              <a:rPr lang="en-US" dirty="0" smtClean="0">
                <a:latin typeface="Times New Roman" panose="02020603050405020304" pitchFamily="18" charset="0"/>
                <a:cs typeface="Times New Roman" panose="02020603050405020304" pitchFamily="18" charset="0"/>
              </a:rPr>
              <a:t>Working-broad class of jobs</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A04316F-BD8F-41D0-B5B1-865D863F16E4}" type="slidenum">
              <a:rPr lang="en-US" smtClean="0"/>
              <a:pPr/>
              <a:t>16</a:t>
            </a:fld>
            <a:endParaRPr lang="en-US" dirty="0"/>
          </a:p>
        </p:txBody>
      </p:sp>
      <p:pic>
        <p:nvPicPr>
          <p:cNvPr id="5" name="Picture 2" descr="Woman waliking with her seeing eye do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86400" y="2590800"/>
            <a:ext cx="3013618" cy="2502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Footer Placeholder 3"/>
          <p:cNvSpPr>
            <a:spLocks noGrp="1"/>
          </p:cNvSpPr>
          <p:nvPr>
            <p:ph type="ftr" sz="quarter" idx="11"/>
          </p:nvPr>
        </p:nvSpPr>
        <p:spPr>
          <a:xfrm>
            <a:off x="0" y="6400800"/>
            <a:ext cx="8763000" cy="457200"/>
          </a:xfrm>
          <a:noFill/>
        </p:spPr>
        <p:txBody>
          <a:bodyPr/>
          <a:lstStyle/>
          <a:p>
            <a:r>
              <a:rPr lang="en-US" sz="1000" dirty="0" smtClean="0"/>
              <a:t>Texas Workforce Commission Civil Rights Division, 2017</a:t>
            </a:r>
          </a:p>
        </p:txBody>
      </p:sp>
      <p:sp>
        <p:nvSpPr>
          <p:cNvPr id="8" name="Title 7"/>
          <p:cNvSpPr>
            <a:spLocks noGrp="1"/>
          </p:cNvSpPr>
          <p:nvPr>
            <p:ph type="title"/>
          </p:nvPr>
        </p:nvSpPr>
        <p:spPr>
          <a:xfrm>
            <a:off x="685800" y="533400"/>
            <a:ext cx="7696200" cy="1143000"/>
          </a:xfrm>
        </p:spPr>
        <p:txBody>
          <a:bodyPr/>
          <a:lstStyle/>
          <a:p>
            <a:r>
              <a:rPr lang="en-US" sz="4000" dirty="0" smtClean="0">
                <a:solidFill>
                  <a:schemeClr val="tx1"/>
                </a:solidFill>
              </a:rPr>
              <a:t>Protected Class: </a:t>
            </a:r>
            <a:br>
              <a:rPr lang="en-US" sz="4000" dirty="0" smtClean="0">
                <a:solidFill>
                  <a:schemeClr val="tx1"/>
                </a:solidFill>
              </a:rPr>
            </a:br>
            <a:r>
              <a:rPr lang="en-US" sz="4000" dirty="0" smtClean="0">
                <a:solidFill>
                  <a:schemeClr val="tx1"/>
                </a:solidFill>
              </a:rPr>
              <a:t>Disability</a:t>
            </a:r>
            <a:endParaRPr lang="en-US" sz="4000" dirty="0">
              <a:solidFill>
                <a:schemeClr val="tx1"/>
              </a:solidFill>
            </a:endParaRPr>
          </a:p>
        </p:txBody>
      </p:sp>
    </p:spTree>
    <p:extLst>
      <p:ext uri="{BB962C8B-B14F-4D97-AF65-F5344CB8AC3E}">
        <p14:creationId xmlns:p14="http://schemas.microsoft.com/office/powerpoint/2010/main" xmlns="" val="426646722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0" y="1752600"/>
            <a:ext cx="7696200" cy="4267200"/>
          </a:xfrm>
        </p:spPr>
        <p:txBody>
          <a:bodyPr>
            <a:noAutofit/>
          </a:bodyPr>
          <a:lstStyle/>
          <a:p>
            <a:pPr marL="0" indent="0">
              <a:lnSpc>
                <a:spcPct val="80000"/>
              </a:lnSpc>
              <a:buClr>
                <a:schemeClr val="tx2"/>
              </a:buClr>
              <a:buNone/>
            </a:pPr>
            <a:r>
              <a:rPr lang="en-US" sz="2400" dirty="0" smtClean="0">
                <a:latin typeface="Times New Roman" panose="02020603050405020304" pitchFamily="18" charset="0"/>
                <a:cs typeface="Times New Roman" panose="02020603050405020304" pitchFamily="18" charset="0"/>
              </a:rPr>
              <a:t>What are some examples of impairments which may result in a disability?</a:t>
            </a:r>
          </a:p>
          <a:p>
            <a:pPr>
              <a:lnSpc>
                <a:spcPct val="80000"/>
              </a:lnSpc>
              <a:buClrTx/>
              <a:buSzPct val="100000"/>
              <a:buFont typeface="Wingdings" panose="05000000000000000000" pitchFamily="2" charset="2"/>
              <a:buChar char="§"/>
            </a:pPr>
            <a:r>
              <a:rPr lang="en-US" sz="1800" dirty="0" smtClean="0">
                <a:latin typeface="Times New Roman" panose="02020603050405020304" pitchFamily="18" charset="0"/>
                <a:cs typeface="Times New Roman" panose="02020603050405020304" pitchFamily="18" charset="0"/>
              </a:rPr>
              <a:t>Visual, speech, and hearing impairments</a:t>
            </a:r>
          </a:p>
          <a:p>
            <a:pPr>
              <a:lnSpc>
                <a:spcPct val="80000"/>
              </a:lnSpc>
              <a:buClrTx/>
              <a:buSzPct val="100000"/>
              <a:buFont typeface="Wingdings" panose="05000000000000000000" pitchFamily="2" charset="2"/>
              <a:buChar char="§"/>
            </a:pPr>
            <a:r>
              <a:rPr lang="en-US" sz="1800" dirty="0" smtClean="0">
                <a:latin typeface="Times New Roman" panose="02020603050405020304" pitchFamily="18" charset="0"/>
                <a:cs typeface="Times New Roman" panose="02020603050405020304" pitchFamily="18" charset="0"/>
              </a:rPr>
              <a:t>Cerebral palsy</a:t>
            </a:r>
          </a:p>
          <a:p>
            <a:pPr>
              <a:lnSpc>
                <a:spcPct val="80000"/>
              </a:lnSpc>
              <a:buClrTx/>
              <a:buSzPct val="100000"/>
              <a:buFont typeface="Wingdings" panose="05000000000000000000" pitchFamily="2" charset="2"/>
              <a:buChar char="§"/>
            </a:pPr>
            <a:r>
              <a:rPr lang="en-US" sz="1800" dirty="0" smtClean="0">
                <a:latin typeface="Times New Roman" panose="02020603050405020304" pitchFamily="18" charset="0"/>
                <a:cs typeface="Times New Roman" panose="02020603050405020304" pitchFamily="18" charset="0"/>
              </a:rPr>
              <a:t>Autism</a:t>
            </a:r>
          </a:p>
          <a:p>
            <a:pPr>
              <a:lnSpc>
                <a:spcPct val="80000"/>
              </a:lnSpc>
              <a:buClrTx/>
              <a:buSzPct val="100000"/>
              <a:buFont typeface="Wingdings" panose="05000000000000000000" pitchFamily="2" charset="2"/>
              <a:buChar char="§"/>
            </a:pPr>
            <a:r>
              <a:rPr lang="en-US" sz="1800" dirty="0" smtClean="0">
                <a:latin typeface="Times New Roman" panose="02020603050405020304" pitchFamily="18" charset="0"/>
                <a:cs typeface="Times New Roman" panose="02020603050405020304" pitchFamily="18" charset="0"/>
              </a:rPr>
              <a:t>Epilepsy</a:t>
            </a:r>
          </a:p>
          <a:p>
            <a:pPr>
              <a:lnSpc>
                <a:spcPct val="80000"/>
              </a:lnSpc>
              <a:buClrTx/>
              <a:buSzPct val="100000"/>
              <a:buFont typeface="Wingdings" panose="05000000000000000000" pitchFamily="2" charset="2"/>
              <a:buChar char="§"/>
            </a:pPr>
            <a:r>
              <a:rPr lang="en-US" sz="1800" dirty="0" smtClean="0">
                <a:latin typeface="Times New Roman" panose="02020603050405020304" pitchFamily="18" charset="0"/>
                <a:cs typeface="Times New Roman" panose="02020603050405020304" pitchFamily="18" charset="0"/>
              </a:rPr>
              <a:t>Muscular dystrophy</a:t>
            </a:r>
          </a:p>
          <a:p>
            <a:pPr>
              <a:lnSpc>
                <a:spcPct val="80000"/>
              </a:lnSpc>
              <a:buClrTx/>
              <a:buSzPct val="100000"/>
              <a:buFont typeface="Wingdings" panose="05000000000000000000" pitchFamily="2" charset="2"/>
              <a:buChar char="§"/>
            </a:pPr>
            <a:r>
              <a:rPr lang="en-US" sz="1800" dirty="0" smtClean="0">
                <a:latin typeface="Times New Roman" panose="02020603050405020304" pitchFamily="18" charset="0"/>
                <a:cs typeface="Times New Roman" panose="02020603050405020304" pitchFamily="18" charset="0"/>
              </a:rPr>
              <a:t>Multiple sclerosis</a:t>
            </a:r>
          </a:p>
          <a:p>
            <a:pPr>
              <a:lnSpc>
                <a:spcPct val="80000"/>
              </a:lnSpc>
              <a:buClrTx/>
              <a:buSzPct val="100000"/>
              <a:buFont typeface="Wingdings" panose="05000000000000000000" pitchFamily="2" charset="2"/>
              <a:buChar char="§"/>
            </a:pPr>
            <a:r>
              <a:rPr lang="en-US" sz="1800" dirty="0" smtClean="0">
                <a:latin typeface="Times New Roman" panose="02020603050405020304" pitchFamily="18" charset="0"/>
                <a:cs typeface="Times New Roman" panose="02020603050405020304" pitchFamily="18" charset="0"/>
              </a:rPr>
              <a:t>Cancer</a:t>
            </a:r>
          </a:p>
          <a:p>
            <a:pPr>
              <a:lnSpc>
                <a:spcPct val="80000"/>
              </a:lnSpc>
              <a:buClrTx/>
              <a:buSzPct val="100000"/>
              <a:buFont typeface="Wingdings" panose="05000000000000000000" pitchFamily="2" charset="2"/>
              <a:buChar char="§"/>
            </a:pPr>
            <a:r>
              <a:rPr lang="en-US" sz="1800" dirty="0" smtClean="0">
                <a:latin typeface="Times New Roman" panose="02020603050405020304" pitchFamily="18" charset="0"/>
                <a:cs typeface="Times New Roman" panose="02020603050405020304" pitchFamily="18" charset="0"/>
              </a:rPr>
              <a:t>Heart disease</a:t>
            </a:r>
          </a:p>
          <a:p>
            <a:pPr>
              <a:lnSpc>
                <a:spcPct val="80000"/>
              </a:lnSpc>
              <a:buClrTx/>
              <a:buSzPct val="100000"/>
              <a:buFont typeface="Wingdings" panose="05000000000000000000" pitchFamily="2" charset="2"/>
              <a:buChar char="§"/>
            </a:pPr>
            <a:r>
              <a:rPr lang="en-US" sz="1800" dirty="0" smtClean="0">
                <a:latin typeface="Times New Roman" panose="02020603050405020304" pitchFamily="18" charset="0"/>
                <a:cs typeface="Times New Roman" panose="02020603050405020304" pitchFamily="18" charset="0"/>
              </a:rPr>
              <a:t>Diabetes</a:t>
            </a:r>
          </a:p>
          <a:p>
            <a:pPr>
              <a:lnSpc>
                <a:spcPct val="80000"/>
              </a:lnSpc>
              <a:buClrTx/>
              <a:buSzPct val="100000"/>
              <a:buFont typeface="Wingdings" panose="05000000000000000000" pitchFamily="2" charset="2"/>
              <a:buChar char="§"/>
            </a:pPr>
            <a:r>
              <a:rPr lang="en-US" sz="1800" dirty="0" smtClean="0">
                <a:latin typeface="Times New Roman" panose="02020603050405020304" pitchFamily="18" charset="0"/>
                <a:cs typeface="Times New Roman" panose="02020603050405020304" pitchFamily="18" charset="0"/>
              </a:rPr>
              <a:t>Human Immunodeficiency Virus (HIV) infection</a:t>
            </a:r>
          </a:p>
          <a:p>
            <a:pPr>
              <a:lnSpc>
                <a:spcPct val="80000"/>
              </a:lnSpc>
              <a:buClrTx/>
              <a:buSzPct val="100000"/>
              <a:buFont typeface="Wingdings" panose="05000000000000000000" pitchFamily="2" charset="2"/>
              <a:buChar char="§"/>
            </a:pPr>
            <a:r>
              <a:rPr lang="en-US" sz="1800" dirty="0" smtClean="0">
                <a:latin typeface="Times New Roman" panose="02020603050405020304" pitchFamily="18" charset="0"/>
                <a:cs typeface="Times New Roman" panose="02020603050405020304" pitchFamily="18" charset="0"/>
              </a:rPr>
              <a:t>Drug addiction (other than addiction caused by current, illegal use of a controlled substance)</a:t>
            </a:r>
          </a:p>
          <a:p>
            <a:pPr>
              <a:lnSpc>
                <a:spcPct val="80000"/>
              </a:lnSpc>
              <a:buClrTx/>
              <a:buSzPct val="100000"/>
              <a:buFont typeface="Wingdings" panose="05000000000000000000" pitchFamily="2" charset="2"/>
              <a:buChar char="§"/>
            </a:pPr>
            <a:r>
              <a:rPr lang="en-US" sz="1800" dirty="0" smtClean="0">
                <a:latin typeface="Times New Roman" panose="02020603050405020304" pitchFamily="18" charset="0"/>
                <a:cs typeface="Times New Roman" panose="02020603050405020304" pitchFamily="18" charset="0"/>
              </a:rPr>
              <a:t>Alcoholism</a:t>
            </a:r>
            <a:endParaRPr lang="en-US" sz="1800"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1A04316F-BD8F-41D0-B5B1-865D863F16E4}" type="slidenum">
              <a:rPr lang="en-US" smtClean="0"/>
              <a:pPr/>
              <a:t>17</a:t>
            </a:fld>
            <a:endParaRPr lang="en-US" dirty="0"/>
          </a:p>
        </p:txBody>
      </p:sp>
      <p:pic>
        <p:nvPicPr>
          <p:cNvPr id="5" name="Picture 3" descr="Picture of woman video conferenci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2438400"/>
            <a:ext cx="2387853"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Footer Placeholder 3"/>
          <p:cNvSpPr>
            <a:spLocks noGrp="1"/>
          </p:cNvSpPr>
          <p:nvPr>
            <p:ph type="ftr" sz="quarter" idx="11"/>
          </p:nvPr>
        </p:nvSpPr>
        <p:spPr>
          <a:xfrm>
            <a:off x="0" y="6403975"/>
            <a:ext cx="8763000" cy="457200"/>
          </a:xfrm>
          <a:noFill/>
        </p:spPr>
        <p:txBody>
          <a:bodyPr/>
          <a:lstStyle/>
          <a:p>
            <a:r>
              <a:rPr lang="en-US" sz="1000" dirty="0" smtClean="0"/>
              <a:t>Texas Workforce Commission Civil Rights Division, 2017</a:t>
            </a:r>
          </a:p>
        </p:txBody>
      </p:sp>
      <p:sp>
        <p:nvSpPr>
          <p:cNvPr id="10" name="Title 9"/>
          <p:cNvSpPr>
            <a:spLocks noGrp="1"/>
          </p:cNvSpPr>
          <p:nvPr>
            <p:ph type="title"/>
          </p:nvPr>
        </p:nvSpPr>
        <p:spPr/>
        <p:txBody>
          <a:bodyPr/>
          <a:lstStyle/>
          <a:p>
            <a:r>
              <a:rPr lang="en-US" sz="4000" dirty="0" smtClean="0">
                <a:solidFill>
                  <a:schemeClr val="tx1"/>
                </a:solidFill>
              </a:rPr>
              <a:t>Protected Class: </a:t>
            </a:r>
            <a:br>
              <a:rPr lang="en-US" sz="4000" dirty="0" smtClean="0">
                <a:solidFill>
                  <a:schemeClr val="tx1"/>
                </a:solidFill>
              </a:rPr>
            </a:br>
            <a:r>
              <a:rPr lang="en-US" sz="4000" dirty="0" smtClean="0">
                <a:solidFill>
                  <a:schemeClr val="tx1"/>
                </a:solidFill>
              </a:rPr>
              <a:t>Disability</a:t>
            </a:r>
            <a:endParaRPr lang="en-US" sz="4000" dirty="0">
              <a:solidFill>
                <a:schemeClr val="tx1"/>
              </a:solidFill>
            </a:endParaRPr>
          </a:p>
        </p:txBody>
      </p:sp>
    </p:spTree>
    <p:extLst>
      <p:ext uri="{BB962C8B-B14F-4D97-AF65-F5344CB8AC3E}">
        <p14:creationId xmlns:p14="http://schemas.microsoft.com/office/powerpoint/2010/main" xmlns="" val="406602088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0"/>
            <a:ext cx="8482378" cy="4572000"/>
          </a:xfrm>
        </p:spPr>
        <p:txBody>
          <a:bodyPr/>
          <a:lstStyle/>
          <a:p>
            <a:pPr marL="114300" lvl="1" indent="-52388">
              <a:buClrTx/>
              <a:buSzPct val="100000"/>
              <a:buNone/>
            </a:pPr>
            <a:r>
              <a:rPr lang="en-US" sz="2400" b="1" dirty="0" smtClean="0">
                <a:latin typeface="Times New Roman" pitchFamily="18" charset="0"/>
                <a:cs typeface="Times New Roman" pitchFamily="18" charset="0"/>
              </a:rPr>
              <a:t>Major Categories:</a:t>
            </a:r>
          </a:p>
          <a:p>
            <a:pPr marL="404812" lvl="1" indent="-342900">
              <a:buClrTx/>
              <a:buSzPct val="100000"/>
              <a:buFont typeface="Wingdings" panose="05000000000000000000" pitchFamily="2" charset="2"/>
              <a:buChar char="§"/>
            </a:pPr>
            <a:r>
              <a:rPr lang="en-US" sz="2000" dirty="0" smtClean="0">
                <a:latin typeface="Times New Roman" pitchFamily="18" charset="0"/>
                <a:cs typeface="Times New Roman" pitchFamily="18" charset="0"/>
              </a:rPr>
              <a:t>Specific </a:t>
            </a:r>
            <a:r>
              <a:rPr lang="en-US" sz="2000" dirty="0">
                <a:latin typeface="Times New Roman" pitchFamily="18" charset="0"/>
                <a:cs typeface="Times New Roman" pitchFamily="18" charset="0"/>
              </a:rPr>
              <a:t>prohibitions </a:t>
            </a:r>
            <a:r>
              <a:rPr lang="en-US" sz="2000" dirty="0" smtClean="0">
                <a:latin typeface="Times New Roman" pitchFamily="18" charset="0"/>
                <a:cs typeface="Times New Roman" pitchFamily="18" charset="0"/>
              </a:rPr>
              <a:t>that apply only to people </a:t>
            </a:r>
            <a:r>
              <a:rPr lang="en-US" sz="2000" dirty="0">
                <a:latin typeface="Times New Roman" pitchFamily="18" charset="0"/>
                <a:cs typeface="Times New Roman" pitchFamily="18" charset="0"/>
              </a:rPr>
              <a:t>who are </a:t>
            </a:r>
            <a:r>
              <a:rPr lang="en-US" sz="2000" dirty="0" smtClean="0">
                <a:latin typeface="Times New Roman" pitchFamily="18" charset="0"/>
                <a:cs typeface="Times New Roman" pitchFamily="18" charset="0"/>
              </a:rPr>
              <a:t>disabled</a:t>
            </a:r>
          </a:p>
          <a:p>
            <a:pPr marL="804862" lvl="2" indent="-342900">
              <a:buClrTx/>
              <a:buSzPct val="100000"/>
              <a:buFont typeface="Wingdings" panose="05000000000000000000" pitchFamily="2" charset="2"/>
              <a:buChar char="§"/>
            </a:pPr>
            <a:r>
              <a:rPr lang="en-US" sz="1600" dirty="0" smtClean="0">
                <a:latin typeface="Times New Roman" pitchFamily="18" charset="0"/>
                <a:cs typeface="Times New Roman" pitchFamily="18" charset="0"/>
              </a:rPr>
              <a:t>Reasonable Modification</a:t>
            </a:r>
          </a:p>
          <a:p>
            <a:pPr marL="804862" lvl="2" indent="-342900">
              <a:buClrTx/>
              <a:buSzPct val="100000"/>
              <a:buFont typeface="Wingdings" panose="05000000000000000000" pitchFamily="2" charset="2"/>
              <a:buChar char="§"/>
            </a:pPr>
            <a:r>
              <a:rPr lang="en-US" sz="1600" dirty="0" smtClean="0">
                <a:latin typeface="Times New Roman" pitchFamily="18" charset="0"/>
                <a:cs typeface="Times New Roman" pitchFamily="18" charset="0"/>
              </a:rPr>
              <a:t>Reasonable Accommodation</a:t>
            </a:r>
          </a:p>
          <a:p>
            <a:pPr marL="804862" lvl="2" indent="-342900">
              <a:buClrTx/>
              <a:buSzPct val="100000"/>
              <a:buFont typeface="Wingdings" panose="05000000000000000000" pitchFamily="2" charset="2"/>
              <a:buChar char="§"/>
            </a:pPr>
            <a:r>
              <a:rPr lang="en-US" sz="1600" dirty="0" smtClean="0">
                <a:latin typeface="Times New Roman" pitchFamily="18" charset="0"/>
                <a:cs typeface="Times New Roman" pitchFamily="18" charset="0"/>
              </a:rPr>
              <a:t>Design and Construction </a:t>
            </a:r>
          </a:p>
          <a:p>
            <a:pPr marL="404812" lvl="1" indent="-342900">
              <a:buClrTx/>
              <a:buSzPct val="100000"/>
              <a:buFont typeface="Wingdings" panose="05000000000000000000" pitchFamily="2" charset="2"/>
              <a:buChar char="§"/>
            </a:pPr>
            <a:r>
              <a:rPr lang="en-US" sz="2000" dirty="0" smtClean="0">
                <a:latin typeface="Times New Roman" pitchFamily="18" charset="0"/>
                <a:cs typeface="Times New Roman" pitchFamily="18" charset="0"/>
              </a:rPr>
              <a:t>Practices involving sale or rental</a:t>
            </a:r>
          </a:p>
          <a:p>
            <a:pPr marL="404812" lvl="1" indent="-342900">
              <a:buClrTx/>
              <a:buSzPct val="100000"/>
              <a:buFont typeface="Wingdings" panose="05000000000000000000" pitchFamily="2" charset="2"/>
              <a:buChar char="§"/>
            </a:pPr>
            <a:r>
              <a:rPr lang="en-US" sz="2000" dirty="0" smtClean="0">
                <a:latin typeface="Times New Roman" pitchFamily="18" charset="0"/>
                <a:cs typeface="Times New Roman" pitchFamily="18" charset="0"/>
              </a:rPr>
              <a:t>Terms and conditions</a:t>
            </a:r>
          </a:p>
          <a:p>
            <a:pPr marL="404812" lvl="1" indent="-342900">
              <a:buClrTx/>
              <a:buSzPct val="100000"/>
              <a:buFont typeface="Wingdings" panose="05000000000000000000" pitchFamily="2" charset="2"/>
              <a:buChar char="§"/>
            </a:pPr>
            <a:r>
              <a:rPr lang="en-US" sz="2000" dirty="0" smtClean="0">
                <a:latin typeface="Times New Roman" pitchFamily="18" charset="0"/>
                <a:cs typeface="Times New Roman" pitchFamily="18" charset="0"/>
              </a:rPr>
              <a:t>Making discriminatory statements</a:t>
            </a:r>
          </a:p>
          <a:p>
            <a:pPr marL="404812" lvl="1" indent="-342900">
              <a:buClrTx/>
              <a:buSzPct val="100000"/>
              <a:buFont typeface="Wingdings" panose="05000000000000000000" pitchFamily="2" charset="2"/>
              <a:buChar char="§"/>
            </a:pPr>
            <a:r>
              <a:rPr lang="en-US" sz="2000" dirty="0" smtClean="0">
                <a:latin typeface="Times New Roman" pitchFamily="18" charset="0"/>
                <a:cs typeface="Times New Roman" pitchFamily="18" charset="0"/>
              </a:rPr>
              <a:t>Inspection</a:t>
            </a:r>
          </a:p>
          <a:p>
            <a:pPr marL="404812" lvl="1" indent="-342900">
              <a:buClrTx/>
              <a:buSzPct val="100000"/>
              <a:buFont typeface="Wingdings" panose="05000000000000000000" pitchFamily="2" charset="2"/>
              <a:buChar char="§"/>
            </a:pPr>
            <a:r>
              <a:rPr lang="en-US" sz="2000" dirty="0" smtClean="0">
                <a:latin typeface="Times New Roman" pitchFamily="18" charset="0"/>
                <a:cs typeface="Times New Roman" pitchFamily="18" charset="0"/>
              </a:rPr>
              <a:t>Entry into a neighborhood</a:t>
            </a:r>
          </a:p>
          <a:p>
            <a:pPr marL="404812" lvl="1" indent="-342900">
              <a:buClrTx/>
              <a:buSzPct val="100000"/>
              <a:buFont typeface="Wingdings" panose="05000000000000000000" pitchFamily="2" charset="2"/>
              <a:buChar char="§"/>
            </a:pPr>
            <a:r>
              <a:rPr lang="en-US" sz="2000" dirty="0" smtClean="0">
                <a:latin typeface="Times New Roman" pitchFamily="18" charset="0"/>
                <a:cs typeface="Times New Roman" pitchFamily="18" charset="0"/>
              </a:rPr>
              <a:t>Discriminatory lending practices</a:t>
            </a:r>
          </a:p>
          <a:p>
            <a:pPr marL="404812" lvl="1" indent="-342900">
              <a:buClrTx/>
              <a:buSzPct val="100000"/>
              <a:buFont typeface="Wingdings" panose="05000000000000000000" pitchFamily="2" charset="2"/>
              <a:buChar char="§"/>
            </a:pPr>
            <a:r>
              <a:rPr lang="en-US" sz="2000" dirty="0" smtClean="0">
                <a:latin typeface="Times New Roman" pitchFamily="18" charset="0"/>
                <a:cs typeface="Times New Roman" pitchFamily="18" charset="0"/>
              </a:rPr>
              <a:t>Prohibited conduct relating to brokerage services</a:t>
            </a:r>
          </a:p>
          <a:p>
            <a:pPr marL="404812" lvl="1" indent="-342900">
              <a:buClrTx/>
              <a:buSzPct val="100000"/>
              <a:buFont typeface="Wingdings" panose="05000000000000000000" pitchFamily="2" charset="2"/>
              <a:buChar char="§"/>
            </a:pPr>
            <a:r>
              <a:rPr lang="en-US" sz="2000" dirty="0" smtClean="0">
                <a:latin typeface="Times New Roman" pitchFamily="18" charset="0"/>
                <a:cs typeface="Times New Roman" pitchFamily="18" charset="0"/>
              </a:rPr>
              <a:t>Retaliation</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533400" y="6403975"/>
            <a:ext cx="7162800" cy="457200"/>
          </a:xfrm>
        </p:spPr>
        <p:txBody>
          <a:bodyPr/>
          <a:lstStyle/>
          <a:p>
            <a:pPr>
              <a:defRPr/>
            </a:pPr>
            <a:r>
              <a:rPr lang="en-US" dirty="0" smtClean="0">
                <a:solidFill>
                  <a:srgbClr val="000000"/>
                </a:solidFill>
              </a:rPr>
              <a:t>Texas Workforce Commission Civil Rights Division, 2017</a:t>
            </a:r>
            <a:endParaRPr lang="en-US" dirty="0">
              <a:solidFill>
                <a:srgbClr val="000000"/>
              </a:solidFill>
            </a:endParaRPr>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19800" y="2895600"/>
            <a:ext cx="2819400" cy="2057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E6951B0-252F-48AA-8C6A-A89FD2DD89DA}" type="slidenum">
              <a:rPr lang="en-US" smtClean="0"/>
              <a:pPr>
                <a:defRPr/>
              </a:pPr>
              <a:t>18</a:t>
            </a:fld>
            <a:endParaRPr lang="en-US" dirty="0"/>
          </a:p>
        </p:txBody>
      </p:sp>
      <p:sp>
        <p:nvSpPr>
          <p:cNvPr id="10" name="Title 9"/>
          <p:cNvSpPr>
            <a:spLocks noGrp="1"/>
          </p:cNvSpPr>
          <p:nvPr>
            <p:ph type="title"/>
          </p:nvPr>
        </p:nvSpPr>
        <p:spPr/>
        <p:txBody>
          <a:bodyPr/>
          <a:lstStyle/>
          <a:p>
            <a:r>
              <a:rPr lang="en-US" sz="4000" dirty="0" smtClean="0">
                <a:solidFill>
                  <a:schemeClr val="tx1"/>
                </a:solidFill>
              </a:rPr>
              <a:t>Issues/Discriminatory</a:t>
            </a:r>
            <a:r>
              <a:rPr lang="en-US" sz="4000" baseline="0" dirty="0" smtClean="0">
                <a:solidFill>
                  <a:schemeClr val="tx1"/>
                </a:solidFill>
              </a:rPr>
              <a:t> Practices</a:t>
            </a:r>
            <a:endParaRPr lang="en-US" sz="4000" dirty="0">
              <a:solidFill>
                <a:schemeClr val="tx1"/>
              </a:solidFill>
            </a:endParaRPr>
          </a:p>
        </p:txBody>
      </p:sp>
    </p:spTree>
    <p:extLst>
      <p:ext uri="{BB962C8B-B14F-4D97-AF65-F5344CB8AC3E}">
        <p14:creationId xmlns:p14="http://schemas.microsoft.com/office/powerpoint/2010/main" xmlns="" val="384510204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000" dirty="0" smtClean="0">
                <a:solidFill>
                  <a:schemeClr val="tx1"/>
                </a:solidFill>
              </a:rPr>
              <a:t>Issue: </a:t>
            </a:r>
            <a:br>
              <a:rPr lang="en-US" sz="4000" dirty="0" smtClean="0">
                <a:solidFill>
                  <a:schemeClr val="tx1"/>
                </a:solidFill>
              </a:rPr>
            </a:br>
            <a:r>
              <a:rPr lang="en-US" sz="4000" dirty="0" smtClean="0">
                <a:solidFill>
                  <a:schemeClr val="tx1"/>
                </a:solidFill>
              </a:rPr>
              <a:t>Reasonable Modification</a:t>
            </a:r>
            <a:endParaRPr lang="en-US" sz="4000" dirty="0">
              <a:solidFill>
                <a:schemeClr val="tx1"/>
              </a:solidFill>
            </a:endParaRPr>
          </a:p>
        </p:txBody>
      </p:sp>
      <p:sp>
        <p:nvSpPr>
          <p:cNvPr id="3" name="Content Placeholder 2"/>
          <p:cNvSpPr>
            <a:spLocks noGrp="1"/>
          </p:cNvSpPr>
          <p:nvPr>
            <p:ph idx="1"/>
          </p:nvPr>
        </p:nvSpPr>
        <p:spPr>
          <a:xfrm>
            <a:off x="457200" y="1828800"/>
            <a:ext cx="7696200" cy="4038600"/>
          </a:xfrm>
        </p:spPr>
        <p:txBody>
          <a:bodyPr/>
          <a:lstStyle/>
          <a:p>
            <a:pPr>
              <a:buNone/>
            </a:pPr>
            <a:r>
              <a:rPr lang="en-US" sz="2000" dirty="0" smtClean="0">
                <a:latin typeface="Times New Roman" pitchFamily="18" charset="0"/>
                <a:cs typeface="Times New Roman" pitchFamily="18" charset="0"/>
              </a:rPr>
              <a:t>First specific prohibition if a person is disabled…</a:t>
            </a:r>
          </a:p>
          <a:p>
            <a:pPr>
              <a:buNone/>
            </a:pPr>
            <a:endParaRPr lang="en-US" sz="5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…a landlord cannot refuse to let that person make reasonable modifications to the person’s dwelling or common use areas, </a:t>
            </a:r>
            <a:r>
              <a:rPr lang="en-US" sz="2000" u="sng" dirty="0" smtClean="0">
                <a:latin typeface="Times New Roman" pitchFamily="18" charset="0"/>
                <a:cs typeface="Times New Roman" pitchFamily="18" charset="0"/>
              </a:rPr>
              <a:t>at that person’s own expense</a:t>
            </a:r>
            <a:r>
              <a:rPr lang="en-US" sz="2000" dirty="0" smtClean="0">
                <a:latin typeface="Times New Roman" pitchFamily="18" charset="0"/>
                <a:cs typeface="Times New Roman" pitchFamily="18" charset="0"/>
              </a:rPr>
              <a:t>, if necessary for that person to use the housing.</a:t>
            </a:r>
          </a:p>
          <a:p>
            <a:pPr>
              <a:buNone/>
            </a:pPr>
            <a:endParaRPr lang="en-US" sz="2000" dirty="0" smtClean="0">
              <a:latin typeface="Times New Roman" pitchFamily="18" charset="0"/>
              <a:cs typeface="Times New Roman" pitchFamily="18" charset="0"/>
            </a:endParaRPr>
          </a:p>
          <a:p>
            <a:pPr>
              <a:buNone/>
            </a:pPr>
            <a:endParaRPr lang="en-US" sz="2000" dirty="0" smtClean="0">
              <a:latin typeface="Times New Roman" pitchFamily="18" charset="0"/>
              <a:cs typeface="Times New Roman" pitchFamily="18" charset="0"/>
            </a:endParaRPr>
          </a:p>
          <a:p>
            <a:pPr>
              <a:buNone/>
            </a:pPr>
            <a:r>
              <a:rPr lang="en-US" sz="2000" dirty="0" smtClean="0">
                <a:latin typeface="Times New Roman" pitchFamily="18" charset="0"/>
                <a:cs typeface="Times New Roman" pitchFamily="18" charset="0"/>
              </a:rPr>
              <a:t>Example:</a:t>
            </a:r>
          </a:p>
          <a:p>
            <a:pPr>
              <a:buNone/>
            </a:pPr>
            <a:r>
              <a:rPr lang="en-US" sz="2000" i="1" dirty="0" smtClean="0">
                <a:latin typeface="Times New Roman" pitchFamily="18" charset="0"/>
                <a:cs typeface="Times New Roman" pitchFamily="18" charset="0"/>
              </a:rPr>
              <a:t>“A wheelchair ramp can’t be installed there, </a:t>
            </a:r>
          </a:p>
          <a:p>
            <a:pPr>
              <a:buNone/>
            </a:pPr>
            <a:r>
              <a:rPr lang="en-US" sz="2000" i="1" dirty="0" smtClean="0">
                <a:latin typeface="Times New Roman" pitchFamily="18" charset="0"/>
                <a:cs typeface="Times New Roman" pitchFamily="18" charset="0"/>
              </a:rPr>
              <a:t>so you can’t live in this complex.”</a:t>
            </a:r>
            <a:endParaRPr lang="en-US" sz="24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dirty="0" smtClean="0"/>
              <a:t>Texas Workforce Commission Civil Rights Division, 2017</a:t>
            </a:r>
            <a:endParaRPr lang="en-US" dirty="0"/>
          </a:p>
        </p:txBody>
      </p:sp>
      <p:sp>
        <p:nvSpPr>
          <p:cNvPr id="5" name="Slide Number Placeholder 4"/>
          <p:cNvSpPr>
            <a:spLocks noGrp="1"/>
          </p:cNvSpPr>
          <p:nvPr>
            <p:ph type="sldNum" sz="quarter" idx="12"/>
          </p:nvPr>
        </p:nvSpPr>
        <p:spPr/>
        <p:txBody>
          <a:bodyPr/>
          <a:lstStyle/>
          <a:p>
            <a:pPr>
              <a:defRPr/>
            </a:pPr>
            <a:fld id="{2E6951B0-252F-48AA-8C6A-A89FD2DD89DA}" type="slidenum">
              <a:rPr lang="en-US" smtClean="0"/>
              <a:pPr>
                <a:defRPr/>
              </a:pPr>
              <a:t>19</a:t>
            </a:fld>
            <a:endParaRPr lang="en-US" dirty="0"/>
          </a:p>
        </p:txBody>
      </p:sp>
      <p:pic>
        <p:nvPicPr>
          <p:cNvPr id="7170" name="Picture 2" descr="Picture of wheel chair ramp."/>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3352800"/>
            <a:ext cx="3025383" cy="269370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6763016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381000" y="304800"/>
            <a:ext cx="8229600" cy="1295400"/>
          </a:xfrm>
        </p:spPr>
        <p:txBody>
          <a:bodyPr/>
          <a:lstStyle/>
          <a:p>
            <a:r>
              <a:rPr lang="en-US" sz="3600" dirty="0" smtClean="0">
                <a:solidFill>
                  <a:schemeClr val="tx1"/>
                </a:solidFill>
              </a:rPr>
              <a:t>Fair Housing Webinar Series</a:t>
            </a:r>
            <a:r>
              <a:rPr lang="en-US" sz="3600" dirty="0" smtClean="0"/>
              <a:t>	</a:t>
            </a:r>
          </a:p>
        </p:txBody>
      </p:sp>
      <p:sp>
        <p:nvSpPr>
          <p:cNvPr id="7171" name="Content Placeholder 2"/>
          <p:cNvSpPr>
            <a:spLocks noGrp="1"/>
          </p:cNvSpPr>
          <p:nvPr>
            <p:ph idx="1"/>
          </p:nvPr>
        </p:nvSpPr>
        <p:spPr>
          <a:xfrm>
            <a:off x="457200" y="1752600"/>
            <a:ext cx="8001000" cy="4343400"/>
          </a:xfrm>
        </p:spPr>
        <p:txBody>
          <a:bodyPr/>
          <a:lstStyle/>
          <a:p>
            <a:r>
              <a:rPr lang="en-US" sz="2700" dirty="0" smtClean="0"/>
              <a:t>April 4 from 1:30-3:00pm: Fair Housing Overview</a:t>
            </a:r>
          </a:p>
          <a:p>
            <a:pPr>
              <a:buNone/>
            </a:pPr>
            <a:endParaRPr lang="en-US" sz="1000" dirty="0" smtClean="0"/>
          </a:p>
          <a:p>
            <a:r>
              <a:rPr lang="en-US" sz="2700" dirty="0" smtClean="0"/>
              <a:t>April 11 from 1:30-3:00pm: Reasonable Accommodations and Accessibility</a:t>
            </a:r>
          </a:p>
          <a:p>
            <a:pPr>
              <a:buFont typeface="Wingdings" pitchFamily="2" charset="2"/>
              <a:buNone/>
            </a:pPr>
            <a:endParaRPr lang="en-US" sz="1800" dirty="0" smtClean="0"/>
          </a:p>
          <a:p>
            <a:pPr>
              <a:buFont typeface="Wingdings" pitchFamily="2" charset="2"/>
              <a:buNone/>
            </a:pPr>
            <a:r>
              <a:rPr lang="en-US" sz="2000" dirty="0" smtClean="0"/>
              <a:t>Webinar information located at </a:t>
            </a:r>
            <a:r>
              <a:rPr lang="en-US" sz="2000" dirty="0" smtClean="0">
                <a:hlinkClick r:id="rId3"/>
              </a:rPr>
              <a:t>https://www.tdhca.state.tx.us/fair-housing/announcements.htm</a:t>
            </a:r>
            <a:r>
              <a:rPr lang="en-US" sz="2000" dirty="0" smtClean="0"/>
              <a:t> or  the calendar portion of </a:t>
            </a:r>
            <a:r>
              <a:rPr lang="en-US" sz="2000" dirty="0" smtClean="0">
                <a:hlinkClick r:id="rId4"/>
              </a:rPr>
              <a:t>TDHCA’s website</a:t>
            </a:r>
            <a:r>
              <a:rPr lang="en-US" sz="2000" dirty="0" smtClean="0"/>
              <a:t>.</a:t>
            </a:r>
          </a:p>
          <a:p>
            <a:pPr>
              <a:buFont typeface="Wingdings" pitchFamily="2" charset="2"/>
              <a:buNone/>
            </a:pPr>
            <a:endParaRPr lang="en-US" sz="1000" dirty="0" smtClean="0"/>
          </a:p>
          <a:p>
            <a:pPr>
              <a:buFont typeface="Wingdings" pitchFamily="2" charset="2"/>
              <a:buNone/>
            </a:pPr>
            <a:r>
              <a:rPr lang="en-US" sz="2000" dirty="0" smtClean="0"/>
              <a:t>For further information, please contact Suzanne Hemphill, TDHCA Fair Housing Project Manager at </a:t>
            </a:r>
            <a:r>
              <a:rPr lang="en-US" sz="2000" dirty="0" smtClean="0">
                <a:hlinkClick r:id="rId5"/>
              </a:rPr>
              <a:t>suzanne.hemphill@tdhca.state.tx.us</a:t>
            </a:r>
            <a:endParaRPr lang="en-US" sz="2000" dirty="0" smtClean="0"/>
          </a:p>
        </p:txBody>
      </p:sp>
      <p:sp>
        <p:nvSpPr>
          <p:cNvPr id="5" name="Slide Number Placeholder 4"/>
          <p:cNvSpPr>
            <a:spLocks noGrp="1"/>
          </p:cNvSpPr>
          <p:nvPr>
            <p:ph type="sldNum" sz="quarter" idx="12"/>
          </p:nvPr>
        </p:nvSpPr>
        <p:spPr/>
        <p:txBody>
          <a:bodyPr/>
          <a:lstStyle/>
          <a:p>
            <a:pPr>
              <a:defRPr/>
            </a:pPr>
            <a:fld id="{3E190880-1E22-473A-AF9B-7253B11DC1B8}" type="slidenum">
              <a:rPr lang="en-US" smtClean="0"/>
              <a:pPr>
                <a:defRPr/>
              </a:pPr>
              <a:t>2</a:t>
            </a:fld>
            <a:endParaRPr lang="en-US" dirty="0"/>
          </a:p>
        </p:txBody>
      </p:sp>
      <p:sp>
        <p:nvSpPr>
          <p:cNvPr id="6" name="Footer Placeholder 3"/>
          <p:cNvSpPr>
            <a:spLocks noGrp="1"/>
          </p:cNvSpPr>
          <p:nvPr>
            <p:ph type="ftr" sz="quarter" idx="11"/>
          </p:nvPr>
        </p:nvSpPr>
        <p:spPr>
          <a:xfrm>
            <a:off x="0" y="6403975"/>
            <a:ext cx="8763000" cy="457200"/>
          </a:xfrm>
          <a:noFill/>
        </p:spPr>
        <p:txBody>
          <a:bodyPr/>
          <a:lstStyle/>
          <a:p>
            <a:r>
              <a:rPr lang="en-US" sz="1000" dirty="0" smtClean="0"/>
              <a:t>Texas Workforce Commission Civil Rights Division, 2017</a:t>
            </a: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z="4000" dirty="0" smtClean="0">
                <a:solidFill>
                  <a:schemeClr val="tx1"/>
                </a:solidFill>
              </a:rPr>
              <a:t>Issue:</a:t>
            </a:r>
            <a:r>
              <a:rPr lang="en-US" sz="4000" baseline="0" dirty="0" smtClean="0">
                <a:solidFill>
                  <a:schemeClr val="tx1"/>
                </a:solidFill>
              </a:rPr>
              <a:t> Reasonable Accommodation</a:t>
            </a:r>
            <a:endParaRPr lang="en-US" sz="4000" dirty="0">
              <a:solidFill>
                <a:schemeClr val="tx1"/>
              </a:solidFill>
            </a:endParaRPr>
          </a:p>
        </p:txBody>
      </p:sp>
      <p:sp>
        <p:nvSpPr>
          <p:cNvPr id="10" name="Content Placeholder 9"/>
          <p:cNvSpPr>
            <a:spLocks noGrp="1"/>
          </p:cNvSpPr>
          <p:nvPr>
            <p:ph sz="half" idx="1"/>
          </p:nvPr>
        </p:nvSpPr>
        <p:spPr>
          <a:xfrm>
            <a:off x="762000" y="1828800"/>
            <a:ext cx="7696200" cy="1828800"/>
          </a:xfrm>
        </p:spPr>
        <p:txBody>
          <a:bodyPr/>
          <a:lstStyle/>
          <a:p>
            <a:pPr>
              <a:buNone/>
            </a:pPr>
            <a:r>
              <a:rPr lang="en-US" sz="2000" dirty="0" smtClean="0"/>
              <a:t>Second specific prohibition if a person is disabled…</a:t>
            </a:r>
          </a:p>
          <a:p>
            <a:pPr>
              <a:buNone/>
            </a:pPr>
            <a:r>
              <a:rPr lang="en-US" sz="2000" dirty="0" smtClean="0"/>
              <a:t>…a landlord cannot refuse to make a reasonable accommodation in the rules, the policies, the practices, or the services if the accommodation is necessary for the person with a disability to use the housing.</a:t>
            </a:r>
            <a:endParaRPr lang="en-US" sz="2000" i="1" dirty="0"/>
          </a:p>
        </p:txBody>
      </p:sp>
      <p:sp>
        <p:nvSpPr>
          <p:cNvPr id="11" name="Content Placeholder 10"/>
          <p:cNvSpPr>
            <a:spLocks noGrp="1"/>
          </p:cNvSpPr>
          <p:nvPr>
            <p:ph sz="half" idx="2"/>
          </p:nvPr>
        </p:nvSpPr>
        <p:spPr>
          <a:xfrm>
            <a:off x="3276600" y="4038600"/>
            <a:ext cx="2590800" cy="1524000"/>
          </a:xfrm>
        </p:spPr>
        <p:txBody>
          <a:bodyPr/>
          <a:lstStyle/>
          <a:p>
            <a:pPr>
              <a:buNone/>
            </a:pPr>
            <a:r>
              <a:rPr lang="en-US" sz="1700" dirty="0" smtClean="0"/>
              <a:t>Example: </a:t>
            </a:r>
          </a:p>
          <a:p>
            <a:pPr>
              <a:buNone/>
            </a:pPr>
            <a:r>
              <a:rPr lang="en-US" sz="1700" i="1" dirty="0" smtClean="0"/>
              <a:t>“You must pay all pet fees and rent, even though you have a service animal.”</a:t>
            </a:r>
            <a:endParaRPr lang="en-US" sz="1700" dirty="0"/>
          </a:p>
        </p:txBody>
      </p:sp>
      <p:sp>
        <p:nvSpPr>
          <p:cNvPr id="2" name="Footer Placeholder 1"/>
          <p:cNvSpPr>
            <a:spLocks noGrp="1"/>
          </p:cNvSpPr>
          <p:nvPr>
            <p:ph type="ftr" sz="quarter" idx="11"/>
          </p:nvPr>
        </p:nvSpPr>
        <p:spPr/>
        <p:txBody>
          <a:bodyPr/>
          <a:lstStyle/>
          <a:p>
            <a:pPr>
              <a:defRPr/>
            </a:pPr>
            <a:r>
              <a:rPr lang="en-US" sz="1000" dirty="0" smtClean="0"/>
              <a:t>Texas Workforce Commission Civil Rights Division, 2017</a:t>
            </a:r>
            <a:endParaRPr lang="en-US" sz="1000" dirty="0"/>
          </a:p>
        </p:txBody>
      </p:sp>
      <p:sp>
        <p:nvSpPr>
          <p:cNvPr id="3" name="Slide Number Placeholder 2"/>
          <p:cNvSpPr>
            <a:spLocks noGrp="1"/>
          </p:cNvSpPr>
          <p:nvPr>
            <p:ph type="sldNum" sz="quarter" idx="12"/>
          </p:nvPr>
        </p:nvSpPr>
        <p:spPr/>
        <p:txBody>
          <a:bodyPr/>
          <a:lstStyle/>
          <a:p>
            <a:pPr>
              <a:defRPr/>
            </a:pPr>
            <a:fld id="{F9853117-3DC4-4507-BF79-05BB6E1F5187}" type="slidenum">
              <a:rPr lang="en-US" smtClean="0"/>
              <a:pPr>
                <a:defRPr/>
              </a:pPr>
              <a:t>20</a:t>
            </a:fld>
            <a:endParaRPr lang="en-US" dirty="0"/>
          </a:p>
        </p:txBody>
      </p:sp>
      <p:pic>
        <p:nvPicPr>
          <p:cNvPr id="8194" name="Picture 2" descr="Woman waliking with her seeing eye do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12846" y="3733800"/>
            <a:ext cx="3013618" cy="250254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descr="Picture of woman video conferencin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943600" y="3886200"/>
            <a:ext cx="2387853" cy="1981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1938399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2A24C6F-7875-48E4-8CCB-D7DD401EF94D}" type="slidenum">
              <a:rPr lang="en-US" smtClean="0"/>
              <a:pPr/>
              <a:t>21</a:t>
            </a:fld>
            <a:endParaRPr lang="en-US"/>
          </a:p>
        </p:txBody>
      </p:sp>
      <p:sp>
        <p:nvSpPr>
          <p:cNvPr id="3" name="Content Placeholder 2"/>
          <p:cNvSpPr>
            <a:spLocks noGrp="1"/>
          </p:cNvSpPr>
          <p:nvPr>
            <p:ph idx="1"/>
          </p:nvPr>
        </p:nvSpPr>
        <p:spPr/>
        <p:txBody>
          <a:bodyPr/>
          <a:lstStyle/>
          <a:p>
            <a:pPr marL="0" indent="0">
              <a:buNone/>
            </a:pPr>
            <a:r>
              <a:rPr lang="en-US" sz="2000" dirty="0" smtClean="0">
                <a:latin typeface="Times New Roman" panose="02020603050405020304" pitchFamily="18" charset="0"/>
                <a:cs typeface="Times New Roman" panose="02020603050405020304" pitchFamily="18" charset="0"/>
              </a:rPr>
              <a:t>“A </a:t>
            </a:r>
            <a:r>
              <a:rPr lang="en-US" sz="2000" dirty="0">
                <a:latin typeface="Times New Roman" panose="02020603050405020304" pitchFamily="18" charset="0"/>
                <a:cs typeface="Times New Roman" panose="02020603050405020304" pitchFamily="18" charset="0"/>
              </a:rPr>
              <a:t>housing provider has a policy of providing unassigned </a:t>
            </a:r>
            <a:r>
              <a:rPr lang="en-US" sz="2000" dirty="0" smtClean="0">
                <a:latin typeface="Times New Roman" panose="02020603050405020304" pitchFamily="18" charset="0"/>
                <a:cs typeface="Times New Roman" panose="02020603050405020304" pitchFamily="18" charset="0"/>
              </a:rPr>
              <a:t>parking spaces </a:t>
            </a:r>
            <a:r>
              <a:rPr lang="en-US" sz="2000" dirty="0">
                <a:latin typeface="Times New Roman" panose="02020603050405020304" pitchFamily="18" charset="0"/>
                <a:cs typeface="Times New Roman" panose="02020603050405020304" pitchFamily="18" charset="0"/>
              </a:rPr>
              <a:t>to residents. A resident with a mobility impairment, who is </a:t>
            </a:r>
            <a:r>
              <a:rPr lang="en-US" sz="2000" dirty="0" smtClean="0">
                <a:latin typeface="Times New Roman" panose="02020603050405020304" pitchFamily="18" charset="0"/>
                <a:cs typeface="Times New Roman" panose="02020603050405020304" pitchFamily="18" charset="0"/>
              </a:rPr>
              <a:t>substantially limited </a:t>
            </a:r>
            <a:r>
              <a:rPr lang="en-US" sz="2000" dirty="0">
                <a:latin typeface="Times New Roman" panose="02020603050405020304" pitchFamily="18" charset="0"/>
                <a:cs typeface="Times New Roman" panose="02020603050405020304" pitchFamily="18" charset="0"/>
              </a:rPr>
              <a:t>in her ability to walk, requests an assigned accessible parking space </a:t>
            </a:r>
            <a:r>
              <a:rPr lang="en-US" sz="2000" dirty="0" smtClean="0">
                <a:latin typeface="Times New Roman" panose="02020603050405020304" pitchFamily="18" charset="0"/>
                <a:cs typeface="Times New Roman" panose="02020603050405020304" pitchFamily="18" charset="0"/>
              </a:rPr>
              <a:t>close to </a:t>
            </a:r>
            <a:r>
              <a:rPr lang="en-US" sz="2000" dirty="0">
                <a:latin typeface="Times New Roman" panose="02020603050405020304" pitchFamily="18" charset="0"/>
                <a:cs typeface="Times New Roman" panose="02020603050405020304" pitchFamily="18" charset="0"/>
              </a:rPr>
              <a:t>the entrance to her unit as a reasonable accommodation. There are </a:t>
            </a:r>
            <a:r>
              <a:rPr lang="en-US" sz="2000" dirty="0" smtClean="0">
                <a:latin typeface="Times New Roman" panose="02020603050405020304" pitchFamily="18" charset="0"/>
                <a:cs typeface="Times New Roman" panose="02020603050405020304" pitchFamily="18" charset="0"/>
              </a:rPr>
              <a:t>available parking </a:t>
            </a:r>
            <a:r>
              <a:rPr lang="en-US" sz="2000" dirty="0">
                <a:latin typeface="Times New Roman" panose="02020603050405020304" pitchFamily="18" charset="0"/>
                <a:cs typeface="Times New Roman" panose="02020603050405020304" pitchFamily="18" charset="0"/>
              </a:rPr>
              <a:t>spaces near the entrance to her unit that are accessible, but those </a:t>
            </a:r>
            <a:r>
              <a:rPr lang="en-US" sz="2000" dirty="0" smtClean="0">
                <a:latin typeface="Times New Roman" panose="02020603050405020304" pitchFamily="18" charset="0"/>
                <a:cs typeface="Times New Roman" panose="02020603050405020304" pitchFamily="18" charset="0"/>
              </a:rPr>
              <a:t>spaces are </a:t>
            </a:r>
            <a:r>
              <a:rPr lang="en-US" sz="2000" dirty="0">
                <a:latin typeface="Times New Roman" panose="02020603050405020304" pitchFamily="18" charset="0"/>
                <a:cs typeface="Times New Roman" panose="02020603050405020304" pitchFamily="18" charset="0"/>
              </a:rPr>
              <a:t>available to all residents on a first come, first served basis</a:t>
            </a:r>
            <a:r>
              <a:rPr lang="en-US" sz="2400" dirty="0" smtClean="0">
                <a:latin typeface="Times New Roman" panose="02020603050405020304" pitchFamily="18" charset="0"/>
                <a:cs typeface="Times New Roman" panose="02020603050405020304" pitchFamily="18" charset="0"/>
              </a:rPr>
              <a:t>.” </a:t>
            </a:r>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b="1" dirty="0" smtClean="0">
                <a:latin typeface="Times New Roman" panose="02020603050405020304" pitchFamily="18" charset="0"/>
                <a:cs typeface="Times New Roman" panose="02020603050405020304" pitchFamily="18" charset="0"/>
              </a:rPr>
              <a:t>What should the housing provider do?  </a:t>
            </a:r>
          </a:p>
        </p:txBody>
      </p:sp>
      <p:sp>
        <p:nvSpPr>
          <p:cNvPr id="5" name="Footer Placeholder 3"/>
          <p:cNvSpPr>
            <a:spLocks noGrp="1"/>
          </p:cNvSpPr>
          <p:nvPr>
            <p:ph type="ftr" sz="quarter" idx="11"/>
          </p:nvPr>
        </p:nvSpPr>
        <p:spPr>
          <a:xfrm>
            <a:off x="0" y="6403975"/>
            <a:ext cx="8763000" cy="457200"/>
          </a:xfrm>
          <a:noFill/>
        </p:spPr>
        <p:txBody>
          <a:bodyPr/>
          <a:lstStyle/>
          <a:p>
            <a:r>
              <a:rPr lang="en-US" sz="1000" dirty="0" smtClean="0"/>
              <a:t>Texas Workforce Commission Civil Rights Division, 2017</a:t>
            </a:r>
          </a:p>
        </p:txBody>
      </p:sp>
      <p:sp>
        <p:nvSpPr>
          <p:cNvPr id="9" name="Title 8"/>
          <p:cNvSpPr>
            <a:spLocks noGrp="1"/>
          </p:cNvSpPr>
          <p:nvPr>
            <p:ph type="title"/>
          </p:nvPr>
        </p:nvSpPr>
        <p:spPr>
          <a:xfrm>
            <a:off x="533400" y="533400"/>
            <a:ext cx="7924800" cy="1143000"/>
          </a:xfrm>
        </p:spPr>
        <p:txBody>
          <a:bodyPr/>
          <a:lstStyle/>
          <a:p>
            <a:r>
              <a:rPr lang="en-US" sz="4000" dirty="0" smtClean="0">
                <a:solidFill>
                  <a:schemeClr val="tx1"/>
                </a:solidFill>
              </a:rPr>
              <a:t>Reasonable Accommodation Scenario</a:t>
            </a:r>
            <a:endParaRPr lang="en-US" sz="4000" dirty="0">
              <a:solidFill>
                <a:schemeClr val="tx1"/>
              </a:solidFill>
            </a:endParaRPr>
          </a:p>
        </p:txBody>
      </p:sp>
    </p:spTree>
    <p:extLst>
      <p:ext uri="{BB962C8B-B14F-4D97-AF65-F5344CB8AC3E}">
        <p14:creationId xmlns:p14="http://schemas.microsoft.com/office/powerpoint/2010/main" xmlns="" val="80649099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609600"/>
            <a:ext cx="8077200" cy="1143000"/>
          </a:xfrm>
        </p:spPr>
        <p:txBody>
          <a:bodyPr/>
          <a:lstStyle/>
          <a:p>
            <a:r>
              <a:rPr lang="en-US" sz="4000" dirty="0" smtClean="0">
                <a:solidFill>
                  <a:schemeClr val="tx1"/>
                </a:solidFill>
              </a:rPr>
              <a:t>Reasonable Accommodation</a:t>
            </a:r>
            <a:r>
              <a:rPr lang="en-US" sz="4000" baseline="0" dirty="0" smtClean="0">
                <a:solidFill>
                  <a:schemeClr val="tx1"/>
                </a:solidFill>
              </a:rPr>
              <a:t> Scenario</a:t>
            </a:r>
            <a:endParaRPr lang="en-US" sz="4000" dirty="0">
              <a:solidFill>
                <a:schemeClr val="tx1"/>
              </a:solidFill>
            </a:endParaRPr>
          </a:p>
        </p:txBody>
      </p:sp>
      <p:sp>
        <p:nvSpPr>
          <p:cNvPr id="2" name="Slide Number Placeholder 1"/>
          <p:cNvSpPr>
            <a:spLocks noGrp="1"/>
          </p:cNvSpPr>
          <p:nvPr>
            <p:ph type="sldNum" sz="quarter" idx="12"/>
          </p:nvPr>
        </p:nvSpPr>
        <p:spPr/>
        <p:txBody>
          <a:bodyPr/>
          <a:lstStyle/>
          <a:p>
            <a:fld id="{72A24C6F-7875-48E4-8CCB-D7DD401EF94D}" type="slidenum">
              <a:rPr lang="en-US" smtClean="0"/>
              <a:pPr/>
              <a:t>22</a:t>
            </a:fld>
            <a:endParaRPr lang="en-US"/>
          </a:p>
        </p:txBody>
      </p:sp>
      <p:sp>
        <p:nvSpPr>
          <p:cNvPr id="3" name="Content Placeholder 2"/>
          <p:cNvSpPr>
            <a:spLocks noGrp="1"/>
          </p:cNvSpPr>
          <p:nvPr>
            <p:ph idx="1"/>
          </p:nvPr>
        </p:nvSpPr>
        <p:spPr>
          <a:xfrm>
            <a:off x="762000" y="2209800"/>
            <a:ext cx="7696200" cy="3733800"/>
          </a:xfrm>
        </p:spPr>
        <p:txBody>
          <a:bodyPr/>
          <a:lstStyle/>
          <a:p>
            <a:pPr marL="0" indent="0">
              <a:buNone/>
            </a:pPr>
            <a:r>
              <a:rPr lang="en-US" sz="2800" dirty="0" smtClean="0">
                <a:latin typeface="Times New Roman" panose="02020603050405020304" pitchFamily="18" charset="0"/>
                <a:cs typeface="Times New Roman" panose="02020603050405020304" pitchFamily="18" charset="0"/>
              </a:rPr>
              <a:t>The housing provider should make </a:t>
            </a:r>
            <a:r>
              <a:rPr lang="en-US" sz="2800" dirty="0">
                <a:latin typeface="Times New Roman" panose="02020603050405020304" pitchFamily="18" charset="0"/>
                <a:cs typeface="Times New Roman" panose="02020603050405020304" pitchFamily="18" charset="0"/>
              </a:rPr>
              <a:t>an exception to its policy of not providing assigned parking spaces </a:t>
            </a:r>
            <a:r>
              <a:rPr lang="en-US" sz="2800" dirty="0" smtClean="0">
                <a:latin typeface="Times New Roman" panose="02020603050405020304" pitchFamily="18" charset="0"/>
                <a:cs typeface="Times New Roman" panose="02020603050405020304" pitchFamily="18" charset="0"/>
              </a:rPr>
              <a:t>to accommodate </a:t>
            </a:r>
            <a:r>
              <a:rPr lang="en-US" sz="2800" dirty="0">
                <a:latin typeface="Times New Roman" panose="02020603050405020304" pitchFamily="18" charset="0"/>
                <a:cs typeface="Times New Roman" panose="02020603050405020304" pitchFamily="18" charset="0"/>
              </a:rPr>
              <a:t>this resident.</a:t>
            </a:r>
          </a:p>
        </p:txBody>
      </p:sp>
      <p:sp>
        <p:nvSpPr>
          <p:cNvPr id="5" name="Footer Placeholder 3"/>
          <p:cNvSpPr>
            <a:spLocks noGrp="1"/>
          </p:cNvSpPr>
          <p:nvPr>
            <p:ph type="ftr" sz="quarter" idx="11"/>
          </p:nvPr>
        </p:nvSpPr>
        <p:spPr>
          <a:xfrm>
            <a:off x="0" y="6403975"/>
            <a:ext cx="8763000" cy="457200"/>
          </a:xfrm>
          <a:noFill/>
        </p:spPr>
        <p:txBody>
          <a:bodyPr/>
          <a:lstStyle/>
          <a:p>
            <a:r>
              <a:rPr lang="en-US" sz="1000" dirty="0" smtClean="0"/>
              <a:t>Texas Workforce Commission Civil Rights Division, 2017</a:t>
            </a:r>
          </a:p>
        </p:txBody>
      </p:sp>
    </p:spTree>
    <p:extLst>
      <p:ext uri="{BB962C8B-B14F-4D97-AF65-F5344CB8AC3E}">
        <p14:creationId xmlns:p14="http://schemas.microsoft.com/office/powerpoint/2010/main" xmlns="" val="374425339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2209800" y="609600"/>
            <a:ext cx="6248400" cy="762000"/>
          </a:xfrm>
        </p:spPr>
        <p:txBody>
          <a:bodyPr/>
          <a:lstStyle/>
          <a:p>
            <a:r>
              <a:rPr lang="en-US" sz="4000" dirty="0" smtClean="0">
                <a:solidFill>
                  <a:schemeClr val="tx1"/>
                </a:solidFill>
              </a:rPr>
              <a:t>Case Scenario 1</a:t>
            </a:r>
            <a:endParaRPr lang="en-US" sz="4000" dirty="0">
              <a:solidFill>
                <a:schemeClr val="tx1"/>
              </a:solidFill>
            </a:endParaRPr>
          </a:p>
        </p:txBody>
      </p:sp>
      <p:sp>
        <p:nvSpPr>
          <p:cNvPr id="3" name="Content Placeholder 2"/>
          <p:cNvSpPr>
            <a:spLocks noGrp="1"/>
          </p:cNvSpPr>
          <p:nvPr>
            <p:ph idx="1"/>
          </p:nvPr>
        </p:nvSpPr>
        <p:spPr>
          <a:xfrm>
            <a:off x="762000" y="1905000"/>
            <a:ext cx="7772400" cy="3962400"/>
          </a:xfrm>
        </p:spPr>
        <p:txBody>
          <a:bodyPr/>
          <a:lstStyle/>
          <a:p>
            <a:pPr marL="0" indent="0">
              <a:buSzPct val="100000"/>
              <a:buNone/>
            </a:pPr>
            <a:r>
              <a:rPr lang="en-US" sz="2500" b="1" u="sng" dirty="0" smtClean="0">
                <a:latin typeface="Times New Roman" pitchFamily="18" charset="0"/>
                <a:cs typeface="Times New Roman" pitchFamily="18" charset="0"/>
              </a:rPr>
              <a:t>Allegation</a:t>
            </a:r>
            <a:r>
              <a:rPr lang="en-US" sz="2500" b="1" dirty="0" smtClean="0">
                <a:latin typeface="Times New Roman" pitchFamily="18" charset="0"/>
                <a:cs typeface="Times New Roman" pitchFamily="18" charset="0"/>
              </a:rPr>
              <a:t>:  </a:t>
            </a:r>
          </a:p>
          <a:p>
            <a:pPr marL="0" indent="0">
              <a:buSzPct val="100000"/>
              <a:buNone/>
            </a:pPr>
            <a:endParaRPr lang="en-US" sz="1000" b="1" dirty="0">
              <a:latin typeface="Times New Roman" pitchFamily="18" charset="0"/>
              <a:cs typeface="Times New Roman" pitchFamily="18" charset="0"/>
            </a:endParaRPr>
          </a:p>
          <a:p>
            <a:pPr marL="0" indent="0">
              <a:buSzPct val="100000"/>
              <a:buNone/>
            </a:pPr>
            <a:r>
              <a:rPr lang="en-US" sz="2300" dirty="0" smtClean="0">
                <a:latin typeface="Times New Roman" pitchFamily="18" charset="0"/>
                <a:cs typeface="Times New Roman" pitchFamily="18" charset="0"/>
              </a:rPr>
              <a:t>The</a:t>
            </a:r>
            <a:r>
              <a:rPr lang="en-US" sz="2300" b="1" dirty="0" smtClean="0">
                <a:latin typeface="Times New Roman" pitchFamily="18" charset="0"/>
                <a:cs typeface="Times New Roman" pitchFamily="18" charset="0"/>
              </a:rPr>
              <a:t> </a:t>
            </a:r>
            <a:r>
              <a:rPr lang="en-US" sz="2300" dirty="0" smtClean="0">
                <a:latin typeface="Times New Roman" pitchFamily="18" charset="0"/>
                <a:cs typeface="Times New Roman" pitchFamily="18" charset="0"/>
              </a:rPr>
              <a:t>Complainant uses a wheelchair, and at times, a walker. </a:t>
            </a:r>
          </a:p>
          <a:p>
            <a:pPr marL="0" indent="0">
              <a:buSzPct val="100000"/>
              <a:buNone/>
            </a:pPr>
            <a:r>
              <a:rPr lang="en-US" sz="2300" dirty="0" smtClean="0">
                <a:latin typeface="Times New Roman" pitchFamily="18" charset="0"/>
                <a:cs typeface="Times New Roman" pitchFamily="18" charset="0"/>
              </a:rPr>
              <a:t>She alleges that she </a:t>
            </a:r>
            <a:r>
              <a:rPr lang="en-US" sz="2300" dirty="0">
                <a:latin typeface="Times New Roman" pitchFamily="18" charset="0"/>
                <a:cs typeface="Times New Roman" pitchFamily="18" charset="0"/>
              </a:rPr>
              <a:t>was denied a </a:t>
            </a:r>
            <a:r>
              <a:rPr lang="en-US" sz="2300" dirty="0" smtClean="0">
                <a:latin typeface="Times New Roman" pitchFamily="18" charset="0"/>
                <a:cs typeface="Times New Roman" pitchFamily="18" charset="0"/>
              </a:rPr>
              <a:t>reasonable accommodation. </a:t>
            </a:r>
          </a:p>
          <a:p>
            <a:pPr marL="0" indent="0">
              <a:buSzPct val="100000"/>
              <a:buNone/>
            </a:pPr>
            <a:r>
              <a:rPr lang="en-US" sz="2300" dirty="0" smtClean="0">
                <a:latin typeface="Times New Roman" pitchFamily="18" charset="0"/>
                <a:cs typeface="Times New Roman" pitchFamily="18" charset="0"/>
              </a:rPr>
              <a:t>The Complainant was </a:t>
            </a:r>
            <a:r>
              <a:rPr lang="en-US" sz="2300" dirty="0">
                <a:latin typeface="Times New Roman" pitchFamily="18" charset="0"/>
                <a:cs typeface="Times New Roman" pitchFamily="18" charset="0"/>
              </a:rPr>
              <a:t>issued a disabled parking space without a curb </a:t>
            </a:r>
            <a:r>
              <a:rPr lang="en-US" sz="2300" dirty="0" smtClean="0">
                <a:latin typeface="Times New Roman" pitchFamily="18" charset="0"/>
                <a:cs typeface="Times New Roman" pitchFamily="18" charset="0"/>
              </a:rPr>
              <a:t>cut and was </a:t>
            </a:r>
            <a:r>
              <a:rPr lang="en-US" sz="2300" dirty="0">
                <a:latin typeface="Times New Roman" pitchFamily="18" charset="0"/>
                <a:cs typeface="Times New Roman" pitchFamily="18" charset="0"/>
              </a:rPr>
              <a:t>told she would be charged for the installation of a curb </a:t>
            </a:r>
            <a:r>
              <a:rPr lang="en-US" sz="2300" dirty="0" smtClean="0">
                <a:latin typeface="Times New Roman" pitchFamily="18" charset="0"/>
                <a:cs typeface="Times New Roman" pitchFamily="18" charset="0"/>
              </a:rPr>
              <a:t>cut.  The complex then charged her for it.</a:t>
            </a:r>
          </a:p>
          <a:p>
            <a:pPr marL="0" indent="0">
              <a:buSzPct val="100000"/>
              <a:buNone/>
            </a:pPr>
            <a:r>
              <a:rPr lang="en-US" sz="2300" dirty="0" smtClean="0">
                <a:latin typeface="Times New Roman" pitchFamily="18" charset="0"/>
                <a:cs typeface="Times New Roman" pitchFamily="18" charset="0"/>
              </a:rPr>
              <a:t/>
            </a:r>
            <a:br>
              <a:rPr lang="en-US" sz="2300" dirty="0" smtClean="0">
                <a:latin typeface="Times New Roman" pitchFamily="18" charset="0"/>
                <a:cs typeface="Times New Roman" pitchFamily="18" charset="0"/>
              </a:rPr>
            </a:br>
            <a:r>
              <a:rPr lang="en-US" sz="2300" dirty="0" smtClean="0">
                <a:latin typeface="Times New Roman" pitchFamily="18" charset="0"/>
                <a:cs typeface="Times New Roman" pitchFamily="18" charset="0"/>
              </a:rPr>
              <a:t>The Complainant also was </a:t>
            </a:r>
            <a:r>
              <a:rPr lang="en-US" sz="2300" dirty="0">
                <a:latin typeface="Times New Roman" pitchFamily="18" charset="0"/>
                <a:cs typeface="Times New Roman" pitchFamily="18" charset="0"/>
              </a:rPr>
              <a:t>given a unit that </a:t>
            </a:r>
            <a:r>
              <a:rPr lang="en-US" sz="2300" dirty="0" smtClean="0">
                <a:latin typeface="Times New Roman" pitchFamily="18" charset="0"/>
                <a:cs typeface="Times New Roman" pitchFamily="18" charset="0"/>
              </a:rPr>
              <a:t>required negotiation of </a:t>
            </a:r>
            <a:r>
              <a:rPr lang="en-US" sz="2300" dirty="0">
                <a:latin typeface="Times New Roman" pitchFamily="18" charset="0"/>
                <a:cs typeface="Times New Roman" pitchFamily="18" charset="0"/>
              </a:rPr>
              <a:t>a step</a:t>
            </a:r>
            <a:r>
              <a:rPr lang="en-US" sz="2300" dirty="0" smtClean="0">
                <a:latin typeface="Times New Roman" pitchFamily="18" charset="0"/>
                <a:cs typeface="Times New Roman" pitchFamily="18" charset="0"/>
              </a:rPr>
              <a:t>.</a:t>
            </a:r>
            <a:endParaRPr lang="en-US" sz="23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pPr>
              <a:defRPr/>
            </a:pPr>
            <a:fld id="{2E6951B0-252F-48AA-8C6A-A89FD2DD89DA}" type="slidenum">
              <a:rPr lang="en-US" smtClean="0"/>
              <a:pPr>
                <a:defRPr/>
              </a:pPr>
              <a:t>23</a:t>
            </a:fld>
            <a:endParaRPr lang="en-US" dirty="0"/>
          </a:p>
        </p:txBody>
      </p:sp>
      <p:pic>
        <p:nvPicPr>
          <p:cNvPr id="1029" name="Picture 5" descr="Man looking through magnifying gla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457200"/>
            <a:ext cx="1371600" cy="979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1"/>
          </p:nvPr>
        </p:nvSpPr>
        <p:spPr>
          <a:xfrm>
            <a:off x="2514600" y="6403975"/>
            <a:ext cx="3962400" cy="457200"/>
          </a:xfrm>
        </p:spPr>
        <p:txBody>
          <a:bodyPr/>
          <a:lstStyle/>
          <a:p>
            <a:pPr>
              <a:defRPr/>
            </a:pPr>
            <a:r>
              <a:rPr lang="en-US" sz="1000" dirty="0" smtClean="0"/>
              <a:t>Texas Workforce Commission Civil Rights Division, 2017</a:t>
            </a:r>
            <a:endParaRPr lang="en-US" sz="1000" dirty="0"/>
          </a:p>
        </p:txBody>
      </p:sp>
    </p:spTree>
    <p:extLst>
      <p:ext uri="{BB962C8B-B14F-4D97-AF65-F5344CB8AC3E}">
        <p14:creationId xmlns:p14="http://schemas.microsoft.com/office/powerpoint/2010/main" xmlns="" val="263650384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533400"/>
            <a:ext cx="7848600" cy="1143000"/>
          </a:xfrm>
        </p:spPr>
        <p:txBody>
          <a:bodyPr/>
          <a:lstStyle/>
          <a:p>
            <a:r>
              <a:rPr lang="en-US" sz="4000" dirty="0" smtClean="0">
                <a:solidFill>
                  <a:schemeClr val="tx1"/>
                </a:solidFill>
              </a:rPr>
              <a:t>Reasonable Accommodation Scenario</a:t>
            </a:r>
            <a:endParaRPr lang="en-US" sz="4000" dirty="0">
              <a:solidFill>
                <a:schemeClr val="tx1"/>
              </a:solidFill>
            </a:endParaRPr>
          </a:p>
        </p:txBody>
      </p:sp>
      <p:sp>
        <p:nvSpPr>
          <p:cNvPr id="6" name="Content Placeholder 5"/>
          <p:cNvSpPr>
            <a:spLocks noGrp="1"/>
          </p:cNvSpPr>
          <p:nvPr>
            <p:ph idx="1"/>
          </p:nvPr>
        </p:nvSpPr>
        <p:spPr>
          <a:xfrm>
            <a:off x="381000" y="1752600"/>
            <a:ext cx="8534400" cy="4191000"/>
          </a:xfrm>
        </p:spPr>
        <p:txBody>
          <a:bodyPr/>
          <a:lstStyle/>
          <a:p>
            <a:pPr marL="0" indent="0">
              <a:buNone/>
            </a:pPr>
            <a:r>
              <a:rPr lang="en-US" sz="2400" dirty="0" smtClean="0">
                <a:latin typeface="Times New Roman" panose="02020603050405020304" pitchFamily="18" charset="0"/>
                <a:cs typeface="Times New Roman" panose="02020603050405020304" pitchFamily="18" charset="0"/>
              </a:rPr>
              <a:t>Because </a:t>
            </a:r>
            <a:r>
              <a:rPr lang="en-US" sz="2400" dirty="0">
                <a:latin typeface="Times New Roman" panose="02020603050405020304" pitchFamily="18" charset="0"/>
                <a:cs typeface="Times New Roman" panose="02020603050405020304" pitchFamily="18" charset="0"/>
              </a:rPr>
              <a:t>of his disability, an applicant with a hearing </a:t>
            </a:r>
            <a:r>
              <a:rPr lang="en-US" sz="2400" dirty="0" smtClean="0">
                <a:latin typeface="Times New Roman" panose="02020603050405020304" pitchFamily="18" charset="0"/>
                <a:cs typeface="Times New Roman" panose="02020603050405020304" pitchFamily="18" charset="0"/>
              </a:rPr>
              <a:t>impairment needs </a:t>
            </a:r>
            <a:r>
              <a:rPr lang="en-US" sz="2400" dirty="0">
                <a:latin typeface="Times New Roman" panose="02020603050405020304" pitchFamily="18" charset="0"/>
                <a:cs typeface="Times New Roman" panose="02020603050405020304" pitchFamily="18" charset="0"/>
              </a:rPr>
              <a:t>to keep an assistance animal in his unit as a reasonable accommodation</a:t>
            </a:r>
            <a:r>
              <a:rPr lang="en-US" sz="2400" dirty="0" smtClean="0">
                <a:latin typeface="Times New Roman" panose="02020603050405020304" pitchFamily="18" charset="0"/>
                <a:cs typeface="Times New Roman" panose="02020603050405020304" pitchFamily="18" charset="0"/>
              </a:rPr>
              <a:t>.  </a:t>
            </a:r>
          </a:p>
          <a:p>
            <a:pPr marL="0" indent="0">
              <a:buNone/>
            </a:pPr>
            <a:r>
              <a:rPr lang="en-US" sz="2400" dirty="0" smtClean="0">
                <a:latin typeface="Times New Roman" panose="02020603050405020304" pitchFamily="18" charset="0"/>
                <a:cs typeface="Times New Roman" panose="02020603050405020304" pitchFamily="18" charset="0"/>
              </a:rPr>
              <a:t>The </a:t>
            </a:r>
            <a:r>
              <a:rPr lang="en-US" sz="2400" dirty="0">
                <a:latin typeface="Times New Roman" panose="02020603050405020304" pitchFamily="18" charset="0"/>
                <a:cs typeface="Times New Roman" panose="02020603050405020304" pitchFamily="18" charset="0"/>
              </a:rPr>
              <a:t>housing provider may not require the applicant to pay a </a:t>
            </a:r>
            <a:r>
              <a:rPr lang="en-US" sz="2400" dirty="0" smtClean="0">
                <a:latin typeface="Times New Roman" panose="02020603050405020304" pitchFamily="18" charset="0"/>
                <a:cs typeface="Times New Roman" panose="02020603050405020304" pitchFamily="18" charset="0"/>
              </a:rPr>
              <a:t>fee, pet rent, </a:t>
            </a:r>
            <a:r>
              <a:rPr lang="en-US" sz="2400" dirty="0">
                <a:latin typeface="Times New Roman" panose="02020603050405020304" pitchFamily="18" charset="0"/>
                <a:cs typeface="Times New Roman" panose="02020603050405020304" pitchFamily="18" charset="0"/>
              </a:rPr>
              <a:t>or a </a:t>
            </a:r>
            <a:r>
              <a:rPr lang="en-US" sz="2400" dirty="0" smtClean="0">
                <a:latin typeface="Times New Roman" panose="02020603050405020304" pitchFamily="18" charset="0"/>
                <a:cs typeface="Times New Roman" panose="02020603050405020304" pitchFamily="18" charset="0"/>
              </a:rPr>
              <a:t>pet security deposit </a:t>
            </a:r>
            <a:r>
              <a:rPr lang="en-US" sz="2400" dirty="0">
                <a:latin typeface="Times New Roman" panose="02020603050405020304" pitchFamily="18" charset="0"/>
                <a:cs typeface="Times New Roman" panose="02020603050405020304" pitchFamily="18" charset="0"/>
              </a:rPr>
              <a:t>as a condition of allowing the applicant to keep the assistance animal</a:t>
            </a:r>
            <a:r>
              <a:rPr lang="en-US" sz="2400" dirty="0" smtClean="0">
                <a:latin typeface="Times New Roman" panose="02020603050405020304" pitchFamily="18" charset="0"/>
                <a:cs typeface="Times New Roman" panose="02020603050405020304" pitchFamily="18" charset="0"/>
              </a:rPr>
              <a:t>. However</a:t>
            </a:r>
            <a:r>
              <a:rPr lang="en-US" sz="2400" dirty="0">
                <a:latin typeface="Times New Roman" panose="02020603050405020304" pitchFamily="18" charset="0"/>
                <a:cs typeface="Times New Roman" panose="02020603050405020304" pitchFamily="18" charset="0"/>
              </a:rPr>
              <a:t>, if a tenant's assistance animal causes damage to the </a:t>
            </a:r>
            <a:r>
              <a:rPr lang="en-US" sz="2400" dirty="0" smtClean="0">
                <a:latin typeface="Times New Roman" panose="02020603050405020304" pitchFamily="18" charset="0"/>
                <a:cs typeface="Times New Roman" panose="02020603050405020304" pitchFamily="18" charset="0"/>
              </a:rPr>
              <a:t>tenant's </a:t>
            </a:r>
            <a:r>
              <a:rPr lang="en-US" sz="2400" dirty="0">
                <a:latin typeface="Times New Roman" panose="02020603050405020304" pitchFamily="18" charset="0"/>
                <a:cs typeface="Times New Roman" panose="02020603050405020304" pitchFamily="18" charset="0"/>
              </a:rPr>
              <a:t>unit </a:t>
            </a:r>
            <a:r>
              <a:rPr lang="en-US" sz="2400" dirty="0" smtClean="0">
                <a:latin typeface="Times New Roman" panose="02020603050405020304" pitchFamily="18" charset="0"/>
                <a:cs typeface="Times New Roman" panose="02020603050405020304" pitchFamily="18" charset="0"/>
              </a:rPr>
              <a:t>or the </a:t>
            </a:r>
            <a:r>
              <a:rPr lang="en-US" sz="2400" dirty="0">
                <a:latin typeface="Times New Roman" panose="02020603050405020304" pitchFamily="18" charset="0"/>
                <a:cs typeface="Times New Roman" panose="02020603050405020304" pitchFamily="18" charset="0"/>
              </a:rPr>
              <a:t>common areas of the dwelling, the housing provider may charge the tenant </a:t>
            </a:r>
            <a:r>
              <a:rPr lang="en-US" sz="2400" dirty="0" smtClean="0">
                <a:latin typeface="Times New Roman" panose="02020603050405020304" pitchFamily="18" charset="0"/>
                <a:cs typeface="Times New Roman" panose="02020603050405020304" pitchFamily="18" charset="0"/>
              </a:rPr>
              <a:t>for the </a:t>
            </a:r>
            <a:r>
              <a:rPr lang="en-US" sz="2400" dirty="0">
                <a:latin typeface="Times New Roman" panose="02020603050405020304" pitchFamily="18" charset="0"/>
                <a:cs typeface="Times New Roman" panose="02020603050405020304" pitchFamily="18" charset="0"/>
              </a:rPr>
              <a:t>cost of repairing the damage (or deduct it from the standard security </a:t>
            </a:r>
            <a:r>
              <a:rPr lang="en-US" sz="2400" dirty="0" smtClean="0">
                <a:latin typeface="Times New Roman" panose="02020603050405020304" pitchFamily="18" charset="0"/>
                <a:cs typeface="Times New Roman" panose="02020603050405020304" pitchFamily="18" charset="0"/>
              </a:rPr>
              <a:t>deposit imposed </a:t>
            </a:r>
            <a:r>
              <a:rPr lang="en-US" sz="2400" dirty="0">
                <a:latin typeface="Times New Roman" panose="02020603050405020304" pitchFamily="18" charset="0"/>
                <a:cs typeface="Times New Roman" panose="02020603050405020304" pitchFamily="18" charset="0"/>
              </a:rPr>
              <a:t>on all tenants), if it is the provider's practice to assess tenants for </a:t>
            </a:r>
            <a:r>
              <a:rPr lang="en-US" sz="2400" dirty="0" smtClean="0">
                <a:latin typeface="Times New Roman" panose="02020603050405020304" pitchFamily="18" charset="0"/>
                <a:cs typeface="Times New Roman" panose="02020603050405020304" pitchFamily="18" charset="0"/>
              </a:rPr>
              <a:t>any damage </a:t>
            </a:r>
            <a:r>
              <a:rPr lang="en-US" sz="2400" dirty="0">
                <a:latin typeface="Times New Roman" panose="02020603050405020304" pitchFamily="18" charset="0"/>
                <a:cs typeface="Times New Roman" panose="02020603050405020304" pitchFamily="18" charset="0"/>
              </a:rPr>
              <a:t>they cause to the premises.</a:t>
            </a:r>
            <a:endParaRPr lang="en-US" sz="2400" dirty="0">
              <a:solidFill>
                <a:schemeClr val="tx1"/>
              </a:solidFill>
              <a:latin typeface="Times New Roman" panose="02020603050405020304" pitchFamily="18" charset="0"/>
              <a:cs typeface="Times New Roman" panose="02020603050405020304" pitchFamily="18" charset="0"/>
            </a:endParaRPr>
          </a:p>
        </p:txBody>
      </p:sp>
      <p:sp>
        <p:nvSpPr>
          <p:cNvPr id="2" name="Slide Number Placeholder 1"/>
          <p:cNvSpPr>
            <a:spLocks noGrp="1"/>
          </p:cNvSpPr>
          <p:nvPr>
            <p:ph type="sldNum" sz="quarter" idx="12"/>
          </p:nvPr>
        </p:nvSpPr>
        <p:spPr/>
        <p:txBody>
          <a:bodyPr/>
          <a:lstStyle/>
          <a:p>
            <a:fld id="{72A24C6F-7875-48E4-8CCB-D7DD401EF94D}" type="slidenum">
              <a:rPr lang="en-US" smtClean="0"/>
              <a:pPr/>
              <a:t>24</a:t>
            </a:fld>
            <a:endParaRPr lang="en-US"/>
          </a:p>
        </p:txBody>
      </p:sp>
      <p:sp>
        <p:nvSpPr>
          <p:cNvPr id="5" name="Footer Placeholder 3"/>
          <p:cNvSpPr>
            <a:spLocks noGrp="1"/>
          </p:cNvSpPr>
          <p:nvPr>
            <p:ph type="ftr" sz="quarter" idx="11"/>
          </p:nvPr>
        </p:nvSpPr>
        <p:spPr>
          <a:xfrm>
            <a:off x="0" y="6403975"/>
            <a:ext cx="8763000" cy="457200"/>
          </a:xfrm>
          <a:noFill/>
        </p:spPr>
        <p:txBody>
          <a:bodyPr/>
          <a:lstStyle/>
          <a:p>
            <a:r>
              <a:rPr lang="en-US" sz="1000" dirty="0" smtClean="0"/>
              <a:t>Texas Workforce Commission Civil Rights Division, 2017</a:t>
            </a:r>
          </a:p>
        </p:txBody>
      </p:sp>
    </p:spTree>
    <p:extLst>
      <p:ext uri="{BB962C8B-B14F-4D97-AF65-F5344CB8AC3E}">
        <p14:creationId xmlns:p14="http://schemas.microsoft.com/office/powerpoint/2010/main" xmlns="" val="218934504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04800" y="1828800"/>
            <a:ext cx="8458200" cy="4267200"/>
          </a:xfrm>
        </p:spPr>
        <p:txBody>
          <a:bodyPr/>
          <a:lstStyle/>
          <a:p>
            <a:pPr lvl="0" indent="0">
              <a:buClr>
                <a:srgbClr val="CCCC99"/>
              </a:buClr>
              <a:buNone/>
            </a:pPr>
            <a:r>
              <a:rPr lang="en-US" sz="2200" u="sng" dirty="0">
                <a:solidFill>
                  <a:srgbClr val="000000"/>
                </a:solidFill>
                <a:latin typeface="Times New Roman" panose="02020603050405020304" pitchFamily="18" charset="0"/>
                <a:cs typeface="Times New Roman" panose="02020603050405020304" pitchFamily="18" charset="0"/>
              </a:rPr>
              <a:t>Allegation:</a:t>
            </a:r>
            <a:r>
              <a:rPr lang="en-US" sz="2200" dirty="0">
                <a:solidFill>
                  <a:srgbClr val="000000"/>
                </a:solidFill>
                <a:latin typeface="Times New Roman" panose="02020603050405020304" pitchFamily="18" charset="0"/>
                <a:cs typeface="Times New Roman" panose="02020603050405020304" pitchFamily="18" charset="0"/>
              </a:rPr>
              <a:t> </a:t>
            </a:r>
            <a:endParaRPr lang="en-US" sz="2200" dirty="0" smtClean="0">
              <a:solidFill>
                <a:srgbClr val="000000"/>
              </a:solidFill>
              <a:latin typeface="Times New Roman" panose="02020603050405020304" pitchFamily="18" charset="0"/>
              <a:cs typeface="Times New Roman" panose="02020603050405020304" pitchFamily="18" charset="0"/>
            </a:endParaRPr>
          </a:p>
          <a:p>
            <a:pPr lvl="0" indent="0">
              <a:buClr>
                <a:srgbClr val="CCCC99"/>
              </a:buClr>
              <a:buNone/>
            </a:pPr>
            <a:r>
              <a:rPr lang="en-US" sz="1800" dirty="0" smtClean="0">
                <a:solidFill>
                  <a:srgbClr val="000000"/>
                </a:solidFill>
                <a:latin typeface="Times New Roman" panose="02020603050405020304" pitchFamily="18" charset="0"/>
                <a:cs typeface="Times New Roman" panose="02020603050405020304" pitchFamily="18" charset="0"/>
              </a:rPr>
              <a:t>Complainant </a:t>
            </a:r>
            <a:r>
              <a:rPr lang="en-US" sz="1800" dirty="0">
                <a:solidFill>
                  <a:srgbClr val="000000"/>
                </a:solidFill>
                <a:latin typeface="Times New Roman" panose="02020603050405020304" pitchFamily="18" charset="0"/>
                <a:cs typeface="Times New Roman" panose="02020603050405020304" pitchFamily="18" charset="0"/>
              </a:rPr>
              <a:t>Organization, Inc. tested the ABC Apartments.  The tester identified herself as a person with disabilities who needed a service animal so she would be afforded an equal opportunity to use and enjoy a dwelling. Tester stated that she had a prescription from her doctor showing the need for the service animal. Respondents would not accept the prescription and stated that the animal exceeded their weight limits.</a:t>
            </a:r>
          </a:p>
          <a:p>
            <a:pPr lvl="0" indent="0">
              <a:buClr>
                <a:srgbClr val="CCCC99"/>
              </a:buClr>
              <a:buNone/>
            </a:pPr>
            <a:r>
              <a:rPr lang="en-US" sz="1800" dirty="0">
                <a:solidFill>
                  <a:srgbClr val="000000"/>
                </a:solidFill>
                <a:latin typeface="Times New Roman" panose="02020603050405020304" pitchFamily="18" charset="0"/>
                <a:cs typeface="Times New Roman" panose="02020603050405020304" pitchFamily="18" charset="0"/>
              </a:rPr>
              <a:t>Respondents required the tester to present documentation that her </a:t>
            </a:r>
            <a:r>
              <a:rPr lang="en-US" sz="1800" dirty="0" smtClean="0">
                <a:solidFill>
                  <a:srgbClr val="000000"/>
                </a:solidFill>
                <a:latin typeface="Times New Roman" panose="02020603050405020304" pitchFamily="18" charset="0"/>
                <a:cs typeface="Times New Roman" panose="02020603050405020304" pitchFamily="18" charset="0"/>
              </a:rPr>
              <a:t>60 pound </a:t>
            </a:r>
            <a:r>
              <a:rPr lang="en-US" sz="1800" dirty="0">
                <a:solidFill>
                  <a:srgbClr val="000000"/>
                </a:solidFill>
                <a:latin typeface="Times New Roman" panose="02020603050405020304" pitchFamily="18" charset="0"/>
                <a:cs typeface="Times New Roman" panose="02020603050405020304" pitchFamily="18" charset="0"/>
              </a:rPr>
              <a:t>Pitbull service animal was registered. The tester requested that the requirements be waived for her service animal and respondents stated that the requirements could not be waived.  </a:t>
            </a:r>
          </a:p>
          <a:p>
            <a:pPr lvl="0" indent="0">
              <a:buClr>
                <a:srgbClr val="CCCC99"/>
              </a:buClr>
              <a:buNone/>
            </a:pPr>
            <a:r>
              <a:rPr lang="en-US" sz="1800" dirty="0">
                <a:solidFill>
                  <a:srgbClr val="000000"/>
                </a:solidFill>
                <a:latin typeface="Times New Roman" panose="02020603050405020304" pitchFamily="18" charset="0"/>
                <a:cs typeface="Times New Roman" panose="02020603050405020304" pitchFamily="18" charset="0"/>
              </a:rPr>
              <a:t>Complainant Organization, Inc. alleged that the tester was denied the reasonable accommodation request to waive </a:t>
            </a:r>
            <a:r>
              <a:rPr lang="en-US" sz="1800" dirty="0" smtClean="0">
                <a:solidFill>
                  <a:srgbClr val="000000"/>
                </a:solidFill>
                <a:latin typeface="Times New Roman" panose="02020603050405020304" pitchFamily="18" charset="0"/>
                <a:cs typeface="Times New Roman" panose="02020603050405020304" pitchFamily="18" charset="0"/>
              </a:rPr>
              <a:t>ABC Apartments’ </a:t>
            </a:r>
            <a:r>
              <a:rPr lang="en-US" sz="1800" dirty="0">
                <a:solidFill>
                  <a:srgbClr val="000000"/>
                </a:solidFill>
                <a:latin typeface="Times New Roman" panose="02020603050405020304" pitchFamily="18" charset="0"/>
                <a:cs typeface="Times New Roman" panose="02020603050405020304" pitchFamily="18" charset="0"/>
              </a:rPr>
              <a:t>discriminatory process</a:t>
            </a:r>
            <a:r>
              <a:rPr lang="en-US" sz="1800" dirty="0" smtClean="0">
                <a:solidFill>
                  <a:srgbClr val="000000"/>
                </a:solidFill>
                <a:latin typeface="Times New Roman" panose="02020603050405020304" pitchFamily="18" charset="0"/>
                <a:cs typeface="Times New Roman" panose="02020603050405020304" pitchFamily="18" charset="0"/>
              </a:rPr>
              <a:t>.</a:t>
            </a:r>
            <a:endParaRPr lang="en-US" dirty="0"/>
          </a:p>
        </p:txBody>
      </p:sp>
      <p:sp>
        <p:nvSpPr>
          <p:cNvPr id="5" name="Slide Number Placeholder 4"/>
          <p:cNvSpPr>
            <a:spLocks noGrp="1"/>
          </p:cNvSpPr>
          <p:nvPr>
            <p:ph type="sldNum" sz="quarter" idx="12"/>
          </p:nvPr>
        </p:nvSpPr>
        <p:spPr/>
        <p:txBody>
          <a:bodyPr/>
          <a:lstStyle/>
          <a:p>
            <a:pPr>
              <a:defRPr/>
            </a:pPr>
            <a:fld id="{2E6951B0-252F-48AA-8C6A-A89FD2DD89DA}" type="slidenum">
              <a:rPr lang="en-US" smtClean="0"/>
              <a:pPr>
                <a:defRPr/>
              </a:pPr>
              <a:t>25</a:t>
            </a:fld>
            <a:endParaRPr lang="en-US" dirty="0"/>
          </a:p>
        </p:txBody>
      </p:sp>
      <p:pic>
        <p:nvPicPr>
          <p:cNvPr id="1029" name="Picture 5" descr="Man looking through magnifying glass."/>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2000" y="457200"/>
            <a:ext cx="1371600" cy="97971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xmlns="">
                <a:solidFill>
                  <a:srgbClr val="FFFFFF"/>
                </a:solidFill>
              </a14:hiddenFill>
            </a:ext>
          </a:extLst>
        </p:spPr>
      </p:pic>
      <p:sp>
        <p:nvSpPr>
          <p:cNvPr id="2" name="Footer Placeholder 1"/>
          <p:cNvSpPr>
            <a:spLocks noGrp="1"/>
          </p:cNvSpPr>
          <p:nvPr>
            <p:ph type="ftr" sz="quarter" idx="11"/>
          </p:nvPr>
        </p:nvSpPr>
        <p:spPr>
          <a:xfrm>
            <a:off x="2514600" y="6403975"/>
            <a:ext cx="3962400" cy="457200"/>
          </a:xfrm>
        </p:spPr>
        <p:txBody>
          <a:bodyPr/>
          <a:lstStyle/>
          <a:p>
            <a:pPr>
              <a:defRPr/>
            </a:pPr>
            <a:r>
              <a:rPr lang="en-US" sz="1000" dirty="0" smtClean="0"/>
              <a:t>Texas Workforce Commission Civil Rights Division, 2017</a:t>
            </a:r>
            <a:endParaRPr lang="en-US" sz="1000" dirty="0"/>
          </a:p>
        </p:txBody>
      </p:sp>
      <p:sp>
        <p:nvSpPr>
          <p:cNvPr id="8" name="Title 7"/>
          <p:cNvSpPr>
            <a:spLocks noGrp="1"/>
          </p:cNvSpPr>
          <p:nvPr>
            <p:ph type="title"/>
          </p:nvPr>
        </p:nvSpPr>
        <p:spPr>
          <a:xfrm>
            <a:off x="2819400" y="533400"/>
            <a:ext cx="5334000" cy="914400"/>
          </a:xfrm>
        </p:spPr>
        <p:txBody>
          <a:bodyPr/>
          <a:lstStyle/>
          <a:p>
            <a:r>
              <a:rPr lang="en-US" sz="4000" dirty="0" smtClean="0">
                <a:solidFill>
                  <a:schemeClr val="tx1"/>
                </a:solidFill>
              </a:rPr>
              <a:t>Case Scenario 2</a:t>
            </a:r>
            <a:endParaRPr lang="en-US" sz="4000" dirty="0">
              <a:solidFill>
                <a:schemeClr val="tx1"/>
              </a:solidFill>
            </a:endParaRPr>
          </a:p>
        </p:txBody>
      </p:sp>
    </p:spTree>
    <p:extLst>
      <p:ext uri="{BB962C8B-B14F-4D97-AF65-F5344CB8AC3E}">
        <p14:creationId xmlns:p14="http://schemas.microsoft.com/office/powerpoint/2010/main" xmlns="" val="364849973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4000" dirty="0" smtClean="0">
                <a:solidFill>
                  <a:schemeClr val="tx1"/>
                </a:solidFill>
              </a:rPr>
              <a:t>Issue: Design</a:t>
            </a:r>
            <a:r>
              <a:rPr lang="en-US" sz="4000" baseline="0" dirty="0" smtClean="0">
                <a:solidFill>
                  <a:schemeClr val="tx1"/>
                </a:solidFill>
              </a:rPr>
              <a:t> &amp; Construction</a:t>
            </a:r>
            <a:endParaRPr lang="en-US" sz="4000" dirty="0">
              <a:solidFill>
                <a:schemeClr val="tx1"/>
              </a:solidFill>
            </a:endParaRPr>
          </a:p>
        </p:txBody>
      </p:sp>
      <p:sp>
        <p:nvSpPr>
          <p:cNvPr id="8" name="Content Placeholder 7"/>
          <p:cNvSpPr>
            <a:spLocks noGrp="1"/>
          </p:cNvSpPr>
          <p:nvPr>
            <p:ph idx="1"/>
          </p:nvPr>
        </p:nvSpPr>
        <p:spPr>
          <a:xfrm>
            <a:off x="381000" y="1905000"/>
            <a:ext cx="6400800" cy="4038600"/>
          </a:xfrm>
        </p:spPr>
        <p:txBody>
          <a:bodyPr/>
          <a:lstStyle/>
          <a:p>
            <a:pPr>
              <a:buNone/>
            </a:pPr>
            <a:r>
              <a:rPr lang="en-US" sz="2300" dirty="0" smtClean="0"/>
              <a:t>Third specific prohibition if a person is disabled…</a:t>
            </a:r>
          </a:p>
          <a:p>
            <a:pPr>
              <a:buNone/>
            </a:pPr>
            <a:endParaRPr lang="en-US" sz="2300" dirty="0" smtClean="0"/>
          </a:p>
          <a:p>
            <a:pPr>
              <a:buNone/>
            </a:pPr>
            <a:r>
              <a:rPr lang="en-US" sz="2300" dirty="0" smtClean="0"/>
              <a:t>For all covered multifamily dwellings that were built for first occupancy </a:t>
            </a:r>
            <a:r>
              <a:rPr lang="en-US" sz="2300" b="1" u="sng" dirty="0" smtClean="0"/>
              <a:t>after March 13, 1991 </a:t>
            </a:r>
            <a:r>
              <a:rPr lang="en-US" sz="2300" dirty="0" smtClean="0"/>
              <a:t>they have to be designed and constructed in a manner that is:</a:t>
            </a:r>
          </a:p>
          <a:p>
            <a:pPr lvl="1">
              <a:buFont typeface="Wingdings" pitchFamily="2" charset="2"/>
              <a:buChar char="§"/>
            </a:pPr>
            <a:r>
              <a:rPr lang="en-US" sz="2300" dirty="0" smtClean="0"/>
              <a:t>Accessible</a:t>
            </a:r>
          </a:p>
          <a:p>
            <a:pPr lvl="1">
              <a:buFont typeface="Wingdings" pitchFamily="2" charset="2"/>
              <a:buChar char="§"/>
            </a:pPr>
            <a:r>
              <a:rPr lang="en-US" sz="2300" dirty="0" smtClean="0"/>
              <a:t>Usable</a:t>
            </a:r>
            <a:endParaRPr lang="en-US" sz="2300" dirty="0"/>
          </a:p>
        </p:txBody>
      </p:sp>
      <p:sp>
        <p:nvSpPr>
          <p:cNvPr id="2" name="Footer Placeholder 1"/>
          <p:cNvSpPr>
            <a:spLocks noGrp="1"/>
          </p:cNvSpPr>
          <p:nvPr>
            <p:ph type="ftr" sz="quarter" idx="11"/>
          </p:nvPr>
        </p:nvSpPr>
        <p:spPr/>
        <p:txBody>
          <a:bodyPr/>
          <a:lstStyle/>
          <a:p>
            <a:pPr>
              <a:defRPr/>
            </a:pPr>
            <a:r>
              <a:rPr lang="en-US" sz="1000" dirty="0" smtClean="0"/>
              <a:t>Texas Workforce Commission Civil Rights Division, 2017</a:t>
            </a:r>
            <a:endParaRPr lang="en-US" sz="1000" dirty="0"/>
          </a:p>
        </p:txBody>
      </p:sp>
      <p:sp>
        <p:nvSpPr>
          <p:cNvPr id="3" name="Slide Number Placeholder 2"/>
          <p:cNvSpPr>
            <a:spLocks noGrp="1"/>
          </p:cNvSpPr>
          <p:nvPr>
            <p:ph type="sldNum" sz="quarter" idx="12"/>
          </p:nvPr>
        </p:nvSpPr>
        <p:spPr/>
        <p:txBody>
          <a:bodyPr/>
          <a:lstStyle/>
          <a:p>
            <a:pPr>
              <a:defRPr/>
            </a:pPr>
            <a:fld id="{F9853117-3DC4-4507-BF79-05BB6E1F5187}" type="slidenum">
              <a:rPr lang="en-US" smtClean="0"/>
              <a:pPr>
                <a:defRPr/>
              </a:pPr>
              <a:t>26</a:t>
            </a:fld>
            <a:endParaRPr lang="en-US" dirty="0"/>
          </a:p>
        </p:txBody>
      </p:sp>
      <p:pic>
        <p:nvPicPr>
          <p:cNvPr id="5123" name="Picture 3" descr="Picture of front cover of the Fair Housing Act Design Manua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58000" y="1905000"/>
            <a:ext cx="2017531" cy="27561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1885493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Picture of woman on wheel chair getting clothes from her close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72200" y="4419600"/>
            <a:ext cx="2403431" cy="16732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Content Placeholder 2"/>
          <p:cNvSpPr>
            <a:spLocks noGrp="1"/>
          </p:cNvSpPr>
          <p:nvPr>
            <p:ph idx="1"/>
          </p:nvPr>
        </p:nvSpPr>
        <p:spPr>
          <a:xfrm>
            <a:off x="457200" y="1752600"/>
            <a:ext cx="8534400" cy="4495800"/>
          </a:xfrm>
        </p:spPr>
        <p:txBody>
          <a:bodyPr/>
          <a:lstStyle/>
          <a:p>
            <a:pPr marL="230188" lvl="1" indent="0">
              <a:buClr>
                <a:schemeClr val="tx1"/>
              </a:buClr>
              <a:buSzPct val="100000"/>
              <a:buNone/>
            </a:pPr>
            <a:r>
              <a:rPr lang="en-US" sz="2000" b="1" dirty="0" smtClean="0">
                <a:latin typeface="Times New Roman" pitchFamily="18" charset="0"/>
                <a:cs typeface="Times New Roman" pitchFamily="18" charset="0"/>
              </a:rPr>
              <a:t>Requirements</a:t>
            </a:r>
            <a:r>
              <a:rPr lang="en-US" sz="2000" dirty="0" smtClean="0">
                <a:latin typeface="Times New Roman" pitchFamily="18" charset="0"/>
                <a:cs typeface="Times New Roman" pitchFamily="18" charset="0"/>
              </a:rPr>
              <a:t> </a:t>
            </a:r>
          </a:p>
          <a:p>
            <a:pPr marL="400050" lvl="1" indent="-342900">
              <a:buClr>
                <a:schemeClr val="tx1"/>
              </a:buClr>
              <a:buSzPct val="100000"/>
              <a:buFont typeface="Wingdings" panose="05000000000000000000" pitchFamily="2" charset="2"/>
              <a:buChar char="§"/>
            </a:pPr>
            <a:r>
              <a:rPr lang="en-US" sz="2000" dirty="0" smtClean="0">
                <a:latin typeface="Times New Roman" pitchFamily="18" charset="0"/>
                <a:cs typeface="Times New Roman" pitchFamily="18" charset="0"/>
              </a:rPr>
              <a:t>Accessible building entrance on an accessible route </a:t>
            </a:r>
            <a:r>
              <a:rPr lang="en-US" sz="2000" dirty="0">
                <a:latin typeface="Times New Roman" pitchFamily="18" charset="0"/>
                <a:cs typeface="Times New Roman" pitchFamily="18" charset="0"/>
              </a:rPr>
              <a:t>into and through the </a:t>
            </a:r>
            <a:r>
              <a:rPr lang="en-US" sz="2000" dirty="0" smtClean="0">
                <a:latin typeface="Times New Roman" pitchFamily="18" charset="0"/>
                <a:cs typeface="Times New Roman" pitchFamily="18" charset="0"/>
              </a:rPr>
              <a:t>dwelling.</a:t>
            </a:r>
            <a:endParaRPr lang="en-US" sz="2000" dirty="0">
              <a:latin typeface="Times New Roman" pitchFamily="18" charset="0"/>
              <a:cs typeface="Times New Roman" pitchFamily="18" charset="0"/>
            </a:endParaRPr>
          </a:p>
          <a:p>
            <a:pPr marL="400050" lvl="1" indent="-342900">
              <a:buClr>
                <a:schemeClr val="tx1"/>
              </a:buClr>
              <a:buSzPct val="100000"/>
              <a:buFont typeface="Wingdings" panose="05000000000000000000" pitchFamily="2" charset="2"/>
              <a:buChar char="§"/>
            </a:pPr>
            <a:r>
              <a:rPr lang="en-US" sz="2000" dirty="0" smtClean="0">
                <a:latin typeface="Times New Roman" pitchFamily="18" charset="0"/>
                <a:cs typeface="Times New Roman" pitchFamily="18" charset="0"/>
              </a:rPr>
              <a:t>Accessible public and common use areas.</a:t>
            </a:r>
          </a:p>
          <a:p>
            <a:pPr marL="400050" lvl="1" indent="-342900">
              <a:buClr>
                <a:schemeClr val="tx1"/>
              </a:buClr>
              <a:buSzPct val="100000"/>
              <a:buFont typeface="Wingdings" panose="05000000000000000000" pitchFamily="2" charset="2"/>
              <a:buChar char="§"/>
            </a:pPr>
            <a:r>
              <a:rPr lang="en-US" sz="2000" dirty="0" smtClean="0">
                <a:latin typeface="Times New Roman" pitchFamily="18" charset="0"/>
                <a:cs typeface="Times New Roman" pitchFamily="18" charset="0"/>
              </a:rPr>
              <a:t>Doors that allow (wheelchair) passage into and within all rooms.</a:t>
            </a:r>
          </a:p>
          <a:p>
            <a:pPr marL="400050" lvl="1" indent="-342900">
              <a:buClr>
                <a:schemeClr val="tx1"/>
              </a:buClr>
              <a:buSzPct val="100000"/>
              <a:buFont typeface="Wingdings" panose="05000000000000000000" pitchFamily="2" charset="2"/>
              <a:buChar char="§"/>
            </a:pPr>
            <a:r>
              <a:rPr lang="en-US" sz="2000" dirty="0" smtClean="0">
                <a:latin typeface="Times New Roman" pitchFamily="18" charset="0"/>
                <a:cs typeface="Times New Roman" pitchFamily="18" charset="0"/>
              </a:rPr>
              <a:t>Accessible route into and through each covered unit</a:t>
            </a:r>
          </a:p>
          <a:p>
            <a:pPr marL="400050">
              <a:buClrTx/>
              <a:buSzPct val="100000"/>
              <a:buFont typeface="Wingdings" panose="05000000000000000000" pitchFamily="2" charset="2"/>
              <a:buChar char="§"/>
            </a:pPr>
            <a:r>
              <a:rPr lang="en-US" sz="2000" dirty="0">
                <a:solidFill>
                  <a:srgbClr val="000000"/>
                </a:solidFill>
                <a:latin typeface="Times New Roman" panose="02020603050405020304" pitchFamily="18" charset="0"/>
                <a:ea typeface="+mn-ea"/>
                <a:cs typeface="Times New Roman" panose="02020603050405020304" pitchFamily="18" charset="0"/>
              </a:rPr>
              <a:t>Light switches, electrical outlets, thermostats and other environmental controls in accessible locations.</a:t>
            </a:r>
            <a:endParaRPr lang="en-US" sz="2000" b="1" dirty="0">
              <a:solidFill>
                <a:srgbClr val="000000"/>
              </a:solidFill>
              <a:latin typeface="Times New Roman" panose="02020603050405020304" pitchFamily="18" charset="0"/>
              <a:ea typeface="+mn-ea"/>
              <a:cs typeface="Times New Roman" panose="02020603050405020304" pitchFamily="18" charset="0"/>
            </a:endParaRPr>
          </a:p>
          <a:p>
            <a:pPr marL="400050">
              <a:buClrTx/>
              <a:buSzPct val="100000"/>
              <a:buFont typeface="Wingdings" panose="05000000000000000000" pitchFamily="2" charset="2"/>
              <a:buChar char="§"/>
            </a:pPr>
            <a:r>
              <a:rPr lang="en-US" sz="2000" dirty="0">
                <a:solidFill>
                  <a:srgbClr val="000000"/>
                </a:solidFill>
                <a:latin typeface="Times New Roman" panose="02020603050405020304" pitchFamily="18" charset="0"/>
                <a:ea typeface="+mn-ea"/>
                <a:cs typeface="Times New Roman" panose="02020603050405020304" pitchFamily="18" charset="0"/>
              </a:rPr>
              <a:t>Reinforcements in bathroom walls </a:t>
            </a:r>
          </a:p>
          <a:p>
            <a:pPr marL="400050">
              <a:buClrTx/>
              <a:buSzPct val="100000"/>
              <a:buNone/>
            </a:pPr>
            <a:r>
              <a:rPr lang="en-US" sz="2000" dirty="0">
                <a:solidFill>
                  <a:srgbClr val="000000"/>
                </a:solidFill>
                <a:latin typeface="Times New Roman" panose="02020603050405020304" pitchFamily="18" charset="0"/>
                <a:ea typeface="+mn-ea"/>
                <a:cs typeface="Times New Roman" panose="02020603050405020304" pitchFamily="18" charset="0"/>
              </a:rPr>
              <a:t>     so grab bars can be added when needed.</a:t>
            </a:r>
          </a:p>
          <a:p>
            <a:pPr marL="400050">
              <a:buClrTx/>
              <a:buSzPct val="100000"/>
              <a:buFont typeface="Wingdings" panose="05000000000000000000" pitchFamily="2" charset="2"/>
              <a:buChar char="§"/>
            </a:pPr>
            <a:r>
              <a:rPr lang="en-US" sz="2000" dirty="0">
                <a:solidFill>
                  <a:srgbClr val="000000"/>
                </a:solidFill>
                <a:latin typeface="Times New Roman" panose="02020603050405020304" pitchFamily="18" charset="0"/>
                <a:ea typeface="+mn-ea"/>
                <a:cs typeface="Times New Roman" panose="02020603050405020304" pitchFamily="18" charset="0"/>
              </a:rPr>
              <a:t>Usable kitchens and bathrooms so that an </a:t>
            </a:r>
          </a:p>
          <a:p>
            <a:pPr marL="400050">
              <a:spcBef>
                <a:spcPts val="0"/>
              </a:spcBef>
              <a:buClr>
                <a:srgbClr val="000000"/>
              </a:buClr>
              <a:buSzPct val="100000"/>
              <a:buNone/>
            </a:pPr>
            <a:r>
              <a:rPr lang="en-US" sz="2000" dirty="0">
                <a:solidFill>
                  <a:srgbClr val="000000"/>
                </a:solidFill>
                <a:latin typeface="Times New Roman" panose="02020603050405020304" pitchFamily="18" charset="0"/>
                <a:ea typeface="+mn-ea"/>
                <a:cs typeface="Times New Roman" panose="02020603050405020304" pitchFamily="18" charset="0"/>
              </a:rPr>
              <a:t>     individual in a wheelchair can maneuver</a:t>
            </a:r>
          </a:p>
          <a:p>
            <a:pPr marL="400050">
              <a:spcBef>
                <a:spcPts val="0"/>
              </a:spcBef>
              <a:buClr>
                <a:srgbClr val="000000"/>
              </a:buClr>
              <a:buSzPct val="100000"/>
              <a:buNone/>
            </a:pPr>
            <a:r>
              <a:rPr lang="en-US" sz="2000" dirty="0">
                <a:solidFill>
                  <a:srgbClr val="000000"/>
                </a:solidFill>
                <a:latin typeface="Times New Roman" panose="02020603050405020304" pitchFamily="18" charset="0"/>
                <a:ea typeface="+mn-ea"/>
                <a:cs typeface="Times New Roman" panose="02020603050405020304" pitchFamily="18" charset="0"/>
              </a:rPr>
              <a:t>     about the space</a:t>
            </a:r>
            <a:r>
              <a:rPr lang="en-US" sz="2000" dirty="0" smtClean="0">
                <a:solidFill>
                  <a:srgbClr val="000000"/>
                </a:solidFill>
                <a:latin typeface="Times New Roman" panose="02020603050405020304" pitchFamily="18" charset="0"/>
                <a:ea typeface="+mn-ea"/>
                <a:cs typeface="Times New Roman" panose="02020603050405020304" pitchFamily="18" charset="0"/>
              </a:rPr>
              <a:t>.</a:t>
            </a:r>
            <a:endParaRPr lang="en-US" sz="20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0" y="6403975"/>
            <a:ext cx="8686800" cy="457200"/>
          </a:xfrm>
        </p:spPr>
        <p:txBody>
          <a:bodyPr/>
          <a:lstStyle/>
          <a:p>
            <a:pPr>
              <a:defRPr/>
            </a:pPr>
            <a:r>
              <a:rPr lang="en-US" sz="1000" dirty="0" smtClean="0"/>
              <a:t>Texas Workforce Commission Civil Rights Division, 2017</a:t>
            </a:r>
          </a:p>
          <a:p>
            <a:pPr>
              <a:defRPr/>
            </a:pPr>
            <a:endParaRPr lang="en-US" sz="1000" dirty="0"/>
          </a:p>
        </p:txBody>
      </p:sp>
      <p:sp>
        <p:nvSpPr>
          <p:cNvPr id="2" name="Slide Number Placeholder 1"/>
          <p:cNvSpPr>
            <a:spLocks noGrp="1"/>
          </p:cNvSpPr>
          <p:nvPr>
            <p:ph type="sldNum" sz="quarter" idx="12"/>
          </p:nvPr>
        </p:nvSpPr>
        <p:spPr/>
        <p:txBody>
          <a:bodyPr/>
          <a:lstStyle/>
          <a:p>
            <a:pPr>
              <a:defRPr/>
            </a:pPr>
            <a:fld id="{2E6951B0-252F-48AA-8C6A-A89FD2DD89DA}" type="slidenum">
              <a:rPr lang="en-US" smtClean="0"/>
              <a:pPr>
                <a:defRPr/>
              </a:pPr>
              <a:t>27</a:t>
            </a:fld>
            <a:endParaRPr lang="en-US" dirty="0"/>
          </a:p>
        </p:txBody>
      </p:sp>
      <p:pic>
        <p:nvPicPr>
          <p:cNvPr id="9" name="Picture 2" descr="Thermostat"/>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772400" y="2514600"/>
            <a:ext cx="1026820" cy="8961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0" name="Title 9"/>
          <p:cNvSpPr>
            <a:spLocks noGrp="1"/>
          </p:cNvSpPr>
          <p:nvPr>
            <p:ph type="title"/>
          </p:nvPr>
        </p:nvSpPr>
        <p:spPr>
          <a:xfrm>
            <a:off x="457200" y="457200"/>
            <a:ext cx="8229600" cy="1295400"/>
          </a:xfrm>
        </p:spPr>
        <p:txBody>
          <a:bodyPr/>
          <a:lstStyle/>
          <a:p>
            <a:r>
              <a:rPr lang="en-US" sz="3950" dirty="0" smtClean="0">
                <a:solidFill>
                  <a:schemeClr val="tx1"/>
                </a:solidFill>
              </a:rPr>
              <a:t>Issue: Design</a:t>
            </a:r>
            <a:r>
              <a:rPr lang="en-US" sz="3950" baseline="0" dirty="0" smtClean="0">
                <a:solidFill>
                  <a:schemeClr val="tx1"/>
                </a:solidFill>
              </a:rPr>
              <a:t> &amp; Construction Requirements</a:t>
            </a:r>
            <a:endParaRPr lang="en-US" sz="3950" dirty="0">
              <a:solidFill>
                <a:schemeClr val="tx1"/>
              </a:solidFill>
            </a:endParaRPr>
          </a:p>
        </p:txBody>
      </p:sp>
    </p:spTree>
    <p:extLst>
      <p:ext uri="{BB962C8B-B14F-4D97-AF65-F5344CB8AC3E}">
        <p14:creationId xmlns:p14="http://schemas.microsoft.com/office/powerpoint/2010/main" xmlns="" val="23296439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anim calcmode="lin" valueType="num">
                                      <p:cBhvr>
                                        <p:cTn id="5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8" end="8"/>
                                            </p:txEl>
                                          </p:spTgt>
                                        </p:tgtEl>
                                        <p:attrNameLst>
                                          <p:attrName>style.visibility</p:attrName>
                                        </p:attrNameLst>
                                      </p:cBhvr>
                                      <p:to>
                                        <p:strVal val="visible"/>
                                      </p:to>
                                    </p:set>
                                    <p:animEffect transition="in" filter="fade">
                                      <p:cBhvr>
                                        <p:cTn id="63" dur="2000"/>
                                        <p:tgtEl>
                                          <p:spTgt spid="3">
                                            <p:txEl>
                                              <p:pRg st="8" end="8"/>
                                            </p:txEl>
                                          </p:spTgt>
                                        </p:tgtEl>
                                      </p:cBhvr>
                                    </p:animEffect>
                                    <p:anim calcmode="lin" valueType="num">
                                      <p:cBhvr>
                                        <p:cTn id="64"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65" dur="2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
                                            <p:txEl>
                                              <p:pRg st="9" end="9"/>
                                            </p:txEl>
                                          </p:spTgt>
                                        </p:tgtEl>
                                        <p:attrNameLst>
                                          <p:attrName>style.visibility</p:attrName>
                                        </p:attrNameLst>
                                      </p:cBhvr>
                                      <p:to>
                                        <p:strVal val="visible"/>
                                      </p:to>
                                    </p:set>
                                    <p:animEffect transition="in" filter="fade">
                                      <p:cBhvr>
                                        <p:cTn id="70" dur="2000"/>
                                        <p:tgtEl>
                                          <p:spTgt spid="3">
                                            <p:txEl>
                                              <p:pRg st="9" end="9"/>
                                            </p:txEl>
                                          </p:spTgt>
                                        </p:tgtEl>
                                      </p:cBhvr>
                                    </p:animEffect>
                                    <p:anim calcmode="lin" valueType="num">
                                      <p:cBhvr>
                                        <p:cTn id="71"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2"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
                                            <p:txEl>
                                              <p:pRg st="10" end="10"/>
                                            </p:txEl>
                                          </p:spTgt>
                                        </p:tgtEl>
                                        <p:attrNameLst>
                                          <p:attrName>style.visibility</p:attrName>
                                        </p:attrNameLst>
                                      </p:cBhvr>
                                      <p:to>
                                        <p:strVal val="visible"/>
                                      </p:to>
                                    </p:set>
                                    <p:animEffect transition="in" filter="fade">
                                      <p:cBhvr>
                                        <p:cTn id="77" dur="2000"/>
                                        <p:tgtEl>
                                          <p:spTgt spid="3">
                                            <p:txEl>
                                              <p:pRg st="10" end="10"/>
                                            </p:txEl>
                                          </p:spTgt>
                                        </p:tgtEl>
                                      </p:cBhvr>
                                    </p:animEffect>
                                    <p:anim calcmode="lin" valueType="num">
                                      <p:cBhvr>
                                        <p:cTn id="78"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79" dur="2000" fill="hold"/>
                                        <p:tgtEl>
                                          <p:spTgt spid="3">
                                            <p:txEl>
                                              <p:pRg st="10" end="10"/>
                                            </p:txEl>
                                          </p:spTgt>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fade">
                                      <p:cBhvr>
                                        <p:cTn id="82" dur="2000"/>
                                        <p:tgtEl>
                                          <p:spTgt spid="8"/>
                                        </p:tgtEl>
                                      </p:cBhvr>
                                    </p:animEffect>
                                    <p:anim calcmode="lin" valueType="num">
                                      <p:cBhvr>
                                        <p:cTn id="83" dur="2000" fill="hold"/>
                                        <p:tgtEl>
                                          <p:spTgt spid="8"/>
                                        </p:tgtEl>
                                        <p:attrNameLst>
                                          <p:attrName>ppt_x</p:attrName>
                                        </p:attrNameLst>
                                      </p:cBhvr>
                                      <p:tavLst>
                                        <p:tav tm="0">
                                          <p:val>
                                            <p:strVal val="#ppt_x"/>
                                          </p:val>
                                        </p:tav>
                                        <p:tav tm="100000">
                                          <p:val>
                                            <p:strVal val="#ppt_x"/>
                                          </p:val>
                                        </p:tav>
                                      </p:tavLst>
                                    </p:anim>
                                    <p:anim calcmode="lin" valueType="num">
                                      <p:cBhvr>
                                        <p:cTn id="84" dur="2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9"/>
                                        </p:tgtEl>
                                        <p:attrNameLst>
                                          <p:attrName>style.visibility</p:attrName>
                                        </p:attrNameLst>
                                      </p:cBhvr>
                                      <p:to>
                                        <p:strVal val="visible"/>
                                      </p:to>
                                    </p:set>
                                    <p:animEffect transition="in" filter="fade">
                                      <p:cBhvr>
                                        <p:cTn id="89" dur="2000"/>
                                        <p:tgtEl>
                                          <p:spTgt spid="9"/>
                                        </p:tgtEl>
                                      </p:cBhvr>
                                    </p:animEffect>
                                    <p:anim calcmode="lin" valueType="num">
                                      <p:cBhvr>
                                        <p:cTn id="90" dur="2000" fill="hold"/>
                                        <p:tgtEl>
                                          <p:spTgt spid="9"/>
                                        </p:tgtEl>
                                        <p:attrNameLst>
                                          <p:attrName>ppt_x</p:attrName>
                                        </p:attrNameLst>
                                      </p:cBhvr>
                                      <p:tavLst>
                                        <p:tav tm="0">
                                          <p:val>
                                            <p:strVal val="#ppt_x"/>
                                          </p:val>
                                        </p:tav>
                                        <p:tav tm="100000">
                                          <p:val>
                                            <p:strVal val="#ppt_x"/>
                                          </p:val>
                                        </p:tav>
                                      </p:tavLst>
                                    </p:anim>
                                    <p:anim calcmode="lin" valueType="num">
                                      <p:cBhvr>
                                        <p:cTn id="91" dur="2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81200"/>
            <a:ext cx="8458200" cy="3886200"/>
          </a:xfrm>
        </p:spPr>
        <p:txBody>
          <a:bodyPr/>
          <a:lstStyle/>
          <a:p>
            <a:pPr marL="0" indent="0">
              <a:buClrTx/>
              <a:buSzPct val="100000"/>
              <a:buNone/>
            </a:pPr>
            <a:r>
              <a:rPr lang="en-US" sz="2400" b="1" dirty="0" smtClean="0">
                <a:latin typeface="Times New Roman" pitchFamily="18" charset="0"/>
                <a:cs typeface="Times New Roman" pitchFamily="18" charset="0"/>
              </a:rPr>
              <a:t>It is illegal to … </a:t>
            </a:r>
          </a:p>
          <a:p>
            <a:pPr marL="342900" lvl="1" indent="-342900">
              <a:buClrTx/>
              <a:buSzPct val="100000"/>
              <a:buFont typeface="Wingdings" panose="05000000000000000000" pitchFamily="2" charset="2"/>
              <a:buChar char="§"/>
            </a:pPr>
            <a:r>
              <a:rPr lang="en-US" sz="2400" dirty="0" smtClean="0">
                <a:latin typeface="Times New Roman" pitchFamily="18" charset="0"/>
                <a:cs typeface="Times New Roman" pitchFamily="18" charset="0"/>
              </a:rPr>
              <a:t>R</a:t>
            </a:r>
            <a:r>
              <a:rPr lang="en-US" sz="2200" dirty="0" smtClean="0">
                <a:latin typeface="Times New Roman" pitchFamily="18" charset="0"/>
                <a:cs typeface="Times New Roman" pitchFamily="18" charset="0"/>
              </a:rPr>
              <a:t>efuse to negotiate for housing;</a:t>
            </a:r>
          </a:p>
          <a:p>
            <a:pPr marL="342900" lvl="1" indent="-342900">
              <a:buClrTx/>
              <a:buSzPct val="100000"/>
              <a:buFont typeface="Wingdings" panose="05000000000000000000" pitchFamily="2" charset="2"/>
              <a:buChar char="§"/>
            </a:pPr>
            <a:r>
              <a:rPr lang="en-US" sz="2200" dirty="0" smtClean="0">
                <a:latin typeface="Times New Roman" pitchFamily="18" charset="0"/>
                <a:cs typeface="Times New Roman" pitchFamily="18" charset="0"/>
              </a:rPr>
              <a:t>Refuse to rent or sell housing;</a:t>
            </a:r>
          </a:p>
          <a:p>
            <a:pPr marL="342900" lvl="1" indent="-342900">
              <a:buClrTx/>
              <a:buSzPct val="100000"/>
              <a:buFont typeface="Wingdings" panose="05000000000000000000" pitchFamily="2" charset="2"/>
              <a:buChar char="§"/>
              <a:tabLst>
                <a:tab pos="0" algn="l"/>
              </a:tabLst>
            </a:pPr>
            <a:r>
              <a:rPr lang="en-US" sz="2200" dirty="0" smtClean="0">
                <a:latin typeface="Times New Roman" pitchFamily="18" charset="0"/>
                <a:cs typeface="Times New Roman" pitchFamily="18" charset="0"/>
              </a:rPr>
              <a:t>Deny a unit; or</a:t>
            </a:r>
          </a:p>
          <a:p>
            <a:pPr marL="342900" lvl="1" indent="-342900">
              <a:buClrTx/>
              <a:buSzPct val="100000"/>
              <a:buFont typeface="Wingdings" panose="05000000000000000000" pitchFamily="2" charset="2"/>
              <a:buChar char="§"/>
            </a:pPr>
            <a:r>
              <a:rPr lang="en-US" sz="2200" dirty="0" smtClean="0">
                <a:latin typeface="Times New Roman" pitchFamily="18" charset="0"/>
                <a:cs typeface="Times New Roman" pitchFamily="18" charset="0"/>
              </a:rPr>
              <a:t> Set different terms, conditions or privileges for sale or  rental</a:t>
            </a:r>
          </a:p>
          <a:p>
            <a:pPr marL="0" lvl="1" indent="0">
              <a:buClrTx/>
              <a:buSzPct val="100000"/>
              <a:buNone/>
            </a:pPr>
            <a:r>
              <a:rPr lang="en-US" sz="2200" dirty="0" smtClean="0">
                <a:latin typeface="Times New Roman" pitchFamily="18" charset="0"/>
                <a:cs typeface="Times New Roman" pitchFamily="18" charset="0"/>
              </a:rPr>
              <a:t>      of a unit or in providing services</a:t>
            </a:r>
          </a:p>
          <a:p>
            <a:pPr marL="0" lvl="1" indent="0">
              <a:buClrTx/>
              <a:buSzPct val="100000"/>
              <a:buNone/>
            </a:pPr>
            <a:r>
              <a:rPr lang="en-US" sz="2200" b="1" i="1" dirty="0" smtClean="0">
                <a:latin typeface="Times New Roman" pitchFamily="18" charset="0"/>
                <a:cs typeface="Times New Roman" pitchFamily="18" charset="0"/>
              </a:rPr>
              <a:t>because of someone’s protected </a:t>
            </a:r>
            <a:r>
              <a:rPr lang="en-US" sz="2200" b="1" i="1" dirty="0">
                <a:latin typeface="Times New Roman" pitchFamily="18" charset="0"/>
                <a:cs typeface="Times New Roman" pitchFamily="18" charset="0"/>
              </a:rPr>
              <a:t>class </a:t>
            </a:r>
            <a:r>
              <a:rPr lang="en-US" sz="2200" b="1" i="1" dirty="0" smtClean="0">
                <a:latin typeface="Times New Roman" pitchFamily="18" charset="0"/>
                <a:cs typeface="Times New Roman" pitchFamily="18" charset="0"/>
              </a:rPr>
              <a:t>status</a:t>
            </a:r>
            <a:r>
              <a:rPr lang="en-US" sz="2200" b="1" dirty="0" smtClean="0">
                <a:latin typeface="Times New Roman" pitchFamily="18" charset="0"/>
                <a:cs typeface="Times New Roman" pitchFamily="18" charset="0"/>
              </a:rPr>
              <a:t>.</a:t>
            </a:r>
            <a:endParaRPr lang="en-US" sz="23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0" y="6403975"/>
            <a:ext cx="8763000" cy="457200"/>
          </a:xfrm>
        </p:spPr>
        <p:txBody>
          <a:bodyPr/>
          <a:lstStyle/>
          <a:p>
            <a:pPr>
              <a:defRPr/>
            </a:pPr>
            <a:r>
              <a:rPr lang="en-US" sz="1000" dirty="0" smtClean="0"/>
              <a:t>Texas Workforce Commission Civil Rights Division, 2017</a:t>
            </a:r>
            <a:endParaRPr lang="en-US" sz="1000" dirty="0"/>
          </a:p>
        </p:txBody>
      </p:sp>
      <p:sp>
        <p:nvSpPr>
          <p:cNvPr id="7" name="Rectangle 6" descr="&quot;We just rented the last unit&quot; quote."/>
          <p:cNvSpPr/>
          <p:nvPr/>
        </p:nvSpPr>
        <p:spPr>
          <a:xfrm>
            <a:off x="6096000" y="4343400"/>
            <a:ext cx="2286000" cy="1569660"/>
          </a:xfrm>
          <a:prstGeom prst="rect">
            <a:avLst/>
          </a:prstGeom>
        </p:spPr>
        <p:style>
          <a:lnRef idx="0">
            <a:schemeClr val="accent1"/>
          </a:lnRef>
          <a:fillRef idx="3">
            <a:schemeClr val="accent1"/>
          </a:fillRef>
          <a:effectRef idx="3">
            <a:schemeClr val="accent1"/>
          </a:effectRef>
          <a:fontRef idx="minor">
            <a:schemeClr val="lt1"/>
          </a:fontRef>
        </p:style>
        <p:txBody>
          <a:bodyPr wrap="square" lIns="91440" tIns="45720" rIns="91440" bIns="45720">
            <a:spAutoFit/>
          </a:bodyPr>
          <a:lstStyle/>
          <a:p>
            <a:pPr algn="ctr"/>
            <a:r>
              <a:rPr lang="en-US"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ill Sans Ultra Bold Condensed" panose="020B0A06020104020203" pitchFamily="34" charset="0"/>
              </a:rPr>
              <a:t>“We just rented</a:t>
            </a:r>
          </a:p>
          <a:p>
            <a:pPr algn="ctr"/>
            <a:r>
              <a:rPr lang="en-US" sz="24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ill Sans Ultra Bold Condensed" panose="020B0A06020104020203" pitchFamily="34" charset="0"/>
              </a:rPr>
              <a:t>t</a:t>
            </a:r>
            <a:r>
              <a:rPr lang="en-US"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ill Sans Ultra Bold Condensed" panose="020B0A06020104020203" pitchFamily="34" charset="0"/>
              </a:rPr>
              <a:t>he last </a:t>
            </a:r>
          </a:p>
          <a:p>
            <a:pPr algn="ctr"/>
            <a:r>
              <a:rPr lang="en-US" sz="24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ill Sans Ultra Bold Condensed" panose="020B0A06020104020203" pitchFamily="34" charset="0"/>
              </a:rPr>
              <a:t>v</a:t>
            </a:r>
            <a:r>
              <a:rPr lang="en-US" sz="2400" b="1" i="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ill Sans Ultra Bold Condensed" panose="020B0A06020104020203" pitchFamily="34" charset="0"/>
              </a:rPr>
              <a:t>acant unit.”</a:t>
            </a:r>
            <a:endParaRPr lang="en-US" sz="2400" b="1" i="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Gill Sans Ultra Bold Condensed" panose="020B0A06020104020203" pitchFamily="34" charset="0"/>
            </a:endParaRPr>
          </a:p>
        </p:txBody>
      </p:sp>
      <p:sp>
        <p:nvSpPr>
          <p:cNvPr id="5" name="Slide Number Placeholder 4"/>
          <p:cNvSpPr>
            <a:spLocks noGrp="1"/>
          </p:cNvSpPr>
          <p:nvPr>
            <p:ph type="sldNum" sz="quarter" idx="12"/>
          </p:nvPr>
        </p:nvSpPr>
        <p:spPr/>
        <p:txBody>
          <a:bodyPr/>
          <a:lstStyle/>
          <a:p>
            <a:pPr>
              <a:defRPr/>
            </a:pPr>
            <a:fld id="{2E6951B0-252F-48AA-8C6A-A89FD2DD89DA}" type="slidenum">
              <a:rPr lang="en-US" smtClean="0"/>
              <a:pPr>
                <a:defRPr/>
              </a:pPr>
              <a:t>28</a:t>
            </a:fld>
            <a:endParaRPr lang="en-US" dirty="0"/>
          </a:p>
        </p:txBody>
      </p:sp>
      <p:sp>
        <p:nvSpPr>
          <p:cNvPr id="8" name="Title 7"/>
          <p:cNvSpPr>
            <a:spLocks noGrp="1"/>
          </p:cNvSpPr>
          <p:nvPr>
            <p:ph type="title"/>
          </p:nvPr>
        </p:nvSpPr>
        <p:spPr>
          <a:xfrm>
            <a:off x="762000" y="609600"/>
            <a:ext cx="7086600" cy="1143000"/>
          </a:xfrm>
        </p:spPr>
        <p:txBody>
          <a:bodyPr/>
          <a:lstStyle/>
          <a:p>
            <a:r>
              <a:rPr lang="en-US" sz="4000" dirty="0" smtClean="0">
                <a:solidFill>
                  <a:schemeClr val="tx1"/>
                </a:solidFill>
              </a:rPr>
              <a:t>Issue: Rent, Sell, Terms</a:t>
            </a:r>
            <a:r>
              <a:rPr lang="en-US" sz="4000" baseline="0" dirty="0" smtClean="0">
                <a:solidFill>
                  <a:schemeClr val="tx1"/>
                </a:solidFill>
              </a:rPr>
              <a:t> &amp; Conditions</a:t>
            </a:r>
            <a:endParaRPr lang="en-US" sz="4000" dirty="0">
              <a:solidFill>
                <a:schemeClr val="tx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3896" y="1676400"/>
            <a:ext cx="8100291" cy="3664059"/>
          </a:xfrm>
        </p:spPr>
        <p:txBody>
          <a:bodyPr/>
          <a:lstStyle/>
          <a:p>
            <a:pPr marL="0" indent="0">
              <a:buClrTx/>
              <a:buSzPct val="100000"/>
              <a:buNone/>
            </a:pPr>
            <a:r>
              <a:rPr lang="en-US" sz="2400" dirty="0" smtClean="0">
                <a:latin typeface="Times New Roman" pitchFamily="18" charset="0"/>
                <a:cs typeface="Times New Roman" pitchFamily="18" charset="0"/>
              </a:rPr>
              <a:t>Publication</a:t>
            </a:r>
          </a:p>
          <a:p>
            <a:pPr marL="0" indent="0">
              <a:buClrTx/>
              <a:buSzPct val="100000"/>
              <a:buNone/>
            </a:pPr>
            <a:r>
              <a:rPr lang="en-US" sz="2400" dirty="0" smtClean="0">
                <a:latin typeface="Times New Roman" pitchFamily="18" charset="0"/>
                <a:cs typeface="Times New Roman" pitchFamily="18" charset="0"/>
              </a:rPr>
              <a:t>A person may not:</a:t>
            </a:r>
            <a:endParaRPr lang="en-US" sz="2400" b="1" u="sng" dirty="0" smtClean="0">
              <a:effectLst>
                <a:outerShdw blurRad="38100" dist="38100" dir="2700000" algn="tl">
                  <a:srgbClr val="000000">
                    <a:alpha val="43137"/>
                  </a:srgbClr>
                </a:outerShdw>
              </a:effectLst>
              <a:latin typeface="Times New Roman" pitchFamily="18" charset="0"/>
              <a:cs typeface="Times New Roman" pitchFamily="18" charset="0"/>
            </a:endParaRPr>
          </a:p>
          <a:p>
            <a:pPr lvl="3">
              <a:buClrTx/>
              <a:buSzPct val="100000"/>
              <a:buFont typeface="Wingdings" panose="05000000000000000000" pitchFamily="2" charset="2"/>
              <a:buChar char="§"/>
            </a:pPr>
            <a:r>
              <a:rPr lang="en-US" sz="1600" dirty="0" smtClean="0">
                <a:latin typeface="Times New Roman" pitchFamily="18" charset="0"/>
                <a:cs typeface="Times New Roman" pitchFamily="18" charset="0"/>
              </a:rPr>
              <a:t>Make	</a:t>
            </a:r>
          </a:p>
          <a:p>
            <a:pPr lvl="3">
              <a:buClrTx/>
              <a:buSzPct val="100000"/>
              <a:buFont typeface="Wingdings" panose="05000000000000000000" pitchFamily="2" charset="2"/>
              <a:buChar char="§"/>
            </a:pPr>
            <a:r>
              <a:rPr lang="en-US" sz="1600" dirty="0" smtClean="0">
                <a:latin typeface="Times New Roman" pitchFamily="18" charset="0"/>
                <a:cs typeface="Times New Roman" pitchFamily="18" charset="0"/>
              </a:rPr>
              <a:t>Print</a:t>
            </a:r>
          </a:p>
          <a:p>
            <a:pPr lvl="3">
              <a:buClrTx/>
              <a:buSzPct val="100000"/>
              <a:buFont typeface="Wingdings" panose="05000000000000000000" pitchFamily="2" charset="2"/>
              <a:buChar char="§"/>
            </a:pPr>
            <a:r>
              <a:rPr lang="en-US" sz="1600" dirty="0" smtClean="0">
                <a:latin typeface="Times New Roman" pitchFamily="18" charset="0"/>
                <a:cs typeface="Times New Roman" pitchFamily="18" charset="0"/>
              </a:rPr>
              <a:t>Or publish </a:t>
            </a:r>
          </a:p>
          <a:p>
            <a:pPr marL="0" indent="0">
              <a:buClrTx/>
              <a:buSzPct val="100000"/>
              <a:buNone/>
            </a:pPr>
            <a:r>
              <a:rPr lang="en-US" sz="1600" dirty="0" smtClean="0">
                <a:latin typeface="Times New Roman" pitchFamily="18" charset="0"/>
                <a:cs typeface="Times New Roman" pitchFamily="18" charset="0"/>
              </a:rPr>
              <a:t>a notice a statement, or an advertisement about the sale or rental of a unit that may indicate any preference, or limitation, or discrimination because of a protected class.</a:t>
            </a:r>
          </a:p>
          <a:p>
            <a:pPr marL="0" indent="0">
              <a:buClr>
                <a:schemeClr val="tx1"/>
              </a:buClr>
              <a:buSzPct val="100000"/>
              <a:buNone/>
            </a:pPr>
            <a:r>
              <a:rPr lang="en-US" sz="2400" dirty="0" smtClean="0">
                <a:latin typeface="Times New Roman" pitchFamily="18" charset="0"/>
                <a:cs typeface="Times New Roman" pitchFamily="18" charset="0"/>
              </a:rPr>
              <a:t>Inspection</a:t>
            </a:r>
          </a:p>
          <a:p>
            <a:pPr marL="0" indent="0">
              <a:buClr>
                <a:schemeClr val="tx1"/>
              </a:buClr>
              <a:buSzPct val="100000"/>
              <a:buNone/>
            </a:pPr>
            <a:r>
              <a:rPr lang="en-US" sz="1600" dirty="0" smtClean="0">
                <a:latin typeface="Times New Roman" pitchFamily="18" charset="0"/>
                <a:cs typeface="Times New Roman" pitchFamily="18" charset="0"/>
              </a:rPr>
              <a:t>A </a:t>
            </a:r>
            <a:r>
              <a:rPr lang="en-US" sz="1600" dirty="0">
                <a:latin typeface="Times New Roman" pitchFamily="18" charset="0"/>
                <a:cs typeface="Times New Roman" pitchFamily="18" charset="0"/>
              </a:rPr>
              <a:t>person </a:t>
            </a:r>
            <a:r>
              <a:rPr lang="en-US" sz="1600" b="1" u="sng" dirty="0">
                <a:effectLst>
                  <a:outerShdw blurRad="38100" dist="38100" dir="2700000" algn="tl">
                    <a:srgbClr val="000000">
                      <a:alpha val="43137"/>
                    </a:srgbClr>
                  </a:outerShdw>
                </a:effectLst>
                <a:latin typeface="Times New Roman" pitchFamily="18" charset="0"/>
                <a:cs typeface="Times New Roman" pitchFamily="18" charset="0"/>
              </a:rPr>
              <a:t>may not</a:t>
            </a:r>
            <a:r>
              <a:rPr lang="en-US" sz="1600" dirty="0">
                <a:latin typeface="Times New Roman" pitchFamily="18" charset="0"/>
                <a:cs typeface="Times New Roman" pitchFamily="18" charset="0"/>
              </a:rPr>
              <a:t> represent to another that a unit is </a:t>
            </a:r>
            <a:r>
              <a:rPr lang="en-US" sz="1600" u="sng" dirty="0">
                <a:latin typeface="Times New Roman" pitchFamily="18" charset="0"/>
                <a:cs typeface="Times New Roman" pitchFamily="18" charset="0"/>
              </a:rPr>
              <a:t>not</a:t>
            </a:r>
            <a:r>
              <a:rPr lang="en-US"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available: </a:t>
            </a:r>
            <a:endParaRPr lang="en-US" sz="1600" dirty="0">
              <a:latin typeface="Times New Roman" pitchFamily="18" charset="0"/>
              <a:cs typeface="Times New Roman" pitchFamily="18" charset="0"/>
            </a:endParaRPr>
          </a:p>
          <a:p>
            <a:pPr>
              <a:buClr>
                <a:schemeClr val="tx1"/>
              </a:buClr>
              <a:buSzPct val="100000"/>
              <a:buFont typeface="Wingdings" panose="05000000000000000000" pitchFamily="2" charset="2"/>
              <a:buChar char="§"/>
            </a:pPr>
            <a:r>
              <a:rPr lang="en-US" sz="1600" dirty="0">
                <a:latin typeface="Times New Roman" pitchFamily="18" charset="0"/>
                <a:cs typeface="Times New Roman" pitchFamily="18" charset="0"/>
              </a:rPr>
              <a:t>For inspection </a:t>
            </a:r>
          </a:p>
          <a:p>
            <a:pPr>
              <a:buClr>
                <a:schemeClr val="tx1"/>
              </a:buClr>
              <a:buSzPct val="100000"/>
              <a:buFont typeface="Wingdings" panose="05000000000000000000" pitchFamily="2" charset="2"/>
              <a:buChar char="§"/>
            </a:pPr>
            <a:r>
              <a:rPr lang="en-US" sz="1600" dirty="0">
                <a:latin typeface="Times New Roman" pitchFamily="18" charset="0"/>
                <a:cs typeface="Times New Roman" pitchFamily="18" charset="0"/>
              </a:rPr>
              <a:t>For sale </a:t>
            </a:r>
          </a:p>
          <a:p>
            <a:pPr>
              <a:buClr>
                <a:schemeClr val="tx1"/>
              </a:buClr>
              <a:buSzPct val="100000"/>
              <a:buFont typeface="Wingdings" panose="05000000000000000000" pitchFamily="2" charset="2"/>
              <a:buChar char="§"/>
            </a:pPr>
            <a:r>
              <a:rPr lang="en-US" sz="1600" dirty="0">
                <a:latin typeface="Times New Roman" pitchFamily="18" charset="0"/>
                <a:cs typeface="Times New Roman" pitchFamily="18" charset="0"/>
              </a:rPr>
              <a:t>Or for rental </a:t>
            </a:r>
          </a:p>
          <a:p>
            <a:pPr marL="0" indent="0">
              <a:buClr>
                <a:schemeClr val="tx1"/>
              </a:buClr>
              <a:buSzPct val="100000"/>
              <a:buNone/>
            </a:pPr>
            <a:r>
              <a:rPr lang="en-US" sz="1600" dirty="0">
                <a:latin typeface="Times New Roman" pitchFamily="18" charset="0"/>
                <a:cs typeface="Times New Roman" pitchFamily="18" charset="0"/>
              </a:rPr>
              <a:t>when the unit is actually available for inspection</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0" y="6477000"/>
            <a:ext cx="8763000" cy="457200"/>
          </a:xfrm>
        </p:spPr>
        <p:txBody>
          <a:bodyPr/>
          <a:lstStyle/>
          <a:p>
            <a:pPr>
              <a:defRPr/>
            </a:pPr>
            <a:r>
              <a:rPr lang="en-US" sz="1000" dirty="0" smtClean="0"/>
              <a:t>Texas Workforce Commission Civil Rights Division, 2017</a:t>
            </a:r>
            <a:endParaRPr lang="en-US" sz="1000" dirty="0"/>
          </a:p>
        </p:txBody>
      </p:sp>
      <p:sp>
        <p:nvSpPr>
          <p:cNvPr id="7" name="Rectangle 6" descr="For Rent - Great for Adults"/>
          <p:cNvSpPr/>
          <p:nvPr/>
        </p:nvSpPr>
        <p:spPr>
          <a:xfrm>
            <a:off x="685800" y="2667000"/>
            <a:ext cx="1219199" cy="738664"/>
          </a:xfrm>
          <a:prstGeom prst="rect">
            <a:avLst/>
          </a:prstGeom>
        </p:spPr>
        <p:style>
          <a:lnRef idx="1">
            <a:schemeClr val="dk1"/>
          </a:lnRef>
          <a:fillRef idx="3">
            <a:schemeClr val="dk1"/>
          </a:fillRef>
          <a:effectRef idx="2">
            <a:schemeClr val="dk1"/>
          </a:effectRef>
          <a:fontRef idx="minor">
            <a:schemeClr val="lt1"/>
          </a:fontRef>
        </p:style>
        <p:txBody>
          <a:bodyPr wrap="square" lIns="91440" tIns="45720" rIns="91440" bIns="45720">
            <a:spAutoFit/>
            <a:scene3d>
              <a:camera prst="orthographicFront"/>
              <a:lightRig rig="threePt" dir="t"/>
            </a:scene3d>
            <a:sp3d extrusionH="57150">
              <a:bevelT w="38100" h="38100"/>
            </a:sp3d>
          </a:bodyPr>
          <a:lstStyle/>
          <a:p>
            <a:pPr algn="ctr"/>
            <a:r>
              <a:rPr lang="en-US" sz="1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4">
                      <a:satMod val="175000"/>
                      <a:alpha val="40000"/>
                    </a:schemeClr>
                  </a:glow>
                </a:effectLst>
              </a:rPr>
              <a:t>For Rent</a:t>
            </a:r>
          </a:p>
          <a:p>
            <a:pPr algn="ctr"/>
            <a:r>
              <a:rPr lang="en-US" sz="1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4">
                      <a:satMod val="175000"/>
                      <a:alpha val="40000"/>
                    </a:schemeClr>
                  </a:glow>
                </a:effectLst>
              </a:rPr>
              <a:t>Great for Adults!</a:t>
            </a:r>
            <a:endParaRPr lang="en-US" sz="1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glow rad="139700">
                  <a:schemeClr val="accent4">
                    <a:satMod val="175000"/>
                    <a:alpha val="40000"/>
                  </a:schemeClr>
                </a:glow>
              </a:effectLst>
            </a:endParaRPr>
          </a:p>
        </p:txBody>
      </p:sp>
      <p:sp>
        <p:nvSpPr>
          <p:cNvPr id="6" name="Flowchart: Punched Tape 5" descr="Pets Ok - No Children"/>
          <p:cNvSpPr/>
          <p:nvPr/>
        </p:nvSpPr>
        <p:spPr>
          <a:xfrm rot="21046511">
            <a:off x="5746487" y="1978173"/>
            <a:ext cx="2512467" cy="595533"/>
          </a:xfrm>
          <a:prstGeom prst="flowChartPunchedTape">
            <a:avLst/>
          </a:prstGeom>
        </p:spPr>
        <p:style>
          <a:lnRef idx="1">
            <a:schemeClr val="accent5"/>
          </a:lnRef>
          <a:fillRef idx="2">
            <a:schemeClr val="accent5"/>
          </a:fillRef>
          <a:effectRef idx="1">
            <a:schemeClr val="accent5"/>
          </a:effectRef>
          <a:fontRef idx="minor">
            <a:schemeClr val="dk1"/>
          </a:fontRef>
        </p:style>
        <p:txBody>
          <a:bodyPr rtlCol="0" anchor="ctr">
            <a:prstTxWarp prst="textWave2">
              <a:avLst/>
            </a:prstTxWarp>
            <a:scene3d>
              <a:camera prst="orthographicFront"/>
              <a:lightRig rig="glow" dir="t">
                <a:rot lat="0" lon="0" rev="3600000"/>
              </a:lightRig>
            </a:scene3d>
            <a:sp3d prstMaterial="softEdge">
              <a:bevelT w="29210" h="16510"/>
              <a:contourClr>
                <a:schemeClr val="accent4">
                  <a:alpha val="95000"/>
                </a:schemeClr>
              </a:contourClr>
            </a:sp3d>
          </a:bodyPr>
          <a:lstStyle/>
          <a:p>
            <a:pPr algn="ctr"/>
            <a:r>
              <a:rPr lang="en-US" sz="2800" b="1" dirty="0" smtClean="0">
                <a:ln>
                  <a:prstDash val="solid"/>
                </a:ln>
                <a:solidFill>
                  <a:schemeClr val="tx1"/>
                </a:solidFill>
                <a:effectLst>
                  <a:outerShdw blurRad="88000" dist="50800" dir="5040000" algn="tl">
                    <a:schemeClr val="accent4">
                      <a:tint val="80000"/>
                      <a:satMod val="250000"/>
                      <a:alpha val="45000"/>
                    </a:schemeClr>
                  </a:outerShdw>
                </a:effectLst>
                <a:latin typeface="Tempus Sans ITC" panose="04020404030D07020202" pitchFamily="82" charset="0"/>
                <a:cs typeface="Aparajita" panose="020B0604020202020204" pitchFamily="34" charset="0"/>
              </a:rPr>
              <a:t>Pets OK –No Children</a:t>
            </a:r>
            <a:endParaRPr lang="en-US" sz="2800" b="1" dirty="0">
              <a:ln>
                <a:prstDash val="solid"/>
              </a:ln>
              <a:solidFill>
                <a:schemeClr val="tx1"/>
              </a:solidFill>
              <a:effectLst>
                <a:outerShdw blurRad="88000" dist="50800" dir="5040000" algn="tl">
                  <a:schemeClr val="accent4">
                    <a:tint val="80000"/>
                    <a:satMod val="250000"/>
                    <a:alpha val="45000"/>
                  </a:schemeClr>
                </a:outerShdw>
              </a:effectLst>
              <a:latin typeface="Tempus Sans ITC" panose="04020404030D07020202" pitchFamily="82" charset="0"/>
              <a:cs typeface="Aparajita" panose="020B0604020202020204" pitchFamily="34" charset="0"/>
            </a:endParaRPr>
          </a:p>
        </p:txBody>
      </p:sp>
      <p:sp>
        <p:nvSpPr>
          <p:cNvPr id="2" name="Slide Number Placeholder 1"/>
          <p:cNvSpPr>
            <a:spLocks noGrp="1"/>
          </p:cNvSpPr>
          <p:nvPr>
            <p:ph type="sldNum" sz="quarter" idx="12"/>
          </p:nvPr>
        </p:nvSpPr>
        <p:spPr/>
        <p:txBody>
          <a:bodyPr/>
          <a:lstStyle/>
          <a:p>
            <a:pPr>
              <a:defRPr/>
            </a:pPr>
            <a:fld id="{2E6951B0-252F-48AA-8C6A-A89FD2DD89DA}" type="slidenum">
              <a:rPr lang="en-US" smtClean="0"/>
              <a:pPr>
                <a:defRPr/>
              </a:pPr>
              <a:t>29</a:t>
            </a:fld>
            <a:endParaRPr lang="en-US" dirty="0"/>
          </a:p>
        </p:txBody>
      </p:sp>
      <p:sp>
        <p:nvSpPr>
          <p:cNvPr id="10" name="TextBox 9"/>
          <p:cNvSpPr txBox="1"/>
          <p:nvPr/>
        </p:nvSpPr>
        <p:spPr>
          <a:xfrm>
            <a:off x="4697901" y="5769742"/>
            <a:ext cx="4191000" cy="461665"/>
          </a:xfrm>
          <a:prstGeom prst="rect">
            <a:avLst/>
          </a:prstGeom>
          <a:noFill/>
        </p:spPr>
        <p:txBody>
          <a:bodyPr wrap="square" rtlCol="0">
            <a:spAutoFit/>
          </a:bodyPr>
          <a:lstStyle/>
          <a:p>
            <a:r>
              <a:rPr lang="en-US" sz="1200" dirty="0" smtClean="0">
                <a:latin typeface="Times New Roman" panose="02020603050405020304" pitchFamily="18" charset="0"/>
                <a:cs typeface="Times New Roman" panose="02020603050405020304" pitchFamily="18" charset="0"/>
              </a:rPr>
              <a:t>Example:  </a:t>
            </a:r>
            <a:r>
              <a:rPr lang="en-US" sz="1200" i="1" dirty="0" smtClean="0">
                <a:latin typeface="Times New Roman" panose="02020603050405020304" pitchFamily="18" charset="0"/>
                <a:cs typeface="Times New Roman" panose="02020603050405020304" pitchFamily="18" charset="0"/>
              </a:rPr>
              <a:t>“I can’t show you this home because the owner does not want to sell to someone not of the owner’s race.”</a:t>
            </a:r>
          </a:p>
        </p:txBody>
      </p:sp>
      <p:pic>
        <p:nvPicPr>
          <p:cNvPr id="11" name="Picture 2" descr="C:\Users\canasgig\AppData\Local\Microsoft\Windows\Temporary Internet Files\Content.IE5\D56O611M\MP900302919[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8430" y="4114800"/>
            <a:ext cx="1045757" cy="1437237"/>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12" name="Title 11"/>
          <p:cNvSpPr>
            <a:spLocks noGrp="1"/>
          </p:cNvSpPr>
          <p:nvPr>
            <p:ph type="title"/>
          </p:nvPr>
        </p:nvSpPr>
        <p:spPr>
          <a:xfrm>
            <a:off x="533400" y="609600"/>
            <a:ext cx="7696200" cy="1143000"/>
          </a:xfrm>
        </p:spPr>
        <p:txBody>
          <a:bodyPr/>
          <a:lstStyle/>
          <a:p>
            <a:r>
              <a:rPr lang="en-US" sz="4000" dirty="0" smtClean="0">
                <a:solidFill>
                  <a:schemeClr val="tx1"/>
                </a:solidFill>
              </a:rPr>
              <a:t>Issues: Publication &amp; Inspection</a:t>
            </a:r>
            <a:endParaRPr lang="en-US" sz="4000" dirty="0">
              <a:solidFill>
                <a:schemeClr val="tx1"/>
              </a:solidFill>
            </a:endParaRPr>
          </a:p>
        </p:txBody>
      </p:sp>
    </p:spTree>
    <p:extLst>
      <p:ext uri="{BB962C8B-B14F-4D97-AF65-F5344CB8AC3E}">
        <p14:creationId xmlns:p14="http://schemas.microsoft.com/office/powerpoint/2010/main" xmlns="" val="368832692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838200"/>
            <a:ext cx="8229600" cy="731838"/>
          </a:xfrm>
        </p:spPr>
        <p:txBody>
          <a:bodyPr/>
          <a:lstStyle/>
          <a:p>
            <a:r>
              <a:rPr lang="en-US" sz="4000" b="1" kern="1200" dirty="0" smtClean="0">
                <a:solidFill>
                  <a:schemeClr val="tx1"/>
                </a:solidFill>
                <a:ea typeface="+mn-ea"/>
              </a:rPr>
              <a:t>Presenters</a:t>
            </a:r>
            <a:endParaRPr lang="en-US" sz="4000" b="1" kern="1200" dirty="0">
              <a:solidFill>
                <a:schemeClr val="tx1"/>
              </a:solidFill>
              <a:ea typeface="+mn-ea"/>
            </a:endParaRPr>
          </a:p>
        </p:txBody>
      </p:sp>
      <p:sp>
        <p:nvSpPr>
          <p:cNvPr id="9" name="Text Placeholder 8"/>
          <p:cNvSpPr>
            <a:spLocks noGrp="1"/>
          </p:cNvSpPr>
          <p:nvPr>
            <p:ph type="body" idx="1"/>
          </p:nvPr>
        </p:nvSpPr>
        <p:spPr>
          <a:xfrm>
            <a:off x="457200" y="1752600"/>
            <a:ext cx="4040188" cy="1143000"/>
          </a:xfrm>
        </p:spPr>
        <p:txBody>
          <a:bodyPr/>
          <a:lstStyle/>
          <a:p>
            <a:r>
              <a:rPr lang="en-US" dirty="0" smtClean="0"/>
              <a:t>Texas Department of Housing &amp; Community Affairs (“TDHCA”)</a:t>
            </a:r>
            <a:endParaRPr lang="en-US" dirty="0"/>
          </a:p>
        </p:txBody>
      </p:sp>
      <p:sp>
        <p:nvSpPr>
          <p:cNvPr id="2" name="Content Placeholder 1"/>
          <p:cNvSpPr>
            <a:spLocks noGrp="1"/>
          </p:cNvSpPr>
          <p:nvPr>
            <p:ph sz="half" idx="2"/>
          </p:nvPr>
        </p:nvSpPr>
        <p:spPr>
          <a:xfrm>
            <a:off x="304800" y="2971801"/>
            <a:ext cx="4116388" cy="3154362"/>
          </a:xfrm>
        </p:spPr>
        <p:txBody>
          <a:bodyPr/>
          <a:lstStyle/>
          <a:p>
            <a:pPr>
              <a:buNone/>
            </a:pPr>
            <a:r>
              <a:rPr lang="en-US" sz="2000" dirty="0" smtClean="0"/>
              <a:t>Suzanne Hemphill</a:t>
            </a:r>
          </a:p>
          <a:p>
            <a:pPr>
              <a:buNone/>
            </a:pPr>
            <a:r>
              <a:rPr lang="en-US" sz="2000" dirty="0" smtClean="0"/>
              <a:t>Fair Housing Project Manager</a:t>
            </a:r>
          </a:p>
          <a:p>
            <a:pPr>
              <a:buNone/>
            </a:pPr>
            <a:r>
              <a:rPr lang="en-US" sz="1800" dirty="0" smtClean="0">
                <a:hlinkClick r:id="rId3"/>
              </a:rPr>
              <a:t>Suzanne.Hemphill@tdhca.state.tx.us</a:t>
            </a:r>
            <a:endParaRPr lang="en-US" sz="1800" dirty="0" smtClean="0"/>
          </a:p>
          <a:p>
            <a:pPr>
              <a:buNone/>
            </a:pPr>
            <a:r>
              <a:rPr lang="en-US" sz="2000" dirty="0" smtClean="0"/>
              <a:t>512-475-4595</a:t>
            </a:r>
          </a:p>
        </p:txBody>
      </p:sp>
      <p:sp>
        <p:nvSpPr>
          <p:cNvPr id="10" name="Text Placeholder 9"/>
          <p:cNvSpPr>
            <a:spLocks noGrp="1"/>
          </p:cNvSpPr>
          <p:nvPr>
            <p:ph type="body" sz="quarter" idx="3"/>
          </p:nvPr>
        </p:nvSpPr>
        <p:spPr>
          <a:xfrm>
            <a:off x="4648200" y="1752600"/>
            <a:ext cx="4041775" cy="1066800"/>
          </a:xfrm>
        </p:spPr>
        <p:txBody>
          <a:bodyPr/>
          <a:lstStyle/>
          <a:p>
            <a:r>
              <a:rPr lang="en-US" dirty="0" smtClean="0"/>
              <a:t>Texas Workforce Commission, Civil Rights Division (“CRD”)</a:t>
            </a:r>
            <a:endParaRPr lang="en-US" dirty="0"/>
          </a:p>
        </p:txBody>
      </p:sp>
      <p:sp>
        <p:nvSpPr>
          <p:cNvPr id="11" name="Content Placeholder 10"/>
          <p:cNvSpPr>
            <a:spLocks noGrp="1"/>
          </p:cNvSpPr>
          <p:nvPr>
            <p:ph sz="quarter" idx="4"/>
          </p:nvPr>
        </p:nvSpPr>
        <p:spPr>
          <a:xfrm>
            <a:off x="4645025" y="2819401"/>
            <a:ext cx="4041775" cy="3306762"/>
          </a:xfrm>
        </p:spPr>
        <p:txBody>
          <a:bodyPr/>
          <a:lstStyle/>
          <a:p>
            <a:pPr>
              <a:buNone/>
            </a:pPr>
            <a:r>
              <a:rPr lang="en-US" sz="2000" dirty="0" smtClean="0"/>
              <a:t>Vickie Covington</a:t>
            </a:r>
          </a:p>
          <a:p>
            <a:pPr>
              <a:buNone/>
            </a:pPr>
            <a:r>
              <a:rPr lang="en-US" sz="2000" dirty="0" smtClean="0"/>
              <a:t>Senior Investigator &amp; Outreach Coordinator</a:t>
            </a:r>
          </a:p>
          <a:p>
            <a:pPr>
              <a:buNone/>
            </a:pPr>
            <a:r>
              <a:rPr lang="en-US" sz="2000" dirty="0" smtClean="0">
                <a:hlinkClick r:id="rId4"/>
              </a:rPr>
              <a:t>Vickie.Covington@twc.state.tx.us</a:t>
            </a:r>
            <a:endParaRPr lang="en-US" sz="2000" dirty="0" smtClean="0"/>
          </a:p>
          <a:p>
            <a:pPr>
              <a:buNone/>
            </a:pPr>
            <a:r>
              <a:rPr lang="en-US" sz="2000" dirty="0" smtClean="0"/>
              <a:t>512-463-2642</a:t>
            </a:r>
            <a:endParaRPr lang="en-US" dirty="0"/>
          </a:p>
        </p:txBody>
      </p:sp>
      <p:sp>
        <p:nvSpPr>
          <p:cNvPr id="5" name="Slide Number Placeholder 4"/>
          <p:cNvSpPr>
            <a:spLocks noGrp="1"/>
          </p:cNvSpPr>
          <p:nvPr>
            <p:ph type="sldNum" sz="quarter" idx="12"/>
          </p:nvPr>
        </p:nvSpPr>
        <p:spPr/>
        <p:txBody>
          <a:bodyPr/>
          <a:lstStyle/>
          <a:p>
            <a:pPr>
              <a:defRPr/>
            </a:pPr>
            <a:fld id="{0B9C04D9-54F0-4E60-8422-E96DF6847A8E}" type="slidenum">
              <a:rPr lang="en-US" smtClean="0"/>
              <a:pPr>
                <a:defRPr/>
              </a:pPr>
              <a:t>3</a:t>
            </a:fld>
            <a:endParaRPr lang="en-US" dirty="0"/>
          </a:p>
        </p:txBody>
      </p:sp>
      <p:pic>
        <p:nvPicPr>
          <p:cNvPr id="4" name="Picture 3" descr="LE_Webinar_logo.jpg"/>
          <p:cNvPicPr>
            <a:picLocks noChangeAspect="1"/>
          </p:cNvPicPr>
          <p:nvPr/>
        </p:nvPicPr>
        <p:blipFill>
          <a:blip r:embed="rId5" cstate="print"/>
          <a:stretch>
            <a:fillRect/>
          </a:stretch>
        </p:blipFill>
        <p:spPr>
          <a:xfrm>
            <a:off x="1295400" y="4495800"/>
            <a:ext cx="2535936" cy="1340624"/>
          </a:xfrm>
          <a:prstGeom prst="rect">
            <a:avLst/>
          </a:prstGeom>
        </p:spPr>
      </p:pic>
      <p:sp>
        <p:nvSpPr>
          <p:cNvPr id="6" name="Rectangle 5"/>
          <p:cNvSpPr/>
          <p:nvPr/>
        </p:nvSpPr>
        <p:spPr>
          <a:xfrm>
            <a:off x="7543800" y="914400"/>
            <a:ext cx="10668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2" descr="&quot;Let's Work Together for Fair Housing&quot; logo"/>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781800" y="4419600"/>
            <a:ext cx="1524000" cy="138849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2" name="Footer Placeholder 3"/>
          <p:cNvSpPr>
            <a:spLocks noGrp="1"/>
          </p:cNvSpPr>
          <p:nvPr>
            <p:ph type="ftr" sz="quarter" idx="11"/>
          </p:nvPr>
        </p:nvSpPr>
        <p:spPr>
          <a:xfrm>
            <a:off x="0" y="6403975"/>
            <a:ext cx="8763000" cy="457200"/>
          </a:xfrm>
          <a:noFill/>
        </p:spPr>
        <p:txBody>
          <a:bodyPr/>
          <a:lstStyle/>
          <a:p>
            <a:r>
              <a:rPr lang="en-US" sz="1000" dirty="0" smtClean="0"/>
              <a:t>Texas Workforce Commission Civil Rights Division, 2017</a:t>
            </a:r>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may not:"/>
          <p:cNvSpPr>
            <a:spLocks noGrp="1"/>
          </p:cNvSpPr>
          <p:nvPr>
            <p:ph idx="1"/>
          </p:nvPr>
        </p:nvSpPr>
        <p:spPr>
          <a:xfrm>
            <a:off x="685800" y="1905000"/>
            <a:ext cx="7924800" cy="4572000"/>
          </a:xfrm>
        </p:spPr>
        <p:txBody>
          <a:bodyPr/>
          <a:lstStyle/>
          <a:p>
            <a:pPr marL="0" indent="0">
              <a:buClrTx/>
              <a:buSzPct val="100000"/>
              <a:buNone/>
            </a:pPr>
            <a:r>
              <a:rPr lang="en-US" sz="2000" dirty="0" smtClean="0">
                <a:latin typeface="Times New Roman" pitchFamily="18" charset="0"/>
                <a:cs typeface="Times New Roman" pitchFamily="18" charset="0"/>
              </a:rPr>
              <a:t>A person </a:t>
            </a:r>
            <a:r>
              <a:rPr lang="en-US" sz="2000" b="1" u="sng" dirty="0" smtClean="0">
                <a:latin typeface="Times New Roman" pitchFamily="18" charset="0"/>
                <a:cs typeface="Times New Roman" pitchFamily="18" charset="0"/>
              </a:rPr>
              <a:t>may not</a:t>
            </a:r>
            <a:r>
              <a:rPr lang="en-US" sz="2000" dirty="0" smtClean="0">
                <a:latin typeface="Times New Roman" pitchFamily="18" charset="0"/>
                <a:cs typeface="Times New Roman" pitchFamily="18" charset="0"/>
              </a:rPr>
              <a:t>:</a:t>
            </a:r>
          </a:p>
          <a:p>
            <a:pPr marL="0" indent="0">
              <a:buClrTx/>
              <a:buSzPct val="100000"/>
              <a:buNone/>
            </a:pPr>
            <a:endParaRPr lang="en-US" sz="1000" dirty="0" smtClean="0">
              <a:latin typeface="Times New Roman" pitchFamily="18" charset="0"/>
              <a:cs typeface="Times New Roman" pitchFamily="18" charset="0"/>
            </a:endParaRPr>
          </a:p>
          <a:p>
            <a:pPr>
              <a:buClrTx/>
              <a:buSzPct val="100000"/>
              <a:buFont typeface="Wingdings" panose="05000000000000000000" pitchFamily="2" charset="2"/>
              <a:buChar char="§"/>
            </a:pPr>
            <a:r>
              <a:rPr lang="en-US" sz="2000" dirty="0" smtClean="0">
                <a:latin typeface="Times New Roman" pitchFamily="18" charset="0"/>
                <a:cs typeface="Times New Roman" pitchFamily="18" charset="0"/>
              </a:rPr>
              <a:t>For profit, persuade someone to sell or rent with representations regarding the entry or prospective entry into a certain neighborhood.</a:t>
            </a:r>
          </a:p>
          <a:p>
            <a:pPr>
              <a:buClrTx/>
              <a:buSzPct val="100000"/>
              <a:buFont typeface="Wingdings" panose="05000000000000000000" pitchFamily="2" charset="2"/>
              <a:buChar char="§"/>
            </a:pPr>
            <a:r>
              <a:rPr lang="en-US" sz="2000" dirty="0" smtClean="0">
                <a:latin typeface="Times New Roman" pitchFamily="18" charset="0"/>
                <a:cs typeface="Times New Roman" pitchFamily="18" charset="0"/>
              </a:rPr>
              <a:t>A/K/A “Blockbusting”</a:t>
            </a:r>
          </a:p>
          <a:p>
            <a:pPr>
              <a:buClrTx/>
              <a:buSzPct val="100000"/>
              <a:buFont typeface="Wingdings" panose="05000000000000000000" pitchFamily="2" charset="2"/>
              <a:buNone/>
            </a:pPr>
            <a:r>
              <a:rPr lang="en-US" sz="2000" dirty="0" smtClean="0">
                <a:latin typeface="Times New Roman" pitchFamily="18" charset="0"/>
                <a:cs typeface="Times New Roman" pitchFamily="18" charset="0"/>
              </a:rPr>
              <a:t>Examples:</a:t>
            </a:r>
            <a:r>
              <a:rPr lang="en-US" sz="2000" baseline="0" dirty="0" smtClean="0">
                <a:latin typeface="Times New Roman" pitchFamily="18" charset="0"/>
                <a:cs typeface="Times New Roman" pitchFamily="18" charset="0"/>
              </a:rPr>
              <a:t> </a:t>
            </a:r>
            <a:r>
              <a:rPr lang="en-US" sz="2000" i="1" baseline="0" dirty="0" smtClean="0">
                <a:latin typeface="Times New Roman" pitchFamily="18" charset="0"/>
                <a:cs typeface="Times New Roman" pitchFamily="18" charset="0"/>
              </a:rPr>
              <a:t>“The racial demographics of the neighborhood are undergoing changes in race, so sell now.” </a:t>
            </a:r>
          </a:p>
          <a:p>
            <a:pPr>
              <a:buClrTx/>
              <a:buSzPct val="100000"/>
              <a:buFont typeface="Wingdings" panose="05000000000000000000" pitchFamily="2" charset="2"/>
              <a:buNone/>
            </a:pPr>
            <a:endParaRPr lang="en-US" sz="2000" i="1" baseline="0" dirty="0" smtClean="0">
              <a:latin typeface="Times New Roman" pitchFamily="18" charset="0"/>
              <a:cs typeface="Times New Roman" pitchFamily="18" charset="0"/>
            </a:endParaRPr>
          </a:p>
          <a:p>
            <a:pPr>
              <a:buClrTx/>
              <a:buSzPct val="100000"/>
              <a:buFont typeface="Wingdings" panose="05000000000000000000" pitchFamily="2" charset="2"/>
              <a:buNone/>
            </a:pPr>
            <a:endParaRPr lang="en-US" sz="2000" i="1" baseline="0" dirty="0" smtClean="0">
              <a:latin typeface="Times New Roman" pitchFamily="18" charset="0"/>
              <a:cs typeface="Times New Roman" pitchFamily="18" charset="0"/>
            </a:endParaRPr>
          </a:p>
          <a:p>
            <a:pPr>
              <a:buClrTx/>
              <a:buSzPct val="100000"/>
              <a:buFont typeface="Wingdings" panose="05000000000000000000" pitchFamily="2" charset="2"/>
              <a:buNone/>
            </a:pPr>
            <a:endParaRPr lang="en-US" sz="2000" i="1" baseline="0" dirty="0" smtClean="0">
              <a:latin typeface="Times New Roman" pitchFamily="18" charset="0"/>
              <a:cs typeface="Times New Roman" pitchFamily="18" charset="0"/>
            </a:endParaRPr>
          </a:p>
          <a:p>
            <a:pPr>
              <a:buClrTx/>
              <a:buSzPct val="100000"/>
              <a:buFont typeface="Wingdings" panose="05000000000000000000" pitchFamily="2" charset="2"/>
              <a:buNone/>
            </a:pPr>
            <a:endParaRPr lang="en-US" sz="2000" i="1" baseline="0" dirty="0" smtClean="0">
              <a:latin typeface="Times New Roman" pitchFamily="18" charset="0"/>
              <a:cs typeface="Times New Roman" pitchFamily="18" charset="0"/>
            </a:endParaRPr>
          </a:p>
          <a:p>
            <a:pPr>
              <a:buClrTx/>
              <a:buSzPct val="100000"/>
              <a:buFont typeface="Wingdings" panose="05000000000000000000" pitchFamily="2" charset="2"/>
              <a:buNone/>
            </a:pPr>
            <a:r>
              <a:rPr lang="en-US" sz="2000" i="1" baseline="0" dirty="0" smtClean="0">
                <a:latin typeface="Times New Roman" pitchFamily="18" charset="0"/>
                <a:cs typeface="Times New Roman" pitchFamily="18" charset="0"/>
              </a:rPr>
              <a:t>Property taxes will go up when the national origin changes, sell now.”</a:t>
            </a:r>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0" y="6403975"/>
            <a:ext cx="8610600" cy="457200"/>
          </a:xfrm>
        </p:spPr>
        <p:txBody>
          <a:bodyPr/>
          <a:lstStyle/>
          <a:p>
            <a:pPr>
              <a:defRPr/>
            </a:pPr>
            <a:r>
              <a:rPr lang="en-US" sz="1000" dirty="0" smtClean="0"/>
              <a:t>Texas Workforce Commission Civil Rights Division, 2017</a:t>
            </a:r>
            <a:endParaRPr lang="en-US" sz="1000" dirty="0"/>
          </a:p>
        </p:txBody>
      </p:sp>
      <p:sp>
        <p:nvSpPr>
          <p:cNvPr id="5" name="Slide Number Placeholder 4"/>
          <p:cNvSpPr>
            <a:spLocks noGrp="1"/>
          </p:cNvSpPr>
          <p:nvPr>
            <p:ph type="sldNum" sz="quarter" idx="12"/>
          </p:nvPr>
        </p:nvSpPr>
        <p:spPr/>
        <p:txBody>
          <a:bodyPr/>
          <a:lstStyle/>
          <a:p>
            <a:pPr>
              <a:defRPr/>
            </a:pPr>
            <a:fld id="{2E6951B0-252F-48AA-8C6A-A89FD2DD89DA}" type="slidenum">
              <a:rPr lang="en-US" smtClean="0"/>
              <a:pPr>
                <a:defRPr/>
              </a:pPr>
              <a:t>30</a:t>
            </a:fld>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343400" y="4114800"/>
            <a:ext cx="2185176" cy="1455663"/>
          </a:xfrm>
          <a:prstGeom prst="rect">
            <a:avLst/>
          </a:prstGeom>
        </p:spPr>
      </p:pic>
      <p:sp>
        <p:nvSpPr>
          <p:cNvPr id="8" name="Title 7"/>
          <p:cNvSpPr>
            <a:spLocks noGrp="1"/>
          </p:cNvSpPr>
          <p:nvPr>
            <p:ph type="title"/>
          </p:nvPr>
        </p:nvSpPr>
        <p:spPr>
          <a:xfrm>
            <a:off x="762000" y="533400"/>
            <a:ext cx="7696200" cy="1143000"/>
          </a:xfrm>
        </p:spPr>
        <p:txBody>
          <a:bodyPr/>
          <a:lstStyle/>
          <a:p>
            <a:r>
              <a:rPr lang="en-US" sz="4000" dirty="0" smtClean="0">
                <a:solidFill>
                  <a:schemeClr val="tx1"/>
                </a:solidFill>
              </a:rPr>
              <a:t>Issue: Entry</a:t>
            </a:r>
            <a:r>
              <a:rPr lang="en-US" sz="4000" baseline="0" dirty="0" smtClean="0">
                <a:solidFill>
                  <a:schemeClr val="tx1"/>
                </a:solidFill>
              </a:rPr>
              <a:t> into Neighborhood</a:t>
            </a:r>
            <a:endParaRPr lang="en-US" sz="4000" dirty="0">
              <a:solidFill>
                <a:schemeClr val="tx1"/>
              </a:solidFill>
            </a:endParaRPr>
          </a:p>
        </p:txBody>
      </p:sp>
    </p:spTree>
    <p:extLst>
      <p:ext uri="{BB962C8B-B14F-4D97-AF65-F5344CB8AC3E}">
        <p14:creationId xmlns:p14="http://schemas.microsoft.com/office/powerpoint/2010/main" xmlns="" val="174745967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2000"/>
                                        <p:tgtEl>
                                          <p:spTgt spid="3">
                                            <p:txEl>
                                              <p:pRg st="3" end="3"/>
                                            </p:txEl>
                                          </p:spTgt>
                                        </p:tgtEl>
                                      </p:cBhvr>
                                    </p:animEffect>
                                    <p:anim calcmode="lin" valueType="num">
                                      <p:cBhvr>
                                        <p:cTn id="15"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2000"/>
                                        <p:tgtEl>
                                          <p:spTgt spid="3">
                                            <p:txEl>
                                              <p:pRg st="4" end="4"/>
                                            </p:txEl>
                                          </p:spTgt>
                                        </p:tgtEl>
                                      </p:cBhvr>
                                    </p:animEffect>
                                    <p:anim calcmode="lin" valueType="num">
                                      <p:cBhvr>
                                        <p:cTn id="22"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fade">
                                      <p:cBhvr>
                                        <p:cTn id="28" dur="2000"/>
                                        <p:tgtEl>
                                          <p:spTgt spid="3">
                                            <p:txEl>
                                              <p:pRg st="9" end="9"/>
                                            </p:txEl>
                                          </p:spTgt>
                                        </p:tgtEl>
                                      </p:cBhvr>
                                    </p:animEffect>
                                    <p:anim calcmode="lin" valueType="num">
                                      <p:cBhvr>
                                        <p:cTn id="29"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533400" y="533400"/>
            <a:ext cx="8001000" cy="1143000"/>
          </a:xfrm>
        </p:spPr>
        <p:txBody>
          <a:bodyPr/>
          <a:lstStyle/>
          <a:p>
            <a:r>
              <a:rPr lang="en-US" dirty="0" smtClean="0">
                <a:solidFill>
                  <a:schemeClr val="tx1"/>
                </a:solidFill>
              </a:rPr>
              <a:t>Issue: Brokerage Services, Loans and Other Financial Assistance</a:t>
            </a:r>
            <a:endParaRPr lang="en-US" dirty="0">
              <a:solidFill>
                <a:schemeClr val="tx1"/>
              </a:solidFill>
            </a:endParaRPr>
          </a:p>
        </p:txBody>
      </p:sp>
      <p:sp>
        <p:nvSpPr>
          <p:cNvPr id="11" name="Content Placeholder 10"/>
          <p:cNvSpPr>
            <a:spLocks noGrp="1"/>
          </p:cNvSpPr>
          <p:nvPr>
            <p:ph sz="half" idx="1"/>
          </p:nvPr>
        </p:nvSpPr>
        <p:spPr>
          <a:xfrm>
            <a:off x="304800" y="1752600"/>
            <a:ext cx="8305800" cy="5029200"/>
          </a:xfrm>
        </p:spPr>
        <p:txBody>
          <a:bodyPr/>
          <a:lstStyle/>
          <a:p>
            <a:pPr>
              <a:buNone/>
            </a:pPr>
            <a:r>
              <a:rPr lang="en-US" sz="2000" b="1" dirty="0" smtClean="0"/>
              <a:t>Brokerage Services:</a:t>
            </a:r>
          </a:p>
          <a:p>
            <a:pPr>
              <a:buFont typeface="Wingdings" pitchFamily="2" charset="2"/>
              <a:buChar char="§"/>
            </a:pPr>
            <a:r>
              <a:rPr lang="en-US" sz="1500" dirty="0" smtClean="0"/>
              <a:t>Set different fees for access to or membership in a multiple listing service (MLS)</a:t>
            </a:r>
          </a:p>
          <a:p>
            <a:pPr>
              <a:buFont typeface="Wingdings" pitchFamily="2" charset="2"/>
              <a:buChar char="§"/>
            </a:pPr>
            <a:r>
              <a:rPr lang="en-US" sz="1500" dirty="0" smtClean="0"/>
              <a:t>Deny or limited benefits accruing to members in a real estate brokers’ organization</a:t>
            </a:r>
          </a:p>
          <a:p>
            <a:pPr>
              <a:buFont typeface="Wingdings" pitchFamily="2" charset="2"/>
              <a:buChar char="§"/>
            </a:pPr>
            <a:r>
              <a:rPr lang="en-US" sz="1500" dirty="0" smtClean="0"/>
              <a:t>Impose different standards or criteria for membership in a real estate sales or rental organization</a:t>
            </a:r>
          </a:p>
          <a:p>
            <a:pPr>
              <a:buFont typeface="Wingdings" pitchFamily="2" charset="2"/>
              <a:buChar char="§"/>
            </a:pPr>
            <a:r>
              <a:rPr lang="en-US" sz="1500" dirty="0" smtClean="0"/>
              <a:t>Establish geographic boundaries for access, membership or participation in any multiple listing service</a:t>
            </a:r>
          </a:p>
          <a:p>
            <a:pPr>
              <a:buNone/>
            </a:pPr>
            <a:endParaRPr lang="en-US" sz="1000" b="1" dirty="0" smtClean="0"/>
          </a:p>
          <a:p>
            <a:pPr>
              <a:buNone/>
            </a:pPr>
            <a:r>
              <a:rPr lang="en-US" sz="2000" b="1" dirty="0" smtClean="0"/>
              <a:t>In lending and other financial assistance:</a:t>
            </a:r>
          </a:p>
          <a:p>
            <a:pPr>
              <a:buFont typeface="Wingdings" pitchFamily="2" charset="2"/>
              <a:buChar char="§"/>
            </a:pPr>
            <a:r>
              <a:rPr lang="en-US" sz="1500" dirty="0" smtClean="0"/>
              <a:t>Refuse to provide a person</a:t>
            </a:r>
          </a:p>
          <a:p>
            <a:pPr lvl="1">
              <a:buFont typeface="Wingdings" pitchFamily="2" charset="2"/>
              <a:buChar char="§"/>
            </a:pPr>
            <a:r>
              <a:rPr lang="en-US" sz="1500" dirty="0" smtClean="0"/>
              <a:t>Loan or financial assistance availability</a:t>
            </a:r>
          </a:p>
          <a:p>
            <a:pPr lvl="1">
              <a:buFont typeface="Wingdings" pitchFamily="2" charset="2"/>
              <a:buChar char="§"/>
            </a:pPr>
            <a:r>
              <a:rPr lang="en-US" sz="1500" dirty="0" smtClean="0"/>
              <a:t>Application requirements</a:t>
            </a:r>
          </a:p>
          <a:p>
            <a:pPr>
              <a:buFont typeface="Wingdings" pitchFamily="2" charset="2"/>
              <a:buChar char="§"/>
            </a:pPr>
            <a:r>
              <a:rPr lang="en-US" sz="1500" dirty="0" smtClean="0"/>
              <a:t>Provide information that is inaccurate or different </a:t>
            </a:r>
          </a:p>
          <a:p>
            <a:pPr>
              <a:buFont typeface="Wingdings" pitchFamily="2" charset="2"/>
              <a:buChar char="§"/>
            </a:pPr>
            <a:r>
              <a:rPr lang="en-US" sz="1500" dirty="0" smtClean="0"/>
              <a:t>Determine the type of loan or financial assistance</a:t>
            </a:r>
          </a:p>
          <a:p>
            <a:pPr>
              <a:buFont typeface="Wingdings" pitchFamily="2" charset="2"/>
              <a:buChar char="§"/>
            </a:pPr>
            <a:r>
              <a:rPr lang="en-US" sz="1500" dirty="0" smtClean="0"/>
              <a:t>Fix the amount, interest rate, duration, etc.</a:t>
            </a:r>
          </a:p>
          <a:p>
            <a:pPr>
              <a:buFont typeface="Wingdings" pitchFamily="2" charset="2"/>
              <a:buChar char="§"/>
            </a:pPr>
            <a:r>
              <a:rPr lang="en-US" sz="1500" dirty="0" smtClean="0"/>
              <a:t>Use different practices in determining credit worthiness</a:t>
            </a:r>
            <a:r>
              <a:rPr lang="en-US" sz="1600" dirty="0" smtClean="0"/>
              <a:t>.</a:t>
            </a:r>
          </a:p>
          <a:p>
            <a:pPr>
              <a:buFont typeface="Wingdings" pitchFamily="2" charset="2"/>
              <a:buChar char="§"/>
            </a:pPr>
            <a:endParaRPr lang="en-US" sz="1700" dirty="0"/>
          </a:p>
        </p:txBody>
      </p:sp>
      <p:sp>
        <p:nvSpPr>
          <p:cNvPr id="12" name="Content Placeholder 11"/>
          <p:cNvSpPr>
            <a:spLocks noGrp="1"/>
          </p:cNvSpPr>
          <p:nvPr>
            <p:ph sz="half" idx="2"/>
          </p:nvPr>
        </p:nvSpPr>
        <p:spPr>
          <a:xfrm>
            <a:off x="5486400" y="5334000"/>
            <a:ext cx="3657600" cy="1143000"/>
          </a:xfrm>
        </p:spPr>
        <p:txBody>
          <a:bodyPr/>
          <a:lstStyle/>
          <a:p>
            <a:pPr>
              <a:buNone/>
            </a:pPr>
            <a:r>
              <a:rPr lang="en-US" sz="1400" i="1" dirty="0" smtClean="0"/>
              <a:t>      Example: “You have to pay a higher interest rate because people of your national origin are a higher credit risk.”</a:t>
            </a:r>
            <a:endParaRPr lang="en-US" sz="1400" i="1" dirty="0"/>
          </a:p>
        </p:txBody>
      </p:sp>
      <p:sp>
        <p:nvSpPr>
          <p:cNvPr id="2" name="Footer Placeholder 1"/>
          <p:cNvSpPr>
            <a:spLocks noGrp="1"/>
          </p:cNvSpPr>
          <p:nvPr>
            <p:ph type="ftr" sz="quarter" idx="11"/>
          </p:nvPr>
        </p:nvSpPr>
        <p:spPr/>
        <p:txBody>
          <a:bodyPr/>
          <a:lstStyle/>
          <a:p>
            <a:pPr>
              <a:defRPr/>
            </a:pPr>
            <a:r>
              <a:rPr lang="en-US" sz="1000" dirty="0" smtClean="0"/>
              <a:t>Texas Workforce Commission Civil Rights Division, 2017</a:t>
            </a:r>
            <a:endParaRPr lang="en-US" sz="1000" dirty="0"/>
          </a:p>
        </p:txBody>
      </p:sp>
      <p:sp>
        <p:nvSpPr>
          <p:cNvPr id="3" name="Slide Number Placeholder 2"/>
          <p:cNvSpPr>
            <a:spLocks noGrp="1"/>
          </p:cNvSpPr>
          <p:nvPr>
            <p:ph type="sldNum" sz="quarter" idx="12"/>
          </p:nvPr>
        </p:nvSpPr>
        <p:spPr/>
        <p:txBody>
          <a:bodyPr/>
          <a:lstStyle/>
          <a:p>
            <a:pPr>
              <a:defRPr/>
            </a:pPr>
            <a:fld id="{F9853117-3DC4-4507-BF79-05BB6E1F5187}" type="slidenum">
              <a:rPr lang="en-US" smtClean="0"/>
              <a:pPr>
                <a:defRPr/>
              </a:pPr>
              <a:t>31</a:t>
            </a:fld>
            <a:endParaRPr lang="en-US" dirty="0"/>
          </a:p>
        </p:txBody>
      </p:sp>
      <p:pic>
        <p:nvPicPr>
          <p:cNvPr id="8" name="Picture 3"/>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14900" t="13491" r="15106" b="13091"/>
          <a:stretch/>
        </p:blipFill>
        <p:spPr bwMode="auto">
          <a:xfrm>
            <a:off x="6085822" y="3505200"/>
            <a:ext cx="2296178" cy="1676400"/>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525164808"/>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5071"/>
            <a:ext cx="8077200" cy="4495800"/>
          </a:xfrm>
        </p:spPr>
        <p:txBody>
          <a:bodyPr/>
          <a:lstStyle/>
          <a:p>
            <a:pPr marL="61912" lvl="2" indent="0">
              <a:buClr>
                <a:schemeClr val="accent4"/>
              </a:buClr>
              <a:buSzPct val="100000"/>
              <a:buNone/>
            </a:pPr>
            <a:r>
              <a:rPr lang="en-US" sz="1800" dirty="0" smtClean="0">
                <a:latin typeface="Times New Roman" pitchFamily="18" charset="0"/>
                <a:cs typeface="Times New Roman" pitchFamily="18" charset="0"/>
              </a:rPr>
              <a:t>Under the Texas Workforce Commission Fair Housing Rules, someone cannot:</a:t>
            </a:r>
          </a:p>
          <a:p>
            <a:pPr marL="404812" lvl="2" indent="-342900">
              <a:buClr>
                <a:schemeClr val="accent4"/>
              </a:buClr>
              <a:buSzPct val="100000"/>
              <a:buFont typeface="Wingdings" panose="05000000000000000000" pitchFamily="2" charset="2"/>
              <a:buChar char="§"/>
            </a:pPr>
            <a:r>
              <a:rPr lang="en-US" sz="1800" dirty="0" smtClean="0">
                <a:latin typeface="Times New Roman" pitchFamily="18" charset="0"/>
                <a:cs typeface="Times New Roman" pitchFamily="18" charset="0"/>
              </a:rPr>
              <a:t>Interfere </a:t>
            </a:r>
            <a:r>
              <a:rPr lang="en-US" sz="1800" dirty="0">
                <a:latin typeface="Times New Roman" pitchFamily="18" charset="0"/>
                <a:cs typeface="Times New Roman" pitchFamily="18" charset="0"/>
              </a:rPr>
              <a:t>with an individual in their enjoyment of a dwelling</a:t>
            </a:r>
          </a:p>
          <a:p>
            <a:pPr marL="404812" lvl="2" indent="-342900">
              <a:buClr>
                <a:schemeClr val="accent4"/>
              </a:buClr>
              <a:buSzPct val="100000"/>
              <a:buFont typeface="Wingdings" panose="05000000000000000000" pitchFamily="2" charset="2"/>
              <a:buChar char="§"/>
            </a:pPr>
            <a:r>
              <a:rPr lang="en-US" sz="1800" dirty="0" smtClean="0">
                <a:latin typeface="Times New Roman" pitchFamily="18" charset="0"/>
                <a:cs typeface="Times New Roman" pitchFamily="18" charset="0"/>
              </a:rPr>
              <a:t>Coerce a person</a:t>
            </a:r>
          </a:p>
          <a:p>
            <a:pPr marL="404812" lvl="2" indent="-342900">
              <a:buClr>
                <a:schemeClr val="accent4"/>
              </a:buClr>
              <a:buSzPct val="100000"/>
              <a:buFont typeface="Wingdings" panose="05000000000000000000" pitchFamily="2" charset="2"/>
              <a:buChar char="§"/>
            </a:pPr>
            <a:r>
              <a:rPr lang="en-US" sz="1800" dirty="0" smtClean="0">
                <a:latin typeface="Times New Roman" pitchFamily="18" charset="0"/>
                <a:cs typeface="Times New Roman" pitchFamily="18" charset="0"/>
              </a:rPr>
              <a:t>Threaten</a:t>
            </a:r>
          </a:p>
          <a:p>
            <a:pPr marL="404812" lvl="2" indent="-342900">
              <a:buClr>
                <a:schemeClr val="accent4"/>
              </a:buClr>
              <a:buSzPct val="100000"/>
              <a:buFont typeface="Wingdings" panose="05000000000000000000" pitchFamily="2" charset="2"/>
              <a:buChar char="§"/>
            </a:pPr>
            <a:r>
              <a:rPr lang="en-US" sz="1800" dirty="0" smtClean="0">
                <a:latin typeface="Times New Roman" pitchFamily="18" charset="0"/>
                <a:cs typeface="Times New Roman" pitchFamily="18" charset="0"/>
              </a:rPr>
              <a:t>Intimidate</a:t>
            </a:r>
          </a:p>
          <a:p>
            <a:pPr marL="404812" lvl="2" indent="-342900">
              <a:buClr>
                <a:schemeClr val="accent4"/>
              </a:buClr>
              <a:buSzPct val="100000"/>
              <a:buFont typeface="Wingdings" panose="05000000000000000000" pitchFamily="2" charset="2"/>
              <a:buChar char="§"/>
            </a:pPr>
            <a:r>
              <a:rPr lang="en-US" sz="1800" dirty="0" smtClean="0">
                <a:latin typeface="Times New Roman" pitchFamily="18" charset="0"/>
                <a:cs typeface="Times New Roman" pitchFamily="18" charset="0"/>
              </a:rPr>
              <a:t>Retaliate</a:t>
            </a:r>
          </a:p>
          <a:p>
            <a:pPr marL="61912" lvl="2" indent="0">
              <a:buClr>
                <a:schemeClr val="accent4"/>
              </a:buClr>
              <a:buSzPct val="100000"/>
              <a:buNone/>
            </a:pPr>
            <a:r>
              <a:rPr lang="en-US" sz="1800" dirty="0" smtClean="0">
                <a:latin typeface="Times New Roman" pitchFamily="18" charset="0"/>
                <a:cs typeface="Times New Roman" pitchFamily="18" charset="0"/>
              </a:rPr>
              <a:t>*No exemptions apply*</a:t>
            </a:r>
          </a:p>
          <a:p>
            <a:pPr marL="61912" lvl="2" indent="0">
              <a:buClr>
                <a:schemeClr val="accent4"/>
              </a:buClr>
              <a:buSzPct val="100000"/>
              <a:buNone/>
            </a:pPr>
            <a:endParaRPr lang="en-US" sz="1800" dirty="0" smtClean="0">
              <a:latin typeface="Times New Roman" pitchFamily="18" charset="0"/>
              <a:cs typeface="Times New Roman" pitchFamily="18" charset="0"/>
            </a:endParaRPr>
          </a:p>
          <a:p>
            <a:pPr marL="61912" lvl="2" indent="0">
              <a:buClr>
                <a:schemeClr val="accent4"/>
              </a:buClr>
              <a:buSzPct val="100000"/>
              <a:buNone/>
            </a:pPr>
            <a:r>
              <a:rPr lang="en-US" sz="1800" dirty="0" smtClean="0">
                <a:latin typeface="Times New Roman" pitchFamily="18" charset="0"/>
                <a:cs typeface="Times New Roman" pitchFamily="18" charset="0"/>
              </a:rPr>
              <a:t>Example:</a:t>
            </a:r>
          </a:p>
          <a:p>
            <a:pPr marL="61912" lvl="2" indent="0">
              <a:buClr>
                <a:schemeClr val="accent4"/>
              </a:buClr>
              <a:buSzPct val="100000"/>
              <a:buNone/>
            </a:pPr>
            <a:endParaRPr lang="en-US" sz="1800" dirty="0" smtClean="0">
              <a:latin typeface="Times New Roman" pitchFamily="18" charset="0"/>
              <a:cs typeface="Times New Roman" pitchFamily="18" charset="0"/>
            </a:endParaRPr>
          </a:p>
          <a:p>
            <a:pPr marL="61912" lvl="2" indent="0">
              <a:buClr>
                <a:schemeClr val="accent4"/>
              </a:buClr>
              <a:buSzPct val="100000"/>
              <a:buNone/>
            </a:pPr>
            <a:r>
              <a:rPr lang="en-US" sz="1800" dirty="0" smtClean="0">
                <a:latin typeface="Times New Roman" pitchFamily="18" charset="0"/>
                <a:cs typeface="Times New Roman" pitchFamily="18" charset="0"/>
              </a:rPr>
              <a:t>“</a:t>
            </a:r>
            <a:r>
              <a:rPr lang="en-US" sz="1800" i="1" dirty="0" smtClean="0">
                <a:latin typeface="Times New Roman" pitchFamily="18" charset="0"/>
                <a:cs typeface="Times New Roman" pitchFamily="18" charset="0"/>
              </a:rPr>
              <a:t>Assistant Manager,</a:t>
            </a:r>
            <a:r>
              <a:rPr lang="en-US" sz="1800" i="1" baseline="0" dirty="0" smtClean="0">
                <a:latin typeface="Times New Roman" pitchFamily="18" charset="0"/>
                <a:cs typeface="Times New Roman" pitchFamily="18" charset="0"/>
              </a:rPr>
              <a:t> you are fired because you refuse to rent to only Americans.” </a:t>
            </a:r>
          </a:p>
          <a:p>
            <a:pPr marL="61912" lvl="2" indent="0">
              <a:buClr>
                <a:schemeClr val="accent4"/>
              </a:buClr>
              <a:buSzPct val="100000"/>
              <a:buNone/>
            </a:pPr>
            <a:endParaRPr lang="en-US" sz="1800" i="1" baseline="0" dirty="0" smtClean="0">
              <a:latin typeface="Times New Roman" pitchFamily="18" charset="0"/>
              <a:cs typeface="Times New Roman" pitchFamily="18" charset="0"/>
            </a:endParaRPr>
          </a:p>
          <a:p>
            <a:pPr marL="61912" lvl="2" indent="0">
              <a:buClr>
                <a:schemeClr val="accent4"/>
              </a:buClr>
              <a:buSzPct val="100000"/>
              <a:buNone/>
            </a:pPr>
            <a:r>
              <a:rPr lang="en-US" sz="1800" i="1" baseline="0" dirty="0" smtClean="0">
                <a:latin typeface="Times New Roman" pitchFamily="18" charset="0"/>
                <a:cs typeface="Times New Roman" pitchFamily="18" charset="0"/>
              </a:rPr>
              <a:t>“You are evicted because you filed a fair housing complaint.”</a:t>
            </a:r>
            <a:endParaRPr lang="en-US" sz="18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0" y="6403975"/>
            <a:ext cx="8915400" cy="457200"/>
          </a:xfrm>
        </p:spPr>
        <p:txBody>
          <a:bodyPr/>
          <a:lstStyle/>
          <a:p>
            <a:pPr>
              <a:defRPr/>
            </a:pPr>
            <a:r>
              <a:rPr lang="en-US" sz="1000" dirty="0" smtClean="0"/>
              <a:t>Texas Workforce Commission Civil Rights Division, 2017</a:t>
            </a:r>
            <a:endParaRPr lang="en-US" sz="1000" dirty="0"/>
          </a:p>
        </p:txBody>
      </p:sp>
      <p:pic>
        <p:nvPicPr>
          <p:cNvPr id="3074" name="Picture 2" descr="Woman being fire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2667000"/>
            <a:ext cx="2819400" cy="22870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2E6951B0-252F-48AA-8C6A-A89FD2DD89DA}" type="slidenum">
              <a:rPr lang="en-US" smtClean="0"/>
              <a:pPr>
                <a:defRPr/>
              </a:pPr>
              <a:t>32</a:t>
            </a:fld>
            <a:endParaRPr lang="en-US" dirty="0"/>
          </a:p>
        </p:txBody>
      </p:sp>
      <p:sp>
        <p:nvSpPr>
          <p:cNvPr id="8" name="Title 7"/>
          <p:cNvSpPr>
            <a:spLocks noGrp="1"/>
          </p:cNvSpPr>
          <p:nvPr>
            <p:ph type="title"/>
          </p:nvPr>
        </p:nvSpPr>
        <p:spPr>
          <a:xfrm>
            <a:off x="533400" y="533400"/>
            <a:ext cx="8382000" cy="1143000"/>
          </a:xfrm>
        </p:spPr>
        <p:txBody>
          <a:bodyPr/>
          <a:lstStyle/>
          <a:p>
            <a:r>
              <a:rPr lang="en-US" sz="3600" dirty="0" smtClean="0">
                <a:solidFill>
                  <a:schemeClr val="tx1"/>
                </a:solidFill>
              </a:rPr>
              <a:t>Issue: Retaliation, Interference, Coercion, Intimidation</a:t>
            </a:r>
            <a:endParaRPr lang="en-US" sz="3600" dirty="0">
              <a:solidFill>
                <a:schemeClr val="tx1"/>
              </a:solidFill>
            </a:endParaRPr>
          </a:p>
        </p:txBody>
      </p:sp>
    </p:spTree>
    <p:extLst>
      <p:ext uri="{BB962C8B-B14F-4D97-AF65-F5344CB8AC3E}">
        <p14:creationId xmlns:p14="http://schemas.microsoft.com/office/powerpoint/2010/main" xmlns="" val="167312422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000"/>
                                        <p:tgtEl>
                                          <p:spTgt spid="3">
                                            <p:txEl>
                                              <p:pRg st="2" end="2"/>
                                            </p:txEl>
                                          </p:spTgt>
                                        </p:tgtEl>
                                      </p:cBhvr>
                                    </p:animEffect>
                                    <p:anim calcmode="lin" valueType="num">
                                      <p:cBhvr>
                                        <p:cTn id="8"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2000"/>
                                        <p:tgtEl>
                                          <p:spTgt spid="3">
                                            <p:txEl>
                                              <p:pRg st="3" end="3"/>
                                            </p:txEl>
                                          </p:spTgt>
                                        </p:tgtEl>
                                      </p:cBhvr>
                                    </p:animEffect>
                                    <p:anim calcmode="lin" valueType="num">
                                      <p:cBhvr>
                                        <p:cTn id="20"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3" end="3"/>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anim calcmode="lin" valueType="num">
                                      <p:cBhvr>
                                        <p:cTn id="2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6" dur="2000" fill="hold"/>
                                        <p:tgtEl>
                                          <p:spTgt spid="3">
                                            <p:txEl>
                                              <p:pRg st="4" end="4"/>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fade">
                                      <p:cBhvr>
                                        <p:cTn id="29" dur="2000"/>
                                        <p:tgtEl>
                                          <p:spTgt spid="3">
                                            <p:txEl>
                                              <p:pRg st="5" end="5"/>
                                            </p:txEl>
                                          </p:spTgt>
                                        </p:tgtEl>
                                      </p:cBhvr>
                                    </p:animEffect>
                                    <p:anim calcmode="lin" valueType="num">
                                      <p:cBhvr>
                                        <p:cTn id="30"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1" dur="2000" fill="hold"/>
                                        <p:tgtEl>
                                          <p:spTgt spid="3">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
                                            <p:txEl>
                                              <p:pRg st="6" end="6"/>
                                            </p:txEl>
                                          </p:spTgt>
                                        </p:tgtEl>
                                        <p:attrNameLst>
                                          <p:attrName>style.visibility</p:attrName>
                                        </p:attrNameLst>
                                      </p:cBhvr>
                                      <p:to>
                                        <p:strVal val="visible"/>
                                      </p:to>
                                    </p:set>
                                    <p:animEffect transition="in" filter="fade">
                                      <p:cBhvr>
                                        <p:cTn id="34" dur="2000"/>
                                        <p:tgtEl>
                                          <p:spTgt spid="3">
                                            <p:txEl>
                                              <p:pRg st="6" end="6"/>
                                            </p:txEl>
                                          </p:spTgt>
                                        </p:tgtEl>
                                      </p:cBhvr>
                                    </p:animEffect>
                                    <p:anim calcmode="lin" valueType="num">
                                      <p:cBhvr>
                                        <p:cTn id="35"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6" dur="2000" fill="hold"/>
                                        <p:tgtEl>
                                          <p:spTgt spid="3">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2000"/>
                                        <p:tgtEl>
                                          <p:spTgt spid="3">
                                            <p:txEl>
                                              <p:pRg st="8" end="8"/>
                                            </p:txEl>
                                          </p:spTgt>
                                        </p:tgtEl>
                                      </p:cBhvr>
                                    </p:animEffect>
                                    <p:anim calcmode="lin" valueType="num">
                                      <p:cBhvr>
                                        <p:cTn id="40" dur="2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1" dur="2000" fill="hold"/>
                                        <p:tgtEl>
                                          <p:spTgt spid="3">
                                            <p:txEl>
                                              <p:pRg st="8" end="8"/>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3">
                                            <p:txEl>
                                              <p:pRg st="10" end="10"/>
                                            </p:txEl>
                                          </p:spTgt>
                                        </p:tgtEl>
                                        <p:attrNameLst>
                                          <p:attrName>style.visibility</p:attrName>
                                        </p:attrNameLst>
                                      </p:cBhvr>
                                      <p:to>
                                        <p:strVal val="visible"/>
                                      </p:to>
                                    </p:set>
                                    <p:animEffect transition="in" filter="fade">
                                      <p:cBhvr>
                                        <p:cTn id="44" dur="2000"/>
                                        <p:tgtEl>
                                          <p:spTgt spid="3">
                                            <p:txEl>
                                              <p:pRg st="10" end="10"/>
                                            </p:txEl>
                                          </p:spTgt>
                                        </p:tgtEl>
                                      </p:cBhvr>
                                    </p:animEffect>
                                    <p:anim calcmode="lin" valueType="num">
                                      <p:cBhvr>
                                        <p:cTn id="45" dur="2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6" dur="2000" fill="hold"/>
                                        <p:tgtEl>
                                          <p:spTgt spid="3">
                                            <p:txEl>
                                              <p:pRg st="10" end="10"/>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Effect transition="in" filter="fade">
                                      <p:cBhvr>
                                        <p:cTn id="49" dur="2000"/>
                                        <p:tgtEl>
                                          <p:spTgt spid="3">
                                            <p:txEl>
                                              <p:pRg st="12" end="12"/>
                                            </p:txEl>
                                          </p:spTgt>
                                        </p:tgtEl>
                                      </p:cBhvr>
                                    </p:animEffect>
                                    <p:anim calcmode="lin" valueType="num">
                                      <p:cBhvr>
                                        <p:cTn id="50" dur="2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382000" cy="4495800"/>
          </a:xfrm>
        </p:spPr>
        <p:txBody>
          <a:bodyPr/>
          <a:lstStyle/>
          <a:p>
            <a:pPr marL="0" indent="0">
              <a:buSzPct val="100000"/>
              <a:buNone/>
            </a:pPr>
            <a:r>
              <a:rPr lang="en-US" sz="2400" dirty="0" smtClean="0">
                <a:latin typeface="Times New Roman" pitchFamily="18" charset="0"/>
                <a:cs typeface="Times New Roman" pitchFamily="18" charset="0"/>
              </a:rPr>
              <a:t>HUD’s Quid </a:t>
            </a:r>
            <a:r>
              <a:rPr lang="en-US" sz="2400" dirty="0">
                <a:latin typeface="Times New Roman" pitchFamily="18" charset="0"/>
                <a:cs typeface="Times New Roman" pitchFamily="18" charset="0"/>
              </a:rPr>
              <a:t>Pro Quo and Hostile Environment Harassment Rule</a:t>
            </a:r>
          </a:p>
          <a:p>
            <a:pPr marL="0" indent="0">
              <a:buSzPct val="100000"/>
              <a:buNone/>
            </a:pPr>
            <a:r>
              <a:rPr lang="en-US" sz="2000" dirty="0" smtClean="0">
                <a:latin typeface="Times New Roman" pitchFamily="18" charset="0"/>
                <a:cs typeface="Times New Roman" pitchFamily="18" charset="0"/>
                <a:hlinkClick r:id="rId3"/>
              </a:rPr>
              <a:t>https</a:t>
            </a:r>
            <a:r>
              <a:rPr lang="en-US" sz="2000" dirty="0">
                <a:latin typeface="Times New Roman" pitchFamily="18" charset="0"/>
                <a:cs typeface="Times New Roman" pitchFamily="18" charset="0"/>
                <a:hlinkClick r:id="rId3"/>
              </a:rPr>
              <a:t>://www.gpo.gov/fdsys/pkg/FR-2016-09-14/pdf/2016-21868.pdf     </a:t>
            </a:r>
            <a:endParaRPr lang="en-US" sz="2000" dirty="0">
              <a:latin typeface="Times New Roman" pitchFamily="18" charset="0"/>
              <a:cs typeface="Times New Roman" pitchFamily="18" charset="0"/>
            </a:endParaRPr>
          </a:p>
          <a:p>
            <a:pPr marL="0" indent="0">
              <a:buSzPct val="100000"/>
              <a:buNone/>
            </a:pPr>
            <a:endParaRPr lang="en-US" sz="1000" dirty="0" smtClean="0">
              <a:latin typeface="Times New Roman" pitchFamily="18" charset="0"/>
              <a:cs typeface="Times New Roman" pitchFamily="18" charset="0"/>
            </a:endParaRPr>
          </a:p>
          <a:p>
            <a:pPr>
              <a:buClrTx/>
              <a:buSzPct val="100000"/>
              <a:buFont typeface="Wingdings" panose="05000000000000000000" pitchFamily="2" charset="2"/>
              <a:buChar char="§"/>
            </a:pPr>
            <a:r>
              <a:rPr lang="en-US" sz="2000" dirty="0" smtClean="0">
                <a:latin typeface="Times New Roman" pitchFamily="18" charset="0"/>
                <a:cs typeface="Times New Roman" pitchFamily="18" charset="0"/>
              </a:rPr>
              <a:t>What is quid </a:t>
            </a:r>
            <a:r>
              <a:rPr lang="en-US" sz="2000" dirty="0">
                <a:latin typeface="Times New Roman" pitchFamily="18" charset="0"/>
                <a:cs typeface="Times New Roman" pitchFamily="18" charset="0"/>
              </a:rPr>
              <a:t>pro quo </a:t>
            </a:r>
            <a:r>
              <a:rPr lang="en-US" sz="2000" dirty="0" smtClean="0">
                <a:latin typeface="Times New Roman" pitchFamily="18" charset="0"/>
                <a:cs typeface="Times New Roman" pitchFamily="18" charset="0"/>
              </a:rPr>
              <a:t>harassment?</a:t>
            </a:r>
          </a:p>
          <a:p>
            <a:pPr marL="0" indent="0">
              <a:buClrTx/>
              <a:buSzPct val="100000"/>
              <a:buNone/>
            </a:pPr>
            <a:r>
              <a:rPr lang="en-US" sz="1600" dirty="0" smtClean="0">
                <a:latin typeface="Times New Roman" pitchFamily="18" charset="0"/>
                <a:cs typeface="Times New Roman" pitchFamily="18" charset="0"/>
              </a:rPr>
              <a:t>An unwelcome </a:t>
            </a:r>
            <a:r>
              <a:rPr lang="en-US" sz="1600" dirty="0">
                <a:latin typeface="Times New Roman" pitchFamily="18" charset="0"/>
                <a:cs typeface="Times New Roman" pitchFamily="18" charset="0"/>
              </a:rPr>
              <a:t>request or demand </a:t>
            </a:r>
            <a:r>
              <a:rPr lang="en-US" sz="1600" dirty="0" smtClean="0">
                <a:latin typeface="Times New Roman" pitchFamily="18" charset="0"/>
                <a:cs typeface="Times New Roman" pitchFamily="18" charset="0"/>
              </a:rPr>
              <a:t>to engage </a:t>
            </a:r>
            <a:r>
              <a:rPr lang="en-US" sz="1600" dirty="0">
                <a:latin typeface="Times New Roman" pitchFamily="18" charset="0"/>
                <a:cs typeface="Times New Roman" pitchFamily="18" charset="0"/>
              </a:rPr>
              <a:t>in conduct where submission </a:t>
            </a:r>
            <a:r>
              <a:rPr lang="en-US" sz="1600" dirty="0" smtClean="0">
                <a:latin typeface="Times New Roman" pitchFamily="18" charset="0"/>
                <a:cs typeface="Times New Roman" pitchFamily="18" charset="0"/>
              </a:rPr>
              <a:t>to the </a:t>
            </a:r>
            <a:r>
              <a:rPr lang="en-US" sz="1600" dirty="0">
                <a:latin typeface="Times New Roman" pitchFamily="18" charset="0"/>
                <a:cs typeface="Times New Roman" pitchFamily="18" charset="0"/>
              </a:rPr>
              <a:t>request or demand, either </a:t>
            </a:r>
            <a:r>
              <a:rPr lang="en-US" sz="1600" dirty="0" smtClean="0">
                <a:latin typeface="Times New Roman" pitchFamily="18" charset="0"/>
                <a:cs typeface="Times New Roman" pitchFamily="18" charset="0"/>
              </a:rPr>
              <a:t>explicitly or </a:t>
            </a:r>
            <a:r>
              <a:rPr lang="en-US" sz="1600" dirty="0">
                <a:latin typeface="Times New Roman" pitchFamily="18" charset="0"/>
                <a:cs typeface="Times New Roman" pitchFamily="18" charset="0"/>
              </a:rPr>
              <a:t>implicitly, is made a </a:t>
            </a:r>
            <a:r>
              <a:rPr lang="en-US" sz="1600" dirty="0" smtClean="0">
                <a:latin typeface="Times New Roman" pitchFamily="18" charset="0"/>
                <a:cs typeface="Times New Roman" pitchFamily="18" charset="0"/>
              </a:rPr>
              <a:t>condition related to the </a:t>
            </a:r>
            <a:r>
              <a:rPr lang="en-US" sz="1600" dirty="0">
                <a:latin typeface="Times New Roman" pitchFamily="18" charset="0"/>
                <a:cs typeface="Times New Roman" pitchFamily="18" charset="0"/>
              </a:rPr>
              <a:t>sale, rental or </a:t>
            </a:r>
            <a:r>
              <a:rPr lang="en-US" sz="1600" dirty="0" smtClean="0">
                <a:latin typeface="Times New Roman" pitchFamily="18" charset="0"/>
                <a:cs typeface="Times New Roman" pitchFamily="18" charset="0"/>
              </a:rPr>
              <a:t>availability of </a:t>
            </a:r>
            <a:r>
              <a:rPr lang="en-US" sz="1600" dirty="0">
                <a:latin typeface="Times New Roman" pitchFamily="18" charset="0"/>
                <a:cs typeface="Times New Roman" pitchFamily="18" charset="0"/>
              </a:rPr>
              <a:t>a dwelling; the terms, conditions, </a:t>
            </a:r>
            <a:r>
              <a:rPr lang="en-US" sz="1600" dirty="0" smtClean="0">
                <a:latin typeface="Times New Roman" pitchFamily="18" charset="0"/>
                <a:cs typeface="Times New Roman" pitchFamily="18" charset="0"/>
              </a:rPr>
              <a:t>or privileges </a:t>
            </a:r>
            <a:r>
              <a:rPr lang="en-US" sz="1600" dirty="0">
                <a:latin typeface="Times New Roman" pitchFamily="18" charset="0"/>
                <a:cs typeface="Times New Roman" pitchFamily="18" charset="0"/>
              </a:rPr>
              <a:t>of the sale or rental, or </a:t>
            </a:r>
            <a:r>
              <a:rPr lang="en-US" sz="1600" dirty="0" smtClean="0">
                <a:latin typeface="Times New Roman" pitchFamily="18" charset="0"/>
                <a:cs typeface="Times New Roman" pitchFamily="18" charset="0"/>
              </a:rPr>
              <a:t>the provision </a:t>
            </a:r>
            <a:r>
              <a:rPr lang="en-US" sz="1600" dirty="0">
                <a:latin typeface="Times New Roman" pitchFamily="18" charset="0"/>
                <a:cs typeface="Times New Roman" pitchFamily="18" charset="0"/>
              </a:rPr>
              <a:t>of services or facilities </a:t>
            </a:r>
            <a:r>
              <a:rPr lang="en-US" sz="1600" dirty="0" smtClean="0">
                <a:latin typeface="Times New Roman" pitchFamily="18" charset="0"/>
                <a:cs typeface="Times New Roman" pitchFamily="18" charset="0"/>
              </a:rPr>
              <a:t>in connection </a:t>
            </a:r>
            <a:r>
              <a:rPr lang="en-US" sz="1600" dirty="0">
                <a:latin typeface="Times New Roman" pitchFamily="18" charset="0"/>
                <a:cs typeface="Times New Roman" pitchFamily="18" charset="0"/>
              </a:rPr>
              <a:t>therewith; or </a:t>
            </a:r>
            <a:r>
              <a:rPr lang="en-US" sz="1600" dirty="0" smtClean="0">
                <a:latin typeface="Times New Roman" pitchFamily="18" charset="0"/>
                <a:cs typeface="Times New Roman" pitchFamily="18" charset="0"/>
              </a:rPr>
              <a:t>the availability</a:t>
            </a:r>
            <a:r>
              <a:rPr lang="en-US" sz="1600" dirty="0">
                <a:latin typeface="Times New Roman" pitchFamily="18" charset="0"/>
                <a:cs typeface="Times New Roman" pitchFamily="18" charset="0"/>
              </a:rPr>
              <a:t>, terms, or conditions of </a:t>
            </a:r>
            <a:r>
              <a:rPr lang="en-US" sz="1600" dirty="0" smtClean="0">
                <a:latin typeface="Times New Roman" pitchFamily="18" charset="0"/>
                <a:cs typeface="Times New Roman" pitchFamily="18" charset="0"/>
              </a:rPr>
              <a:t>a residential </a:t>
            </a:r>
            <a:r>
              <a:rPr lang="en-US" sz="1600" dirty="0">
                <a:latin typeface="Times New Roman" pitchFamily="18" charset="0"/>
                <a:cs typeface="Times New Roman" pitchFamily="18" charset="0"/>
              </a:rPr>
              <a:t>real </a:t>
            </a:r>
            <a:r>
              <a:rPr lang="en-US" sz="1600" dirty="0" smtClean="0">
                <a:latin typeface="Times New Roman" pitchFamily="18" charset="0"/>
                <a:cs typeface="Times New Roman" pitchFamily="18" charset="0"/>
              </a:rPr>
              <a:t>estate-related transaction.</a:t>
            </a:r>
          </a:p>
          <a:p>
            <a:pPr marL="0" indent="0">
              <a:buClrTx/>
              <a:buSzPct val="100000"/>
              <a:buNone/>
            </a:pPr>
            <a:endParaRPr lang="en-US" sz="1000" dirty="0" smtClean="0">
              <a:latin typeface="Times New Roman" pitchFamily="18" charset="0"/>
              <a:cs typeface="Times New Roman" pitchFamily="18" charset="0"/>
            </a:endParaRPr>
          </a:p>
          <a:p>
            <a:pPr>
              <a:buClrTx/>
              <a:buSzPct val="100000"/>
              <a:buFont typeface="Wingdings" panose="05000000000000000000" pitchFamily="2" charset="2"/>
              <a:buChar char="§"/>
            </a:pPr>
            <a:r>
              <a:rPr lang="en-US" sz="2000" dirty="0" smtClean="0">
                <a:latin typeface="Times New Roman" pitchFamily="18" charset="0"/>
                <a:cs typeface="Times New Roman" pitchFamily="18" charset="0"/>
              </a:rPr>
              <a:t>What is hostile </a:t>
            </a:r>
            <a:r>
              <a:rPr lang="en-US" sz="2000" dirty="0">
                <a:latin typeface="Times New Roman" pitchFamily="18" charset="0"/>
                <a:cs typeface="Times New Roman" pitchFamily="18" charset="0"/>
              </a:rPr>
              <a:t>environment </a:t>
            </a:r>
            <a:r>
              <a:rPr lang="en-US" sz="2000" dirty="0" smtClean="0">
                <a:latin typeface="Times New Roman" pitchFamily="18" charset="0"/>
                <a:cs typeface="Times New Roman" pitchFamily="18" charset="0"/>
              </a:rPr>
              <a:t>harassment?</a:t>
            </a:r>
          </a:p>
          <a:p>
            <a:pPr marL="0" indent="0">
              <a:buClrTx/>
              <a:buSzPct val="100000"/>
              <a:buNone/>
            </a:pPr>
            <a:r>
              <a:rPr lang="en-US" sz="1600" dirty="0">
                <a:latin typeface="Times New Roman" pitchFamily="18" charset="0"/>
                <a:cs typeface="Times New Roman" pitchFamily="18" charset="0"/>
              </a:rPr>
              <a:t>U</a:t>
            </a:r>
            <a:r>
              <a:rPr lang="en-US" sz="1600" dirty="0" smtClean="0">
                <a:latin typeface="Times New Roman" pitchFamily="18" charset="0"/>
                <a:cs typeface="Times New Roman" pitchFamily="18" charset="0"/>
              </a:rPr>
              <a:t>nwelcome </a:t>
            </a:r>
            <a:r>
              <a:rPr lang="en-US" sz="1600" dirty="0">
                <a:latin typeface="Times New Roman" pitchFamily="18" charset="0"/>
                <a:cs typeface="Times New Roman" pitchFamily="18" charset="0"/>
              </a:rPr>
              <a:t>conduct that </a:t>
            </a:r>
            <a:r>
              <a:rPr lang="en-US" sz="1600" dirty="0" smtClean="0">
                <a:latin typeface="Times New Roman" pitchFamily="18" charset="0"/>
                <a:cs typeface="Times New Roman" pitchFamily="18" charset="0"/>
              </a:rPr>
              <a:t>is sufficiently </a:t>
            </a:r>
            <a:r>
              <a:rPr lang="en-US" sz="1600" dirty="0">
                <a:latin typeface="Times New Roman" pitchFamily="18" charset="0"/>
                <a:cs typeface="Times New Roman" pitchFamily="18" charset="0"/>
              </a:rPr>
              <a:t>severe or pervasive as </a:t>
            </a:r>
            <a:r>
              <a:rPr lang="en-US" sz="1600" dirty="0" smtClean="0">
                <a:latin typeface="Times New Roman" pitchFamily="18" charset="0"/>
                <a:cs typeface="Times New Roman" pitchFamily="18" charset="0"/>
              </a:rPr>
              <a:t>to interfere </a:t>
            </a:r>
            <a:r>
              <a:rPr lang="en-US" sz="1600" dirty="0">
                <a:latin typeface="Times New Roman" pitchFamily="18" charset="0"/>
                <a:cs typeface="Times New Roman" pitchFamily="18" charset="0"/>
              </a:rPr>
              <a:t>with</a:t>
            </a:r>
            <a:r>
              <a:rPr lang="en-US" sz="16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the sale, rental or availability of a dwelling; the terms, conditions, or privileges of the sale or rental, or the provision of services or facilities in connection therewith; or the availability, terms, or conditions of a residential real estate-related transaction</a:t>
            </a:r>
            <a:r>
              <a:rPr lang="en-US" sz="1600" dirty="0" smtClean="0">
                <a:latin typeface="Times New Roman" pitchFamily="18" charset="0"/>
                <a:cs typeface="Times New Roman" pitchFamily="18" charset="0"/>
              </a:rPr>
              <a:t>.</a:t>
            </a:r>
            <a:endParaRPr lang="en-US" sz="16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0" y="6403975"/>
            <a:ext cx="8915400" cy="457200"/>
          </a:xfrm>
        </p:spPr>
        <p:txBody>
          <a:bodyPr/>
          <a:lstStyle/>
          <a:p>
            <a:pPr>
              <a:defRPr/>
            </a:pPr>
            <a:r>
              <a:rPr lang="en-US" sz="1000" dirty="0" smtClean="0"/>
              <a:t>Texas Workforce Commission Civil Rights Division, 2017</a:t>
            </a:r>
            <a:endParaRPr lang="en-US" sz="1000" dirty="0"/>
          </a:p>
        </p:txBody>
      </p:sp>
      <p:sp>
        <p:nvSpPr>
          <p:cNvPr id="2" name="Slide Number Placeholder 1"/>
          <p:cNvSpPr>
            <a:spLocks noGrp="1"/>
          </p:cNvSpPr>
          <p:nvPr>
            <p:ph type="sldNum" sz="quarter" idx="12"/>
          </p:nvPr>
        </p:nvSpPr>
        <p:spPr/>
        <p:txBody>
          <a:bodyPr/>
          <a:lstStyle/>
          <a:p>
            <a:pPr>
              <a:defRPr/>
            </a:pPr>
            <a:fld id="{2E6951B0-252F-48AA-8C6A-A89FD2DD89DA}" type="slidenum">
              <a:rPr lang="en-US" smtClean="0"/>
              <a:pPr>
                <a:defRPr/>
              </a:pPr>
              <a:t>33</a:t>
            </a:fld>
            <a:endParaRPr lang="en-US" dirty="0"/>
          </a:p>
        </p:txBody>
      </p:sp>
      <p:pic>
        <p:nvPicPr>
          <p:cNvPr id="3074" name="Picture 2" descr="C:\Users\COVINVIV\AppData\Local\Microsoft\Windows\Temporary Internet Files\Content.IE5\3ZURX88G\Discrimination-and-Harassment[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7696200" y="2057400"/>
            <a:ext cx="929149" cy="96012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6"/>
          <p:cNvSpPr>
            <a:spLocks noGrp="1"/>
          </p:cNvSpPr>
          <p:nvPr>
            <p:ph type="title"/>
          </p:nvPr>
        </p:nvSpPr>
        <p:spPr>
          <a:xfrm>
            <a:off x="533400" y="533400"/>
            <a:ext cx="8153400" cy="1143000"/>
          </a:xfrm>
        </p:spPr>
        <p:txBody>
          <a:bodyPr/>
          <a:lstStyle/>
          <a:p>
            <a:r>
              <a:rPr lang="en-US" sz="3600" dirty="0" smtClean="0">
                <a:solidFill>
                  <a:schemeClr val="tx1"/>
                </a:solidFill>
              </a:rPr>
              <a:t>Issue: Retaliation, Interference, Coercion,</a:t>
            </a:r>
            <a:r>
              <a:rPr lang="en-US" sz="3600" baseline="0" dirty="0" smtClean="0">
                <a:solidFill>
                  <a:schemeClr val="tx1"/>
                </a:solidFill>
              </a:rPr>
              <a:t> Intimidation</a:t>
            </a:r>
            <a:endParaRPr lang="en-US" sz="3600" dirty="0">
              <a:solidFill>
                <a:schemeClr val="tx1"/>
              </a:solidFill>
            </a:endParaRPr>
          </a:p>
        </p:txBody>
      </p:sp>
    </p:spTree>
    <p:extLst>
      <p:ext uri="{BB962C8B-B14F-4D97-AF65-F5344CB8AC3E}">
        <p14:creationId xmlns:p14="http://schemas.microsoft.com/office/powerpoint/2010/main" xmlns="" val="209310178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000"/>
                                        <p:tgtEl>
                                          <p:spTgt spid="3">
                                            <p:txEl>
                                              <p:pRg st="3" end="3"/>
                                            </p:txEl>
                                          </p:spTgt>
                                        </p:tgtEl>
                                      </p:cBhvr>
                                    </p:animEffect>
                                    <p:anim calcmode="lin" valueType="num">
                                      <p:cBhvr>
                                        <p:cTn id="8"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2000"/>
                                        <p:tgtEl>
                                          <p:spTgt spid="3">
                                            <p:txEl>
                                              <p:pRg st="4" end="4"/>
                                            </p:txEl>
                                          </p:spTgt>
                                        </p:tgtEl>
                                      </p:cBhvr>
                                    </p:animEffect>
                                    <p:anim calcmode="lin" valueType="num">
                                      <p:cBhvr>
                                        <p:cTn id="15"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2000"/>
                                        <p:tgtEl>
                                          <p:spTgt spid="3">
                                            <p:txEl>
                                              <p:pRg st="0" end="0"/>
                                            </p:txEl>
                                          </p:spTgt>
                                        </p:tgtEl>
                                      </p:cBhvr>
                                    </p:animEffect>
                                    <p:anim calcmode="lin" valueType="num">
                                      <p:cBhvr>
                                        <p:cTn id="22"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fade">
                                      <p:cBhvr>
                                        <p:cTn id="28" dur="2000"/>
                                        <p:tgtEl>
                                          <p:spTgt spid="3">
                                            <p:txEl>
                                              <p:pRg st="1" end="1"/>
                                            </p:txEl>
                                          </p:spTgt>
                                        </p:tgtEl>
                                      </p:cBhvr>
                                    </p:animEffect>
                                    <p:anim calcmode="lin" valueType="num">
                                      <p:cBhvr>
                                        <p:cTn id="29"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anim calcmode="lin" valueType="num">
                                      <p:cBhvr>
                                        <p:cTn id="36"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2000"/>
                                        <p:tgtEl>
                                          <p:spTgt spid="3">
                                            <p:txEl>
                                              <p:pRg st="7" end="7"/>
                                            </p:txEl>
                                          </p:spTgt>
                                        </p:tgtEl>
                                      </p:cBhvr>
                                    </p:animEffect>
                                    <p:anim calcmode="lin" valueType="num">
                                      <p:cBhvr>
                                        <p:cTn id="43"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76400"/>
            <a:ext cx="8229600" cy="4495800"/>
          </a:xfrm>
        </p:spPr>
        <p:txBody>
          <a:bodyPr/>
          <a:lstStyle/>
          <a:p>
            <a:pPr marL="0" indent="0">
              <a:buSzPct val="100000"/>
              <a:buNone/>
            </a:pPr>
            <a:r>
              <a:rPr lang="en-US" sz="2400" dirty="0">
                <a:latin typeface="Times New Roman" pitchFamily="18" charset="0"/>
                <a:cs typeface="Times New Roman" pitchFamily="18" charset="0"/>
              </a:rPr>
              <a:t>HUD’s Quid Pro Quo and Hostile Environment Harassment </a:t>
            </a:r>
            <a:r>
              <a:rPr lang="en-US" sz="2400" dirty="0" smtClean="0">
                <a:latin typeface="Times New Roman" pitchFamily="18" charset="0"/>
                <a:cs typeface="Times New Roman" pitchFamily="18" charset="0"/>
              </a:rPr>
              <a:t>Rule</a:t>
            </a:r>
            <a:endParaRPr lang="en-US" sz="2000" dirty="0" smtClean="0">
              <a:latin typeface="Times New Roman" pitchFamily="18" charset="0"/>
              <a:cs typeface="Times New Roman" pitchFamily="18" charset="0"/>
            </a:endParaRPr>
          </a:p>
          <a:p>
            <a:pPr marL="0" indent="0">
              <a:buSzPct val="100000"/>
              <a:buNone/>
            </a:pPr>
            <a:endParaRPr lang="en-US" sz="2000" dirty="0" smtClean="0">
              <a:latin typeface="Times New Roman" pitchFamily="18" charset="0"/>
              <a:cs typeface="Times New Roman" pitchFamily="18" charset="0"/>
            </a:endParaRPr>
          </a:p>
          <a:p>
            <a:pPr>
              <a:buClrTx/>
              <a:buSzPct val="100000"/>
              <a:buFont typeface="Wingdings" panose="05000000000000000000" pitchFamily="2" charset="2"/>
              <a:buChar char="§"/>
            </a:pPr>
            <a:r>
              <a:rPr lang="en-US" sz="2000" dirty="0" smtClean="0">
                <a:latin typeface="Times New Roman" pitchFamily="18" charset="0"/>
                <a:cs typeface="Times New Roman" pitchFamily="18" charset="0"/>
              </a:rPr>
              <a:t>Direct liability</a:t>
            </a:r>
          </a:p>
          <a:p>
            <a:pPr lvl="1">
              <a:buClrTx/>
              <a:buSzPct val="100000"/>
              <a:buFont typeface="Wingdings" panose="05000000000000000000" pitchFamily="2" charset="2"/>
              <a:buChar char="§"/>
            </a:pPr>
            <a:r>
              <a:rPr lang="en-US" sz="1600" dirty="0" smtClean="0">
                <a:latin typeface="Times New Roman" pitchFamily="18" charset="0"/>
                <a:cs typeface="Times New Roman" pitchFamily="18" charset="0"/>
              </a:rPr>
              <a:t>Own Conduct</a:t>
            </a:r>
          </a:p>
          <a:p>
            <a:pPr lvl="1">
              <a:buClrTx/>
              <a:buSzPct val="100000"/>
              <a:buFont typeface="Wingdings" panose="05000000000000000000" pitchFamily="2" charset="2"/>
              <a:buChar char="§"/>
            </a:pPr>
            <a:r>
              <a:rPr lang="en-US" sz="1600" dirty="0" smtClean="0">
                <a:latin typeface="Times New Roman" pitchFamily="18" charset="0"/>
                <a:cs typeface="Times New Roman" pitchFamily="18" charset="0"/>
              </a:rPr>
              <a:t>Failing to take action on employee or agent</a:t>
            </a:r>
          </a:p>
          <a:p>
            <a:pPr lvl="1">
              <a:buClrTx/>
              <a:buSzPct val="100000"/>
              <a:buFont typeface="Wingdings" panose="05000000000000000000" pitchFamily="2" charset="2"/>
              <a:buChar char="§"/>
            </a:pPr>
            <a:r>
              <a:rPr lang="en-US" sz="1600" dirty="0" smtClean="0">
                <a:latin typeface="Times New Roman" pitchFamily="18" charset="0"/>
                <a:cs typeface="Times New Roman" pitchFamily="18" charset="0"/>
              </a:rPr>
              <a:t>Failing to take action on third party</a:t>
            </a:r>
          </a:p>
          <a:p>
            <a:pPr>
              <a:buClrTx/>
              <a:buSzPct val="100000"/>
              <a:buFont typeface="Wingdings" panose="05000000000000000000" pitchFamily="2" charset="2"/>
              <a:buChar char="§"/>
            </a:pPr>
            <a:r>
              <a:rPr lang="en-US" sz="2000" dirty="0">
                <a:latin typeface="Times New Roman" pitchFamily="18" charset="0"/>
                <a:cs typeface="Times New Roman" pitchFamily="18" charset="0"/>
              </a:rPr>
              <a:t>Vicarious </a:t>
            </a:r>
            <a:r>
              <a:rPr lang="en-US" sz="2000" dirty="0" smtClean="0">
                <a:latin typeface="Times New Roman" pitchFamily="18" charset="0"/>
                <a:cs typeface="Times New Roman" pitchFamily="18" charset="0"/>
              </a:rPr>
              <a:t>liability</a:t>
            </a:r>
          </a:p>
          <a:p>
            <a:pPr lvl="1">
              <a:buClrTx/>
              <a:buSzPct val="100000"/>
              <a:buFont typeface="Wingdings" panose="05000000000000000000" pitchFamily="2" charset="2"/>
              <a:buChar char="§"/>
            </a:pPr>
            <a:r>
              <a:rPr lang="en-US" sz="1500" dirty="0" smtClean="0">
                <a:latin typeface="Times New Roman" pitchFamily="18" charset="0"/>
                <a:cs typeface="Times New Roman" pitchFamily="18" charset="0"/>
              </a:rPr>
              <a:t> </a:t>
            </a:r>
            <a:r>
              <a:rPr lang="en-US" sz="1600" dirty="0">
                <a:latin typeface="Times New Roman" pitchFamily="18" charset="0"/>
                <a:cs typeface="Times New Roman" pitchFamily="18" charset="0"/>
              </a:rPr>
              <a:t>A person </a:t>
            </a:r>
            <a:r>
              <a:rPr lang="en-US" sz="1600" dirty="0" smtClean="0">
                <a:latin typeface="Times New Roman" pitchFamily="18" charset="0"/>
                <a:cs typeface="Times New Roman" pitchFamily="18" charset="0"/>
              </a:rPr>
              <a:t>is vicariously </a:t>
            </a:r>
            <a:r>
              <a:rPr lang="en-US" sz="1600" dirty="0">
                <a:latin typeface="Times New Roman" pitchFamily="18" charset="0"/>
                <a:cs typeface="Times New Roman" pitchFamily="18" charset="0"/>
              </a:rPr>
              <a:t>liable for a </a:t>
            </a:r>
            <a:r>
              <a:rPr lang="en-US" sz="1600" dirty="0" smtClean="0">
                <a:latin typeface="Times New Roman" pitchFamily="18" charset="0"/>
                <a:cs typeface="Times New Roman" pitchFamily="18" charset="0"/>
              </a:rPr>
              <a:t>discriminatory housing </a:t>
            </a:r>
            <a:r>
              <a:rPr lang="en-US" sz="1600" dirty="0">
                <a:latin typeface="Times New Roman" pitchFamily="18" charset="0"/>
                <a:cs typeface="Times New Roman" pitchFamily="18" charset="0"/>
              </a:rPr>
              <a:t>practice by the person’s </a:t>
            </a:r>
            <a:r>
              <a:rPr lang="en-US" sz="1600" dirty="0" smtClean="0">
                <a:latin typeface="Times New Roman" pitchFamily="18" charset="0"/>
                <a:cs typeface="Times New Roman" pitchFamily="18" charset="0"/>
              </a:rPr>
              <a:t>agent or </a:t>
            </a:r>
            <a:r>
              <a:rPr lang="en-US" sz="1600" dirty="0">
                <a:latin typeface="Times New Roman" pitchFamily="18" charset="0"/>
                <a:cs typeface="Times New Roman" pitchFamily="18" charset="0"/>
              </a:rPr>
              <a:t>employee, regardless of whether </a:t>
            </a:r>
            <a:r>
              <a:rPr lang="en-US" sz="1600" dirty="0" smtClean="0">
                <a:latin typeface="Times New Roman" pitchFamily="18" charset="0"/>
                <a:cs typeface="Times New Roman" pitchFamily="18" charset="0"/>
              </a:rPr>
              <a:t>the person </a:t>
            </a:r>
            <a:r>
              <a:rPr lang="en-US" sz="1600" dirty="0">
                <a:latin typeface="Times New Roman" pitchFamily="18" charset="0"/>
                <a:cs typeface="Times New Roman" pitchFamily="18" charset="0"/>
              </a:rPr>
              <a:t>knew or should have known </a:t>
            </a:r>
            <a:r>
              <a:rPr lang="en-US" sz="1600" dirty="0" smtClean="0">
                <a:latin typeface="Times New Roman" pitchFamily="18" charset="0"/>
                <a:cs typeface="Times New Roman" pitchFamily="18" charset="0"/>
              </a:rPr>
              <a:t>of the </a:t>
            </a:r>
            <a:r>
              <a:rPr lang="en-US" sz="1600" dirty="0">
                <a:latin typeface="Times New Roman" pitchFamily="18" charset="0"/>
                <a:cs typeface="Times New Roman" pitchFamily="18" charset="0"/>
              </a:rPr>
              <a:t>conduct that resulted in </a:t>
            </a:r>
            <a:r>
              <a:rPr lang="en-US" sz="1600" dirty="0" smtClean="0">
                <a:latin typeface="Times New Roman" pitchFamily="18" charset="0"/>
                <a:cs typeface="Times New Roman" pitchFamily="18" charset="0"/>
              </a:rPr>
              <a:t>a discriminatory </a:t>
            </a:r>
            <a:r>
              <a:rPr lang="en-US" sz="1600" dirty="0">
                <a:latin typeface="Times New Roman" pitchFamily="18" charset="0"/>
                <a:cs typeface="Times New Roman" pitchFamily="18" charset="0"/>
              </a:rPr>
              <a:t>housing practice</a:t>
            </a:r>
            <a:r>
              <a:rPr lang="en-US" sz="1600" dirty="0" smtClean="0">
                <a:latin typeface="Times New Roman" pitchFamily="18" charset="0"/>
                <a:cs typeface="Times New Roman" pitchFamily="18" charset="0"/>
              </a:rPr>
              <a:t>, consistent </a:t>
            </a:r>
            <a:r>
              <a:rPr lang="en-US" sz="1600" dirty="0">
                <a:latin typeface="Times New Roman" pitchFamily="18" charset="0"/>
                <a:cs typeface="Times New Roman" pitchFamily="18" charset="0"/>
              </a:rPr>
              <a:t>with agency law</a:t>
            </a:r>
            <a:r>
              <a:rPr lang="en-US" sz="1600" dirty="0" smtClean="0">
                <a:latin typeface="Times New Roman" pitchFamily="18" charset="0"/>
                <a:cs typeface="Times New Roman" pitchFamily="18" charset="0"/>
              </a:rPr>
              <a:t>. </a:t>
            </a:r>
            <a:endParaRPr lang="en-US" sz="1600" i="1" dirty="0">
              <a:latin typeface="Times New Roman" pitchFamily="18" charset="0"/>
              <a:cs typeface="Times New Roman" pitchFamily="18" charset="0"/>
            </a:endParaRPr>
          </a:p>
          <a:p>
            <a:pPr marL="0" indent="0">
              <a:buSzPct val="100000"/>
              <a:buNone/>
            </a:pPr>
            <a:endParaRPr lang="en-US" sz="1600" i="1" dirty="0" smtClean="0">
              <a:latin typeface="Times New Roman" pitchFamily="18" charset="0"/>
              <a:cs typeface="Times New Roman" pitchFamily="18" charset="0"/>
            </a:endParaRPr>
          </a:p>
          <a:p>
            <a:pPr marL="0" indent="0">
              <a:buSzPct val="100000"/>
              <a:buNone/>
            </a:pPr>
            <a:r>
              <a:rPr lang="en-US" sz="1200" i="1" dirty="0" smtClean="0">
                <a:latin typeface="Times New Roman" pitchFamily="18" charset="0"/>
                <a:cs typeface="Times New Roman" pitchFamily="18" charset="0"/>
              </a:rPr>
              <a:t>Notes:  Title </a:t>
            </a:r>
            <a:r>
              <a:rPr lang="en-US" sz="1200" i="1" dirty="0">
                <a:latin typeface="Times New Roman" pitchFamily="18" charset="0"/>
                <a:cs typeface="Times New Roman" pitchFamily="18" charset="0"/>
              </a:rPr>
              <a:t>VII affirmative </a:t>
            </a:r>
            <a:r>
              <a:rPr lang="en-US" sz="1200" i="1" dirty="0" smtClean="0">
                <a:latin typeface="Times New Roman" pitchFamily="18" charset="0"/>
                <a:cs typeface="Times New Roman" pitchFamily="18" charset="0"/>
              </a:rPr>
              <a:t>defense does not apply to housing cases, and, for </a:t>
            </a:r>
            <a:r>
              <a:rPr lang="en-US" sz="1200" i="1" dirty="0">
                <a:latin typeface="Times New Roman" pitchFamily="18" charset="0"/>
                <a:cs typeface="Times New Roman" pitchFamily="18" charset="0"/>
              </a:rPr>
              <a:t>purposes of </a:t>
            </a:r>
            <a:r>
              <a:rPr lang="en-US" sz="1200" i="1" dirty="0" smtClean="0">
                <a:latin typeface="Times New Roman" pitchFamily="18" charset="0"/>
                <a:cs typeface="Times New Roman" pitchFamily="18" charset="0"/>
              </a:rPr>
              <a:t>determining liability, prompt </a:t>
            </a:r>
            <a:r>
              <a:rPr lang="en-US" sz="1200" i="1" dirty="0">
                <a:latin typeface="Times New Roman" pitchFamily="18" charset="0"/>
                <a:cs typeface="Times New Roman" pitchFamily="18" charset="0"/>
              </a:rPr>
              <a:t>action </a:t>
            </a:r>
            <a:r>
              <a:rPr lang="en-US" sz="1200" i="1" dirty="0" smtClean="0">
                <a:latin typeface="Times New Roman" pitchFamily="18" charset="0"/>
                <a:cs typeface="Times New Roman" pitchFamily="18" charset="0"/>
              </a:rPr>
              <a:t>to correct </a:t>
            </a:r>
            <a:r>
              <a:rPr lang="en-US" sz="1200" i="1" dirty="0">
                <a:latin typeface="Times New Roman" pitchFamily="18" charset="0"/>
                <a:cs typeface="Times New Roman" pitchFamily="18" charset="0"/>
              </a:rPr>
              <a:t>and end the </a:t>
            </a:r>
            <a:r>
              <a:rPr lang="en-US" sz="1200" i="1" dirty="0" smtClean="0">
                <a:latin typeface="Times New Roman" pitchFamily="18" charset="0"/>
                <a:cs typeface="Times New Roman" pitchFamily="18" charset="0"/>
              </a:rPr>
              <a:t>discriminatory housing </a:t>
            </a:r>
            <a:r>
              <a:rPr lang="en-US" sz="1200" i="1" dirty="0">
                <a:latin typeface="Times New Roman" pitchFamily="18" charset="0"/>
                <a:cs typeface="Times New Roman" pitchFamily="18" charset="0"/>
              </a:rPr>
              <a:t>practice may not include </a:t>
            </a:r>
            <a:r>
              <a:rPr lang="en-US" sz="1200" i="1" dirty="0" smtClean="0">
                <a:latin typeface="Times New Roman" pitchFamily="18" charset="0"/>
                <a:cs typeface="Times New Roman" pitchFamily="18" charset="0"/>
              </a:rPr>
              <a:t>any action </a:t>
            </a:r>
            <a:r>
              <a:rPr lang="en-US" sz="1200" i="1" dirty="0">
                <a:latin typeface="Times New Roman" pitchFamily="18" charset="0"/>
                <a:cs typeface="Times New Roman" pitchFamily="18" charset="0"/>
              </a:rPr>
              <a:t>that penalizes or harms </a:t>
            </a:r>
            <a:r>
              <a:rPr lang="en-US" sz="1200" i="1" dirty="0" smtClean="0">
                <a:latin typeface="Times New Roman" pitchFamily="18" charset="0"/>
                <a:cs typeface="Times New Roman" pitchFamily="18" charset="0"/>
              </a:rPr>
              <a:t>the aggrieved </a:t>
            </a:r>
            <a:r>
              <a:rPr lang="en-US" sz="1200" i="1" dirty="0">
                <a:latin typeface="Times New Roman" pitchFamily="18" charset="0"/>
                <a:cs typeface="Times New Roman" pitchFamily="18" charset="0"/>
              </a:rPr>
              <a:t>person, such as eviction of </a:t>
            </a:r>
            <a:r>
              <a:rPr lang="en-US" sz="1200" i="1" dirty="0" smtClean="0">
                <a:latin typeface="Times New Roman" pitchFamily="18" charset="0"/>
                <a:cs typeface="Times New Roman" pitchFamily="18" charset="0"/>
              </a:rPr>
              <a:t>the aggrieved </a:t>
            </a:r>
            <a:r>
              <a:rPr lang="en-US" sz="1200" i="1" dirty="0">
                <a:latin typeface="Times New Roman" pitchFamily="18" charset="0"/>
                <a:cs typeface="Times New Roman" pitchFamily="18" charset="0"/>
              </a:rPr>
              <a:t>person</a:t>
            </a:r>
            <a:r>
              <a:rPr lang="en-US" sz="1200" i="1" dirty="0" smtClean="0">
                <a:latin typeface="Times New Roman" pitchFamily="18" charset="0"/>
                <a:cs typeface="Times New Roman" pitchFamily="18" charset="0"/>
              </a:rPr>
              <a:t>.</a:t>
            </a:r>
            <a:endParaRPr lang="en-US" sz="1200" i="1"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0" y="6403975"/>
            <a:ext cx="8915400" cy="457200"/>
          </a:xfrm>
        </p:spPr>
        <p:txBody>
          <a:bodyPr/>
          <a:lstStyle/>
          <a:p>
            <a:pPr>
              <a:defRPr/>
            </a:pPr>
            <a:r>
              <a:rPr lang="en-US" sz="1000" dirty="0" smtClean="0"/>
              <a:t>Texas Workforce Commission Civil Rights Division, 2017</a:t>
            </a:r>
            <a:endParaRPr lang="en-US" sz="1000" dirty="0"/>
          </a:p>
        </p:txBody>
      </p:sp>
      <p:sp>
        <p:nvSpPr>
          <p:cNvPr id="2" name="Slide Number Placeholder 1"/>
          <p:cNvSpPr>
            <a:spLocks noGrp="1"/>
          </p:cNvSpPr>
          <p:nvPr>
            <p:ph type="sldNum" sz="quarter" idx="12"/>
          </p:nvPr>
        </p:nvSpPr>
        <p:spPr/>
        <p:txBody>
          <a:bodyPr/>
          <a:lstStyle/>
          <a:p>
            <a:pPr>
              <a:defRPr/>
            </a:pPr>
            <a:fld id="{2E6951B0-252F-48AA-8C6A-A89FD2DD89DA}" type="slidenum">
              <a:rPr lang="en-US" smtClean="0"/>
              <a:pPr>
                <a:defRPr/>
              </a:pPr>
              <a:t>34</a:t>
            </a:fld>
            <a:endParaRPr lang="en-US" dirty="0"/>
          </a:p>
        </p:txBody>
      </p:sp>
      <p:pic>
        <p:nvPicPr>
          <p:cNvPr id="4098" name="Picture 2" descr="C:\Users\COVINVIV\AppData\Local\Microsoft\Windows\Temporary Internet Files\Content.IE5\JW9A9VLK\about-law[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86600" y="2133600"/>
            <a:ext cx="1698096" cy="1866609"/>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itle 7"/>
          <p:cNvSpPr>
            <a:spLocks noGrp="1"/>
          </p:cNvSpPr>
          <p:nvPr>
            <p:ph type="title"/>
          </p:nvPr>
        </p:nvSpPr>
        <p:spPr>
          <a:xfrm>
            <a:off x="381000" y="609600"/>
            <a:ext cx="8763000" cy="1143000"/>
          </a:xfrm>
        </p:spPr>
        <p:txBody>
          <a:bodyPr/>
          <a:lstStyle/>
          <a:p>
            <a:pPr rtl="0" fontAlgn="base"/>
            <a:r>
              <a:rPr lang="en-US" sz="3600" b="1" kern="1200" dirty="0" smtClean="0">
                <a:solidFill>
                  <a:schemeClr val="tx1"/>
                </a:solidFill>
                <a:latin typeface="Arial Black"/>
                <a:ea typeface="+mn-ea"/>
                <a:cs typeface="+mn-cs"/>
              </a:rPr>
              <a:t>Issue: Retaliation, Interference,</a:t>
            </a:r>
            <a:r>
              <a:rPr lang="en-US" sz="3600" b="1" kern="1200" baseline="0" dirty="0" smtClean="0">
                <a:solidFill>
                  <a:schemeClr val="tx1"/>
                </a:solidFill>
                <a:latin typeface="Arial Black"/>
                <a:ea typeface="+mn-ea"/>
                <a:cs typeface="+mn-cs"/>
              </a:rPr>
              <a:t> </a:t>
            </a:r>
            <a:r>
              <a:rPr lang="en-US" sz="3600" b="1" kern="1200" dirty="0" smtClean="0">
                <a:solidFill>
                  <a:schemeClr val="tx1"/>
                </a:solidFill>
                <a:latin typeface="Arial Black"/>
                <a:ea typeface="+mn-ea"/>
                <a:cs typeface="+mn-cs"/>
              </a:rPr>
              <a:t>Coercion, Intimidation</a:t>
            </a:r>
            <a:endParaRPr lang="en-US" sz="3600" dirty="0"/>
          </a:p>
        </p:txBody>
      </p:sp>
    </p:spTree>
    <p:extLst>
      <p:ext uri="{BB962C8B-B14F-4D97-AF65-F5344CB8AC3E}">
        <p14:creationId xmlns:p14="http://schemas.microsoft.com/office/powerpoint/2010/main" xmlns="" val="219153069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2000"/>
                                        <p:tgtEl>
                                          <p:spTgt spid="3">
                                            <p:txEl>
                                              <p:pRg st="2" end="2"/>
                                            </p:txEl>
                                          </p:spTgt>
                                        </p:tgtEl>
                                      </p:cBhvr>
                                    </p:animEffect>
                                    <p:anim calcmode="lin" valueType="num">
                                      <p:cBhvr>
                                        <p:cTn id="15"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anim calcmode="lin" valueType="num">
                                      <p:cBhvr>
                                        <p:cTn id="2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2000"/>
                                        <p:tgtEl>
                                          <p:spTgt spid="3">
                                            <p:txEl>
                                              <p:pRg st="4" end="4"/>
                                            </p:txEl>
                                          </p:spTgt>
                                        </p:tgtEl>
                                      </p:cBhvr>
                                    </p:animEffect>
                                    <p:anim calcmode="lin" valueType="num">
                                      <p:cBhvr>
                                        <p:cTn id="29"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2000"/>
                                        <p:tgtEl>
                                          <p:spTgt spid="3">
                                            <p:txEl>
                                              <p:pRg st="5" end="5"/>
                                            </p:txEl>
                                          </p:spTgt>
                                        </p:tgtEl>
                                      </p:cBhvr>
                                    </p:animEffect>
                                    <p:anim calcmode="lin" valueType="num">
                                      <p:cBhvr>
                                        <p:cTn id="36"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2000"/>
                                        <p:tgtEl>
                                          <p:spTgt spid="3">
                                            <p:txEl>
                                              <p:pRg st="9" end="9"/>
                                            </p:txEl>
                                          </p:spTgt>
                                        </p:tgtEl>
                                      </p:cBhvr>
                                    </p:animEffect>
                                    <p:anim calcmode="lin" valueType="num">
                                      <p:cBhvr>
                                        <p:cTn id="43" dur="2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000"/>
                                        <p:tgtEl>
                                          <p:spTgt spid="3">
                                            <p:txEl>
                                              <p:pRg st="6" end="6"/>
                                            </p:txEl>
                                          </p:spTgt>
                                        </p:tgtEl>
                                      </p:cBhvr>
                                    </p:animEffect>
                                    <p:anim calcmode="lin" valueType="num">
                                      <p:cBhvr>
                                        <p:cTn id="50" dur="2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2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000"/>
                                        <p:tgtEl>
                                          <p:spTgt spid="3">
                                            <p:txEl>
                                              <p:pRg st="7" end="7"/>
                                            </p:txEl>
                                          </p:spTgt>
                                        </p:tgtEl>
                                      </p:cBhvr>
                                    </p:animEffect>
                                    <p:anim calcmode="lin" valueType="num">
                                      <p:cBhvr>
                                        <p:cTn id="57" dur="2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2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noGrp="1"/>
          </p:cNvSpPr>
          <p:nvPr>
            <p:ph idx="1"/>
          </p:nvPr>
        </p:nvSpPr>
        <p:spPr bwMode="auto">
          <a:xfrm>
            <a:off x="304800" y="1752600"/>
            <a:ext cx="8534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pPr marL="0" indent="0">
              <a:buClrTx/>
              <a:buSzPct val="100000"/>
              <a:buNone/>
            </a:pPr>
            <a:r>
              <a:rPr lang="en-US" sz="2000" dirty="0" smtClean="0">
                <a:latin typeface="Times New Roman" pitchFamily="18" charset="0"/>
                <a:cs typeface="Times New Roman" pitchFamily="18" charset="0"/>
              </a:rPr>
              <a:t>HUD’s Fair </a:t>
            </a:r>
            <a:r>
              <a:rPr lang="en-US" sz="2000" dirty="0">
                <a:latin typeface="Times New Roman" pitchFamily="18" charset="0"/>
                <a:cs typeface="Times New Roman" pitchFamily="18" charset="0"/>
              </a:rPr>
              <a:t>Housing Act’s Discriminatory Effects </a:t>
            </a:r>
            <a:r>
              <a:rPr lang="en-US" sz="2000" dirty="0" smtClean="0">
                <a:latin typeface="Times New Roman" pitchFamily="18" charset="0"/>
                <a:cs typeface="Times New Roman" pitchFamily="18" charset="0"/>
              </a:rPr>
              <a:t>(Disparate Impact</a:t>
            </a:r>
            <a:r>
              <a:rPr lang="en-US" sz="2000" dirty="0">
                <a:latin typeface="Times New Roman" pitchFamily="18" charset="0"/>
                <a:cs typeface="Times New Roman" pitchFamily="18" charset="0"/>
              </a:rPr>
              <a:t>) Standard </a:t>
            </a:r>
            <a:r>
              <a:rPr lang="en-US" sz="1400" dirty="0">
                <a:latin typeface="Times New Roman" pitchFamily="18" charset="0"/>
                <a:cs typeface="Times New Roman" pitchFamily="18" charset="0"/>
                <a:hlinkClick r:id="rId3"/>
              </a:rPr>
              <a:t>http://</a:t>
            </a:r>
            <a:r>
              <a:rPr lang="en-US" sz="1400" dirty="0" smtClean="0">
                <a:latin typeface="Times New Roman" pitchFamily="18" charset="0"/>
                <a:cs typeface="Times New Roman" pitchFamily="18" charset="0"/>
                <a:hlinkClick r:id="rId3"/>
              </a:rPr>
              <a:t>portal.hud.gov/hudportal/documents/huddoc?id=discriminatoryeffectrule.pdf</a:t>
            </a:r>
            <a:r>
              <a:rPr lang="en-US" sz="14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buClrTx/>
              <a:buSzPct val="100000"/>
              <a:buNone/>
            </a:pPr>
            <a:r>
              <a:rPr lang="en-US" sz="2000" dirty="0">
                <a:latin typeface="Times New Roman" pitchFamily="18" charset="0"/>
                <a:cs typeface="Times New Roman" pitchFamily="18" charset="0"/>
              </a:rPr>
              <a:t>Discriminatory Effect (Disparate Impact) Defined</a:t>
            </a:r>
            <a:r>
              <a:rPr lang="en-US" sz="2000" dirty="0" smtClean="0">
                <a:latin typeface="Times New Roman" pitchFamily="18" charset="0"/>
                <a:cs typeface="Times New Roman" pitchFamily="18" charset="0"/>
              </a:rPr>
              <a:t>:  </a:t>
            </a:r>
          </a:p>
          <a:p>
            <a:pPr lvl="1">
              <a:buClrTx/>
              <a:buSzPct val="100000"/>
              <a:buFont typeface="Wingdings" pitchFamily="2" charset="2"/>
              <a:buChar char="§"/>
            </a:pPr>
            <a:r>
              <a:rPr lang="en-US" sz="1400" dirty="0" smtClean="0">
                <a:latin typeface="Times New Roman" pitchFamily="18" charset="0"/>
                <a:cs typeface="Times New Roman" pitchFamily="18" charset="0"/>
              </a:rPr>
              <a:t>Facially </a:t>
            </a:r>
            <a:r>
              <a:rPr lang="en-US" sz="1400" dirty="0">
                <a:latin typeface="Times New Roman" pitchFamily="18" charset="0"/>
                <a:cs typeface="Times New Roman" pitchFamily="18" charset="0"/>
              </a:rPr>
              <a:t>neutral </a:t>
            </a:r>
            <a:r>
              <a:rPr lang="en-US" sz="1400" dirty="0" smtClean="0">
                <a:latin typeface="Times New Roman" pitchFamily="18" charset="0"/>
                <a:cs typeface="Times New Roman" pitchFamily="18" charset="0"/>
              </a:rPr>
              <a:t>practice</a:t>
            </a:r>
          </a:p>
          <a:p>
            <a:pPr lvl="1">
              <a:buClrTx/>
              <a:buSzPct val="100000"/>
              <a:buFont typeface="Wingdings" pitchFamily="2" charset="2"/>
              <a:buChar char="§"/>
            </a:pPr>
            <a:r>
              <a:rPr lang="en-US" sz="1400" dirty="0" smtClean="0">
                <a:latin typeface="Times New Roman" pitchFamily="18" charset="0"/>
                <a:cs typeface="Times New Roman" pitchFamily="18" charset="0"/>
              </a:rPr>
              <a:t>Actually or predictably </a:t>
            </a:r>
            <a:r>
              <a:rPr lang="en-US" sz="1400" dirty="0">
                <a:latin typeface="Times New Roman" pitchFamily="18" charset="0"/>
                <a:cs typeface="Times New Roman" pitchFamily="18" charset="0"/>
              </a:rPr>
              <a:t>results in a </a:t>
            </a:r>
            <a:r>
              <a:rPr lang="en-US" sz="1400" dirty="0" smtClean="0">
                <a:latin typeface="Times New Roman" pitchFamily="18" charset="0"/>
                <a:cs typeface="Times New Roman" pitchFamily="18" charset="0"/>
              </a:rPr>
              <a:t>discriminatory effect </a:t>
            </a:r>
            <a:r>
              <a:rPr lang="en-US" sz="1400" dirty="0">
                <a:latin typeface="Times New Roman" pitchFamily="18" charset="0"/>
                <a:cs typeface="Times New Roman" pitchFamily="18" charset="0"/>
              </a:rPr>
              <a:t>on a group of persons protected </a:t>
            </a:r>
            <a:r>
              <a:rPr lang="en-US" sz="1400" dirty="0" smtClean="0">
                <a:latin typeface="Times New Roman" pitchFamily="18" charset="0"/>
                <a:cs typeface="Times New Roman" pitchFamily="18" charset="0"/>
              </a:rPr>
              <a:t>by the </a:t>
            </a:r>
            <a:r>
              <a:rPr lang="en-US" sz="1400" dirty="0">
                <a:latin typeface="Times New Roman" pitchFamily="18" charset="0"/>
                <a:cs typeface="Times New Roman" pitchFamily="18" charset="0"/>
              </a:rPr>
              <a:t>Act (that is, has a disparate impact</a:t>
            </a:r>
            <a:r>
              <a:rPr lang="en-US" sz="1400" dirty="0" smtClean="0">
                <a:latin typeface="Times New Roman" pitchFamily="18" charset="0"/>
                <a:cs typeface="Times New Roman" pitchFamily="18" charset="0"/>
              </a:rPr>
              <a:t>),</a:t>
            </a:r>
          </a:p>
          <a:p>
            <a:pPr lvl="1">
              <a:buClrTx/>
              <a:buSzPct val="100000"/>
              <a:buFont typeface="Wingdings" pitchFamily="2" charset="2"/>
              <a:buChar char="§"/>
            </a:pPr>
            <a:r>
              <a:rPr lang="en-US" sz="1400" dirty="0" smtClean="0">
                <a:latin typeface="Times New Roman" pitchFamily="18" charset="0"/>
                <a:cs typeface="Times New Roman" pitchFamily="18" charset="0"/>
              </a:rPr>
              <a:t>Or </a:t>
            </a:r>
            <a:r>
              <a:rPr lang="en-US" sz="1400" dirty="0">
                <a:latin typeface="Times New Roman" pitchFamily="18" charset="0"/>
                <a:cs typeface="Times New Roman" pitchFamily="18" charset="0"/>
              </a:rPr>
              <a:t>on the community as a whole on </a:t>
            </a:r>
            <a:r>
              <a:rPr lang="en-US" sz="1400" dirty="0" smtClean="0">
                <a:latin typeface="Times New Roman" pitchFamily="18" charset="0"/>
                <a:cs typeface="Times New Roman" pitchFamily="18" charset="0"/>
              </a:rPr>
              <a:t>the basis </a:t>
            </a:r>
            <a:r>
              <a:rPr lang="en-US" sz="1400" dirty="0">
                <a:latin typeface="Times New Roman" pitchFamily="18" charset="0"/>
                <a:cs typeface="Times New Roman" pitchFamily="18" charset="0"/>
              </a:rPr>
              <a:t>of a protected </a:t>
            </a:r>
            <a:r>
              <a:rPr lang="en-US" sz="1400" dirty="0" smtClean="0">
                <a:latin typeface="Times New Roman" pitchFamily="18" charset="0"/>
                <a:cs typeface="Times New Roman" pitchFamily="18" charset="0"/>
              </a:rPr>
              <a:t>characteristic  (</a:t>
            </a:r>
            <a:r>
              <a:rPr lang="en-US" sz="1400" dirty="0">
                <a:latin typeface="Times New Roman" pitchFamily="18" charset="0"/>
                <a:cs typeface="Times New Roman" pitchFamily="18" charset="0"/>
              </a:rPr>
              <a:t>perpetuation of segregation).</a:t>
            </a:r>
            <a:endParaRPr lang="en-US" sz="1400" kern="0" dirty="0">
              <a:latin typeface="Times New Roman" pitchFamily="18" charset="0"/>
              <a:cs typeface="Times New Roman" pitchFamily="18" charset="0"/>
            </a:endParaRPr>
          </a:p>
          <a:p>
            <a:pPr>
              <a:buClrTx/>
              <a:buSzPct val="100000"/>
              <a:buNone/>
            </a:pPr>
            <a:endParaRPr lang="en-US" sz="500" dirty="0" smtClean="0">
              <a:latin typeface="Times New Roman" pitchFamily="18" charset="0"/>
              <a:cs typeface="Times New Roman" pitchFamily="18" charset="0"/>
            </a:endParaRPr>
          </a:p>
          <a:p>
            <a:pPr>
              <a:buClrTx/>
              <a:buSzPct val="100000"/>
              <a:buNone/>
            </a:pPr>
            <a:r>
              <a:rPr lang="en-US" sz="2000" dirty="0" smtClean="0">
                <a:latin typeface="Times New Roman" pitchFamily="18" charset="0"/>
                <a:cs typeface="Times New Roman" pitchFamily="18" charset="0"/>
              </a:rPr>
              <a:t>Elements </a:t>
            </a:r>
            <a:r>
              <a:rPr lang="en-US" sz="2000" dirty="0">
                <a:latin typeface="Times New Roman" pitchFamily="18" charset="0"/>
                <a:cs typeface="Times New Roman" pitchFamily="18" charset="0"/>
              </a:rPr>
              <a:t>of </a:t>
            </a:r>
            <a:r>
              <a:rPr lang="en-US" sz="2000" dirty="0" smtClean="0">
                <a:latin typeface="Times New Roman" pitchFamily="18" charset="0"/>
                <a:cs typeface="Times New Roman" pitchFamily="18" charset="0"/>
              </a:rPr>
              <a:t>Proof:</a:t>
            </a:r>
            <a:endParaRPr lang="en-US" sz="2000" kern="0" dirty="0" smtClean="0">
              <a:latin typeface="Times New Roman" pitchFamily="18" charset="0"/>
              <a:cs typeface="Times New Roman" pitchFamily="18" charset="0"/>
            </a:endParaRPr>
          </a:p>
          <a:p>
            <a:pPr lvl="1">
              <a:buClrTx/>
              <a:buSzPct val="100000"/>
              <a:buFont typeface="Wingdings" pitchFamily="2" charset="2"/>
              <a:buChar char="§"/>
            </a:pPr>
            <a:r>
              <a:rPr lang="en-US" sz="1400" dirty="0" smtClean="0">
                <a:latin typeface="Times New Roman" pitchFamily="18" charset="0"/>
                <a:cs typeface="Times New Roman" pitchFamily="18" charset="0"/>
              </a:rPr>
              <a:t>Charging </a:t>
            </a:r>
            <a:r>
              <a:rPr lang="en-US" sz="1400" dirty="0">
                <a:latin typeface="Times New Roman" pitchFamily="18" charset="0"/>
                <a:cs typeface="Times New Roman" pitchFamily="18" charset="0"/>
              </a:rPr>
              <a:t>party or plaintiff first bears </a:t>
            </a:r>
            <a:r>
              <a:rPr lang="en-US" sz="1400" dirty="0" smtClean="0">
                <a:latin typeface="Times New Roman" pitchFamily="18" charset="0"/>
                <a:cs typeface="Times New Roman" pitchFamily="18" charset="0"/>
              </a:rPr>
              <a:t>the burden </a:t>
            </a:r>
            <a:r>
              <a:rPr lang="en-US" sz="1400" dirty="0">
                <a:latin typeface="Times New Roman" pitchFamily="18" charset="0"/>
                <a:cs typeface="Times New Roman" pitchFamily="18" charset="0"/>
              </a:rPr>
              <a:t>of proving its prima facie </a:t>
            </a:r>
            <a:r>
              <a:rPr lang="en-US" sz="1400" dirty="0" smtClean="0">
                <a:latin typeface="Times New Roman" pitchFamily="18" charset="0"/>
                <a:cs typeface="Times New Roman" pitchFamily="18" charset="0"/>
              </a:rPr>
              <a:t>case that </a:t>
            </a:r>
            <a:r>
              <a:rPr lang="en-US" sz="1400" dirty="0">
                <a:latin typeface="Times New Roman" pitchFamily="18" charset="0"/>
                <a:cs typeface="Times New Roman" pitchFamily="18" charset="0"/>
              </a:rPr>
              <a:t>a practice results in, or </a:t>
            </a:r>
            <a:r>
              <a:rPr lang="en-US" sz="1400" dirty="0" smtClean="0">
                <a:latin typeface="Times New Roman" pitchFamily="18" charset="0"/>
                <a:cs typeface="Times New Roman" pitchFamily="18" charset="0"/>
              </a:rPr>
              <a:t>would predictably </a:t>
            </a:r>
            <a:r>
              <a:rPr lang="en-US" sz="1400" dirty="0">
                <a:latin typeface="Times New Roman" pitchFamily="18" charset="0"/>
                <a:cs typeface="Times New Roman" pitchFamily="18" charset="0"/>
              </a:rPr>
              <a:t>result in, a </a:t>
            </a:r>
            <a:r>
              <a:rPr lang="en-US" sz="1400" dirty="0" smtClean="0">
                <a:latin typeface="Times New Roman" pitchFamily="18" charset="0"/>
                <a:cs typeface="Times New Roman" pitchFamily="18" charset="0"/>
              </a:rPr>
              <a:t>discriminatory effect </a:t>
            </a:r>
            <a:r>
              <a:rPr lang="en-US" sz="1400" dirty="0">
                <a:latin typeface="Times New Roman" pitchFamily="18" charset="0"/>
                <a:cs typeface="Times New Roman" pitchFamily="18" charset="0"/>
              </a:rPr>
              <a:t>on the basis of a </a:t>
            </a:r>
            <a:r>
              <a:rPr lang="en-US" sz="1400" dirty="0" smtClean="0">
                <a:latin typeface="Times New Roman" pitchFamily="18" charset="0"/>
                <a:cs typeface="Times New Roman" pitchFamily="18" charset="0"/>
              </a:rPr>
              <a:t>protected </a:t>
            </a:r>
            <a:r>
              <a:rPr lang="en-US" sz="1400" dirty="0">
                <a:latin typeface="Times New Roman" pitchFamily="18" charset="0"/>
                <a:cs typeface="Times New Roman" pitchFamily="18" charset="0"/>
              </a:rPr>
              <a:t>characteristic.</a:t>
            </a:r>
          </a:p>
          <a:p>
            <a:pPr lvl="1">
              <a:buClrTx/>
              <a:buSzPct val="100000"/>
              <a:buFont typeface="Wingdings" pitchFamily="2" charset="2"/>
              <a:buChar char="§"/>
            </a:pPr>
            <a:r>
              <a:rPr lang="en-US" sz="1400" dirty="0" smtClean="0">
                <a:latin typeface="Times New Roman" pitchFamily="18" charset="0"/>
                <a:cs typeface="Times New Roman" pitchFamily="18" charset="0"/>
              </a:rPr>
              <a:t>The </a:t>
            </a:r>
            <a:r>
              <a:rPr lang="en-US" sz="1400" dirty="0">
                <a:latin typeface="Times New Roman" pitchFamily="18" charset="0"/>
                <a:cs typeface="Times New Roman" pitchFamily="18" charset="0"/>
              </a:rPr>
              <a:t>burden then shifts to the respondent or defendant to prove that the practice is necessary to achieving a "substantial, legitimate, nondiscriminatory" interest. </a:t>
            </a:r>
            <a:endParaRPr lang="en-US" sz="1400" dirty="0" smtClean="0">
              <a:latin typeface="Times New Roman" pitchFamily="18" charset="0"/>
              <a:cs typeface="Times New Roman" pitchFamily="18" charset="0"/>
            </a:endParaRPr>
          </a:p>
          <a:p>
            <a:pPr lvl="2">
              <a:buClrTx/>
              <a:buSzPct val="100000"/>
              <a:buFont typeface="Wingdings" pitchFamily="2" charset="2"/>
              <a:buChar char="§"/>
            </a:pPr>
            <a:r>
              <a:rPr lang="en-US" sz="1400" dirty="0">
                <a:latin typeface="Times New Roman" pitchFamily="18" charset="0"/>
                <a:cs typeface="Times New Roman" pitchFamily="18" charset="0"/>
              </a:rPr>
              <a:t> </a:t>
            </a:r>
            <a:r>
              <a:rPr lang="en-US" sz="1400" dirty="0" smtClean="0">
                <a:latin typeface="Times New Roman" pitchFamily="18" charset="0"/>
                <a:cs typeface="Times New Roman" pitchFamily="18" charset="0"/>
              </a:rPr>
              <a:t>Standard </a:t>
            </a:r>
            <a:r>
              <a:rPr lang="en-US" sz="1400" dirty="0">
                <a:latin typeface="Times New Roman" pitchFamily="18" charset="0"/>
                <a:cs typeface="Times New Roman" pitchFamily="18" charset="0"/>
              </a:rPr>
              <a:t>for justifying a practice is not to be interpreted more leniently than a "business necessity" standard. </a:t>
            </a:r>
          </a:p>
          <a:p>
            <a:pPr lvl="1">
              <a:buClrTx/>
              <a:buSzPct val="100000"/>
              <a:buFont typeface="Wingdings" pitchFamily="2" charset="2"/>
              <a:buChar char="§"/>
            </a:pPr>
            <a:r>
              <a:rPr lang="en-US" sz="1400" dirty="0">
                <a:latin typeface="Times New Roman" pitchFamily="18" charset="0"/>
                <a:cs typeface="Times New Roman" pitchFamily="18" charset="0"/>
              </a:rPr>
              <a:t>If the respondent or defendant </a:t>
            </a:r>
            <a:r>
              <a:rPr lang="en-US" sz="1400" dirty="0" smtClean="0">
                <a:latin typeface="Times New Roman" pitchFamily="18" charset="0"/>
                <a:cs typeface="Times New Roman" pitchFamily="18" charset="0"/>
              </a:rPr>
              <a:t>satisfies this </a:t>
            </a:r>
            <a:r>
              <a:rPr lang="en-US" sz="1400" dirty="0">
                <a:latin typeface="Times New Roman" pitchFamily="18" charset="0"/>
                <a:cs typeface="Times New Roman" pitchFamily="18" charset="0"/>
              </a:rPr>
              <a:t>burden, then the charging party </a:t>
            </a:r>
            <a:r>
              <a:rPr lang="en-US" sz="1400" dirty="0" smtClean="0">
                <a:latin typeface="Times New Roman" pitchFamily="18" charset="0"/>
                <a:cs typeface="Times New Roman" pitchFamily="18" charset="0"/>
              </a:rPr>
              <a:t>or plaintiff </a:t>
            </a:r>
            <a:r>
              <a:rPr lang="en-US" sz="1400" dirty="0">
                <a:latin typeface="Times New Roman" pitchFamily="18" charset="0"/>
                <a:cs typeface="Times New Roman" pitchFamily="18" charset="0"/>
              </a:rPr>
              <a:t>may still </a:t>
            </a:r>
            <a:r>
              <a:rPr lang="en-US" sz="1400" dirty="0" smtClean="0">
                <a:latin typeface="Times New Roman" pitchFamily="18" charset="0"/>
                <a:cs typeface="Times New Roman" pitchFamily="18" charset="0"/>
              </a:rPr>
              <a:t>establish </a:t>
            </a:r>
            <a:r>
              <a:rPr lang="en-US" sz="1400" dirty="0">
                <a:latin typeface="Times New Roman" pitchFamily="18" charset="0"/>
                <a:cs typeface="Times New Roman" pitchFamily="18" charset="0"/>
              </a:rPr>
              <a:t>liability </a:t>
            </a:r>
            <a:r>
              <a:rPr lang="en-US" sz="1400" dirty="0" smtClean="0">
                <a:latin typeface="Times New Roman" pitchFamily="18" charset="0"/>
                <a:cs typeface="Times New Roman" pitchFamily="18" charset="0"/>
              </a:rPr>
              <a:t>by  proving </a:t>
            </a:r>
            <a:r>
              <a:rPr lang="en-US" sz="1400" dirty="0">
                <a:latin typeface="Times New Roman" pitchFamily="18" charset="0"/>
                <a:cs typeface="Times New Roman" pitchFamily="18" charset="0"/>
              </a:rPr>
              <a:t>that the substantial, legitimate</a:t>
            </a:r>
            <a:r>
              <a:rPr lang="en-US" sz="1400" dirty="0" smtClean="0">
                <a:latin typeface="Times New Roman" pitchFamily="18" charset="0"/>
                <a:cs typeface="Times New Roman" pitchFamily="18" charset="0"/>
              </a:rPr>
              <a:t>, nondiscriminatory </a:t>
            </a:r>
            <a:r>
              <a:rPr lang="en-US" sz="1400" dirty="0">
                <a:latin typeface="Times New Roman" pitchFamily="18" charset="0"/>
                <a:cs typeface="Times New Roman" pitchFamily="18" charset="0"/>
              </a:rPr>
              <a:t>interest could </a:t>
            </a:r>
            <a:r>
              <a:rPr lang="en-US" sz="1400" dirty="0" smtClean="0">
                <a:latin typeface="Times New Roman" pitchFamily="18" charset="0"/>
                <a:cs typeface="Times New Roman" pitchFamily="18" charset="0"/>
              </a:rPr>
              <a:t>be served </a:t>
            </a:r>
            <a:r>
              <a:rPr lang="en-US" sz="1400" dirty="0">
                <a:latin typeface="Times New Roman" pitchFamily="18" charset="0"/>
                <a:cs typeface="Times New Roman" pitchFamily="18" charset="0"/>
              </a:rPr>
              <a:t>by a practice that has a </a:t>
            </a:r>
            <a:r>
              <a:rPr lang="en-US" sz="1400" dirty="0" smtClean="0">
                <a:latin typeface="Times New Roman" pitchFamily="18" charset="0"/>
                <a:cs typeface="Times New Roman" pitchFamily="18" charset="0"/>
              </a:rPr>
              <a:t>less discriminatory </a:t>
            </a:r>
            <a:r>
              <a:rPr lang="en-US" sz="1400" dirty="0">
                <a:latin typeface="Times New Roman" pitchFamily="18" charset="0"/>
                <a:cs typeface="Times New Roman" pitchFamily="18" charset="0"/>
              </a:rPr>
              <a:t>effect</a:t>
            </a:r>
            <a:r>
              <a:rPr lang="en-US" sz="1400" dirty="0" smtClean="0">
                <a:latin typeface="Times New Roman" pitchFamily="18" charset="0"/>
                <a:cs typeface="Times New Roman" pitchFamily="18" charset="0"/>
              </a:rPr>
              <a:t>.</a:t>
            </a:r>
            <a:endParaRPr lang="en-US" sz="2000" kern="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0" y="6403975"/>
            <a:ext cx="8915400" cy="457200"/>
          </a:xfrm>
        </p:spPr>
        <p:txBody>
          <a:bodyPr/>
          <a:lstStyle/>
          <a:p>
            <a:pPr>
              <a:defRPr/>
            </a:pPr>
            <a:r>
              <a:rPr lang="en-US" sz="1000" dirty="0" smtClean="0"/>
              <a:t>Texas Workforce Commission Civil Rights Division, 2017</a:t>
            </a:r>
            <a:endParaRPr lang="en-US" sz="1000" dirty="0"/>
          </a:p>
        </p:txBody>
      </p:sp>
      <p:sp>
        <p:nvSpPr>
          <p:cNvPr id="2" name="Slide Number Placeholder 1"/>
          <p:cNvSpPr>
            <a:spLocks noGrp="1"/>
          </p:cNvSpPr>
          <p:nvPr>
            <p:ph type="sldNum" sz="quarter" idx="12"/>
          </p:nvPr>
        </p:nvSpPr>
        <p:spPr/>
        <p:txBody>
          <a:bodyPr/>
          <a:lstStyle/>
          <a:p>
            <a:pPr>
              <a:defRPr/>
            </a:pPr>
            <a:fld id="{2E6951B0-252F-48AA-8C6A-A89FD2DD89DA}" type="slidenum">
              <a:rPr lang="en-US" smtClean="0"/>
              <a:pPr>
                <a:defRPr/>
              </a:pPr>
              <a:t>35</a:t>
            </a:fld>
            <a:endParaRPr lang="en-US" dirty="0"/>
          </a:p>
        </p:txBody>
      </p:sp>
      <p:sp>
        <p:nvSpPr>
          <p:cNvPr id="8" name="Title 7"/>
          <p:cNvSpPr>
            <a:spLocks noGrp="1"/>
          </p:cNvSpPr>
          <p:nvPr>
            <p:ph type="title"/>
          </p:nvPr>
        </p:nvSpPr>
        <p:spPr>
          <a:xfrm>
            <a:off x="609600" y="609600"/>
            <a:ext cx="7696200" cy="1143000"/>
          </a:xfrm>
        </p:spPr>
        <p:txBody>
          <a:bodyPr/>
          <a:lstStyle/>
          <a:p>
            <a:r>
              <a:rPr lang="en-US" sz="4000" dirty="0" smtClean="0">
                <a:solidFill>
                  <a:schemeClr val="tx1"/>
                </a:solidFill>
              </a:rPr>
              <a:t>Disparate Impact: Other HUD Guidance</a:t>
            </a:r>
            <a:endParaRPr lang="en-US" sz="4000" dirty="0">
              <a:solidFill>
                <a:schemeClr val="tx1"/>
              </a:solidFill>
            </a:endParaRPr>
          </a:p>
        </p:txBody>
      </p:sp>
    </p:spTree>
    <p:extLst>
      <p:ext uri="{BB962C8B-B14F-4D97-AF65-F5344CB8AC3E}">
        <p14:creationId xmlns:p14="http://schemas.microsoft.com/office/powerpoint/2010/main" xmlns="" val="1352184243"/>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6">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2000"/>
                                        <p:tgtEl>
                                          <p:spTgt spid="6">
                                            <p:txEl>
                                              <p:pRg st="1" end="1"/>
                                            </p:txEl>
                                          </p:spTgt>
                                        </p:tgtEl>
                                      </p:cBhvr>
                                    </p:animEffect>
                                    <p:anim calcmode="lin" valueType="num">
                                      <p:cBhvr>
                                        <p:cTn id="13"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4" dur="2000" fill="hold"/>
                                        <p:tgtEl>
                                          <p:spTgt spid="6">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anim calcmode="lin" valueType="num">
                                      <p:cBhvr>
                                        <p:cTn id="18"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anim calcmode="lin" valueType="num">
                                      <p:cBhvr>
                                        <p:cTn id="23"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2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anim calcmode="lin" valueType="num">
                                      <p:cBhvr>
                                        <p:cTn id="28"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2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fade">
                                      <p:cBhvr>
                                        <p:cTn id="32" dur="2000"/>
                                        <p:tgtEl>
                                          <p:spTgt spid="6">
                                            <p:txEl>
                                              <p:pRg st="6" end="6"/>
                                            </p:txEl>
                                          </p:spTgt>
                                        </p:tgtEl>
                                      </p:cBhvr>
                                    </p:animEffect>
                                    <p:anim calcmode="lin" valueType="num">
                                      <p:cBhvr>
                                        <p:cTn id="33"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4" dur="2000" fill="hold"/>
                                        <p:tgtEl>
                                          <p:spTgt spid="6">
                                            <p:txEl>
                                              <p:pRg st="6" end="6"/>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Effect transition="in" filter="fade">
                                      <p:cBhvr>
                                        <p:cTn id="37" dur="2000"/>
                                        <p:tgtEl>
                                          <p:spTgt spid="6">
                                            <p:txEl>
                                              <p:pRg st="10" end="10"/>
                                            </p:txEl>
                                          </p:spTgt>
                                        </p:tgtEl>
                                      </p:cBhvr>
                                    </p:animEffect>
                                    <p:anim calcmode="lin" valueType="num">
                                      <p:cBhvr>
                                        <p:cTn id="38" dur="2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39" dur="2000" fill="hold"/>
                                        <p:tgtEl>
                                          <p:spTgt spid="6">
                                            <p:txEl>
                                              <p:pRg st="10" end="10"/>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fade">
                                      <p:cBhvr>
                                        <p:cTn id="42" dur="2000"/>
                                        <p:tgtEl>
                                          <p:spTgt spid="6">
                                            <p:txEl>
                                              <p:pRg st="8" end="8"/>
                                            </p:txEl>
                                          </p:spTgt>
                                        </p:tgtEl>
                                      </p:cBhvr>
                                    </p:animEffect>
                                    <p:anim calcmode="lin" valueType="num">
                                      <p:cBhvr>
                                        <p:cTn id="43" dur="2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44" dur="2000" fill="hold"/>
                                        <p:tgtEl>
                                          <p:spTgt spid="6">
                                            <p:txEl>
                                              <p:pRg st="8" end="8"/>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animEffect transition="in" filter="fade">
                                      <p:cBhvr>
                                        <p:cTn id="47" dur="2000"/>
                                        <p:tgtEl>
                                          <p:spTgt spid="6">
                                            <p:txEl>
                                              <p:pRg st="7" end="7"/>
                                            </p:txEl>
                                          </p:spTgt>
                                        </p:tgtEl>
                                      </p:cBhvr>
                                    </p:animEffect>
                                    <p:anim calcmode="lin" valueType="num">
                                      <p:cBhvr>
                                        <p:cTn id="48"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9" dur="2000" fill="hold"/>
                                        <p:tgtEl>
                                          <p:spTgt spid="6">
                                            <p:txEl>
                                              <p:pRg st="7" end="7"/>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6">
                                            <p:txEl>
                                              <p:pRg st="9" end="9"/>
                                            </p:txEl>
                                          </p:spTgt>
                                        </p:tgtEl>
                                        <p:attrNameLst>
                                          <p:attrName>style.visibility</p:attrName>
                                        </p:attrNameLst>
                                      </p:cBhvr>
                                      <p:to>
                                        <p:strVal val="visible"/>
                                      </p:to>
                                    </p:set>
                                    <p:animEffect transition="in" filter="fade">
                                      <p:cBhvr>
                                        <p:cTn id="52" dur="2000"/>
                                        <p:tgtEl>
                                          <p:spTgt spid="6">
                                            <p:txEl>
                                              <p:pRg st="9" end="9"/>
                                            </p:txEl>
                                          </p:spTgt>
                                        </p:tgtEl>
                                      </p:cBhvr>
                                    </p:animEffect>
                                    <p:anim calcmode="lin" valueType="num">
                                      <p:cBhvr>
                                        <p:cTn id="53" dur="2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54" dur="2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noGrp="1"/>
          </p:cNvSpPr>
          <p:nvPr>
            <p:ph idx="1"/>
          </p:nvPr>
        </p:nvSpPr>
        <p:spPr bwMode="auto">
          <a:xfrm>
            <a:off x="533400" y="1752600"/>
            <a:ext cx="81534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defRPr>
            </a:lvl9pPr>
          </a:lstStyle>
          <a:p>
            <a:pPr marL="0" indent="0">
              <a:buClrTx/>
              <a:buSzPct val="100000"/>
              <a:buNone/>
            </a:pPr>
            <a:r>
              <a:rPr lang="en-US" sz="2400" dirty="0">
                <a:latin typeface="Times New Roman" pitchFamily="18" charset="0"/>
                <a:cs typeface="Times New Roman" pitchFamily="18" charset="0"/>
              </a:rPr>
              <a:t>HUD’s Fair Housing Act’s Discriminatory Effects (Disparate Impact) Standard </a:t>
            </a:r>
          </a:p>
          <a:p>
            <a:pPr>
              <a:buClrTx/>
              <a:buSzPct val="100000"/>
              <a:buFont typeface="Wingdings" pitchFamily="2" charset="2"/>
              <a:buChar char="§"/>
            </a:pPr>
            <a:r>
              <a:rPr lang="en-US" sz="2400" kern="0" dirty="0" smtClean="0">
                <a:latin typeface="Times New Roman" pitchFamily="18" charset="0"/>
                <a:cs typeface="Times New Roman" pitchFamily="18" charset="0"/>
              </a:rPr>
              <a:t>Policies and Practices that May have </a:t>
            </a:r>
            <a:r>
              <a:rPr lang="en-US" sz="2400" dirty="0" smtClean="0">
                <a:latin typeface="Times New Roman" pitchFamily="18" charset="0"/>
                <a:cs typeface="Times New Roman" pitchFamily="18" charset="0"/>
              </a:rPr>
              <a:t>Discriminatory Effects (Disparate Impact)</a:t>
            </a:r>
            <a:endParaRPr lang="en-US" sz="2000" dirty="0" smtClean="0">
              <a:latin typeface="Times New Roman" pitchFamily="18" charset="0"/>
              <a:cs typeface="Times New Roman" pitchFamily="18" charset="0"/>
            </a:endParaRPr>
          </a:p>
          <a:p>
            <a:pPr lvl="1">
              <a:buClrTx/>
              <a:buSzPct val="100000"/>
              <a:buFont typeface="Wingdings" pitchFamily="2" charset="2"/>
              <a:buChar char="§"/>
            </a:pPr>
            <a:r>
              <a:rPr lang="en-US" sz="2000" dirty="0" smtClean="0">
                <a:latin typeface="Times New Roman" pitchFamily="18" charset="0"/>
                <a:cs typeface="Times New Roman" pitchFamily="18" charset="0"/>
              </a:rPr>
              <a:t>Enacting </a:t>
            </a:r>
            <a:r>
              <a:rPr lang="en-US" sz="2000" dirty="0">
                <a:latin typeface="Times New Roman" pitchFamily="18" charset="0"/>
                <a:cs typeface="Times New Roman" pitchFamily="18" charset="0"/>
              </a:rPr>
              <a:t>or implementing </a:t>
            </a:r>
            <a:r>
              <a:rPr lang="en-US" sz="2000" dirty="0" smtClean="0">
                <a:latin typeface="Times New Roman" pitchFamily="18" charset="0"/>
                <a:cs typeface="Times New Roman" pitchFamily="18" charset="0"/>
              </a:rPr>
              <a:t>land-use rules</a:t>
            </a:r>
            <a:r>
              <a:rPr lang="en-US" sz="2000" dirty="0">
                <a:latin typeface="Times New Roman" pitchFamily="18" charset="0"/>
                <a:cs typeface="Times New Roman" pitchFamily="18" charset="0"/>
              </a:rPr>
              <a:t>, ordinances, </a:t>
            </a:r>
            <a:r>
              <a:rPr lang="en-US" sz="2000" dirty="0" smtClean="0">
                <a:latin typeface="Times New Roman" pitchFamily="18" charset="0"/>
                <a:cs typeface="Times New Roman" pitchFamily="18" charset="0"/>
              </a:rPr>
              <a:t> policies</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or procedures </a:t>
            </a:r>
            <a:r>
              <a:rPr lang="en-US" sz="2000" dirty="0">
                <a:latin typeface="Times New Roman" pitchFamily="18" charset="0"/>
                <a:cs typeface="Times New Roman" pitchFamily="18" charset="0"/>
              </a:rPr>
              <a:t>that restrict or deny </a:t>
            </a:r>
            <a:r>
              <a:rPr lang="en-US" sz="2000" dirty="0" smtClean="0">
                <a:latin typeface="Times New Roman" pitchFamily="18" charset="0"/>
                <a:cs typeface="Times New Roman" pitchFamily="18" charset="0"/>
              </a:rPr>
              <a:t>housing opportunities </a:t>
            </a:r>
            <a:r>
              <a:rPr lang="en-US" sz="2000" dirty="0">
                <a:latin typeface="Times New Roman" pitchFamily="18" charset="0"/>
                <a:cs typeface="Times New Roman" pitchFamily="18" charset="0"/>
              </a:rPr>
              <a:t>or otherwise </a:t>
            </a:r>
            <a:r>
              <a:rPr lang="en-US" sz="2000" dirty="0" smtClean="0">
                <a:latin typeface="Times New Roman" pitchFamily="18" charset="0"/>
                <a:cs typeface="Times New Roman" pitchFamily="18" charset="0"/>
              </a:rPr>
              <a:t>make unavailable </a:t>
            </a:r>
            <a:r>
              <a:rPr lang="en-US" sz="2000" dirty="0">
                <a:latin typeface="Times New Roman" pitchFamily="18" charset="0"/>
                <a:cs typeface="Times New Roman" pitchFamily="18" charset="0"/>
              </a:rPr>
              <a:t>or deny </a:t>
            </a:r>
            <a:r>
              <a:rPr lang="en-US" sz="2000" dirty="0" smtClean="0">
                <a:latin typeface="Times New Roman" pitchFamily="18" charset="0"/>
                <a:cs typeface="Times New Roman" pitchFamily="18" charset="0"/>
              </a:rPr>
              <a:t>dwellings</a:t>
            </a:r>
          </a:p>
          <a:p>
            <a:pPr lvl="1">
              <a:buClrTx/>
              <a:buSzPct val="100000"/>
              <a:buFont typeface="Wingdings" pitchFamily="2" charset="2"/>
              <a:buChar char="§"/>
            </a:pPr>
            <a:r>
              <a:rPr lang="en-US" sz="2000" dirty="0" smtClean="0">
                <a:latin typeface="Times New Roman" pitchFamily="18" charset="0"/>
                <a:cs typeface="Times New Roman" pitchFamily="18" charset="0"/>
              </a:rPr>
              <a:t>Provision of loans and other </a:t>
            </a:r>
            <a:r>
              <a:rPr lang="en-US" sz="2000" dirty="0">
                <a:latin typeface="Times New Roman" pitchFamily="18" charset="0"/>
                <a:cs typeface="Times New Roman" pitchFamily="18" charset="0"/>
              </a:rPr>
              <a:t>financial </a:t>
            </a:r>
            <a:r>
              <a:rPr lang="en-US" sz="2000" dirty="0" smtClean="0">
                <a:latin typeface="Times New Roman" pitchFamily="18" charset="0"/>
                <a:cs typeface="Times New Roman" pitchFamily="18" charset="0"/>
              </a:rPr>
              <a:t>assistance</a:t>
            </a:r>
          </a:p>
          <a:p>
            <a:pPr lvl="1">
              <a:buClrTx/>
              <a:buSzPct val="100000"/>
              <a:buFont typeface="Wingdings" pitchFamily="2" charset="2"/>
              <a:buChar char="§"/>
            </a:pPr>
            <a:r>
              <a:rPr lang="en-US" sz="2000" dirty="0" smtClean="0">
                <a:latin typeface="Times New Roman" pitchFamily="18" charset="0"/>
                <a:cs typeface="Times New Roman" pitchFamily="18" charset="0"/>
              </a:rPr>
              <a:t>Community’s occupancy limit </a:t>
            </a:r>
            <a:r>
              <a:rPr lang="en-US" sz="2000" dirty="0">
                <a:latin typeface="Times New Roman" pitchFamily="18" charset="0"/>
                <a:cs typeface="Times New Roman" pitchFamily="18" charset="0"/>
              </a:rPr>
              <a:t>of </a:t>
            </a:r>
            <a:r>
              <a:rPr lang="en-US" sz="2000" dirty="0" smtClean="0">
                <a:latin typeface="Times New Roman" pitchFamily="18" charset="0"/>
                <a:cs typeface="Times New Roman" pitchFamily="18" charset="0"/>
              </a:rPr>
              <a:t>X </a:t>
            </a:r>
            <a:r>
              <a:rPr lang="en-US" sz="2000" dirty="0">
                <a:latin typeface="Times New Roman" pitchFamily="18" charset="0"/>
                <a:cs typeface="Times New Roman" pitchFamily="18" charset="0"/>
              </a:rPr>
              <a:t>persons per </a:t>
            </a:r>
            <a:r>
              <a:rPr lang="en-US" sz="2000" dirty="0" smtClean="0">
                <a:latin typeface="Times New Roman" pitchFamily="18" charset="0"/>
                <a:cs typeface="Times New Roman" pitchFamily="18" charset="0"/>
              </a:rPr>
              <a:t>dwelling</a:t>
            </a:r>
          </a:p>
          <a:p>
            <a:pPr lvl="1">
              <a:buClrTx/>
              <a:buSzPct val="100000"/>
              <a:buFont typeface="Wingdings" pitchFamily="2" charset="2"/>
              <a:buChar char="§"/>
            </a:pPr>
            <a:r>
              <a:rPr lang="en-US" sz="2000" dirty="0" smtClean="0">
                <a:latin typeface="Times New Roman" pitchFamily="18" charset="0"/>
                <a:cs typeface="Times New Roman" pitchFamily="18" charset="0"/>
              </a:rPr>
              <a:t>Criminal history</a:t>
            </a:r>
          </a:p>
          <a:p>
            <a:pPr lvl="1">
              <a:buClrTx/>
              <a:buSzPct val="100000"/>
              <a:buFont typeface="Wingdings" pitchFamily="2" charset="2"/>
              <a:buChar char="§"/>
            </a:pPr>
            <a:r>
              <a:rPr lang="en-US" sz="2000" dirty="0" smtClean="0">
                <a:latin typeface="Times New Roman" pitchFamily="18" charset="0"/>
                <a:cs typeface="Times New Roman" pitchFamily="18" charset="0"/>
              </a:rPr>
              <a:t>Limited English Proficiency (LEP)</a:t>
            </a:r>
          </a:p>
          <a:p>
            <a:pPr lvl="1">
              <a:buClrTx/>
              <a:buSzPct val="100000"/>
              <a:buFont typeface="Wingdings" pitchFamily="2" charset="2"/>
              <a:buChar char="§"/>
            </a:pPr>
            <a:r>
              <a:rPr lang="en-US" sz="2000" dirty="0" smtClean="0">
                <a:latin typeface="Times New Roman" pitchFamily="18" charset="0"/>
                <a:cs typeface="Times New Roman" pitchFamily="18" charset="0"/>
              </a:rPr>
              <a:t>Disturbance Policies</a:t>
            </a:r>
            <a:endParaRPr lang="en-US" sz="2000" kern="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0" y="6403975"/>
            <a:ext cx="8915400" cy="457200"/>
          </a:xfrm>
        </p:spPr>
        <p:txBody>
          <a:bodyPr/>
          <a:lstStyle/>
          <a:p>
            <a:pPr>
              <a:defRPr/>
            </a:pPr>
            <a:r>
              <a:rPr lang="en-US" sz="1000" dirty="0" smtClean="0"/>
              <a:t>Texas Workforce Commission Civil Rights Division, 2017</a:t>
            </a:r>
            <a:endParaRPr lang="en-US" sz="1000" dirty="0"/>
          </a:p>
        </p:txBody>
      </p:sp>
      <p:sp>
        <p:nvSpPr>
          <p:cNvPr id="2" name="Slide Number Placeholder 1"/>
          <p:cNvSpPr>
            <a:spLocks noGrp="1"/>
          </p:cNvSpPr>
          <p:nvPr>
            <p:ph type="sldNum" sz="quarter" idx="12"/>
          </p:nvPr>
        </p:nvSpPr>
        <p:spPr/>
        <p:txBody>
          <a:bodyPr/>
          <a:lstStyle/>
          <a:p>
            <a:pPr>
              <a:defRPr/>
            </a:pPr>
            <a:fld id="{2E6951B0-252F-48AA-8C6A-A89FD2DD89DA}" type="slidenum">
              <a:rPr lang="en-US" smtClean="0"/>
              <a:pPr>
                <a:defRPr/>
              </a:pPr>
              <a:t>36</a:t>
            </a:fld>
            <a:endParaRPr lang="en-US" dirty="0"/>
          </a:p>
        </p:txBody>
      </p:sp>
      <p:sp>
        <p:nvSpPr>
          <p:cNvPr id="7" name="Title 6"/>
          <p:cNvSpPr>
            <a:spLocks noGrp="1"/>
          </p:cNvSpPr>
          <p:nvPr>
            <p:ph type="title"/>
          </p:nvPr>
        </p:nvSpPr>
        <p:spPr>
          <a:xfrm>
            <a:off x="533400" y="533400"/>
            <a:ext cx="7696200" cy="1143000"/>
          </a:xfrm>
        </p:spPr>
        <p:txBody>
          <a:bodyPr/>
          <a:lstStyle/>
          <a:p>
            <a:r>
              <a:rPr lang="en-US" sz="4000" dirty="0" smtClean="0">
                <a:solidFill>
                  <a:schemeClr val="tx1"/>
                </a:solidFill>
              </a:rPr>
              <a:t>Disparate Impact: Other</a:t>
            </a:r>
            <a:r>
              <a:rPr lang="en-US" sz="4000" baseline="0" dirty="0" smtClean="0">
                <a:solidFill>
                  <a:schemeClr val="tx1"/>
                </a:solidFill>
              </a:rPr>
              <a:t> HUD Guidance</a:t>
            </a:r>
            <a:endParaRPr lang="en-US" sz="4000" dirty="0">
              <a:solidFill>
                <a:schemeClr val="tx1"/>
              </a:solidFill>
            </a:endParaRPr>
          </a:p>
        </p:txBody>
      </p:sp>
    </p:spTree>
    <p:extLst>
      <p:ext uri="{BB962C8B-B14F-4D97-AF65-F5344CB8AC3E}">
        <p14:creationId xmlns:p14="http://schemas.microsoft.com/office/powerpoint/2010/main" xmlns="" val="393620738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2000"/>
                                        <p:tgtEl>
                                          <p:spTgt spid="6">
                                            <p:txEl>
                                              <p:pRg st="1" end="1"/>
                                            </p:txEl>
                                          </p:spTgt>
                                        </p:tgtEl>
                                      </p:cBhvr>
                                    </p:animEffect>
                                    <p:anim calcmode="lin" valueType="num">
                                      <p:cBhvr>
                                        <p:cTn id="8" dur="2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2000" fill="hold"/>
                                        <p:tgtEl>
                                          <p:spTgt spid="6">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2000"/>
                                        <p:tgtEl>
                                          <p:spTgt spid="6">
                                            <p:txEl>
                                              <p:pRg st="0" end="0"/>
                                            </p:txEl>
                                          </p:spTgt>
                                        </p:tgtEl>
                                      </p:cBhvr>
                                    </p:animEffect>
                                    <p:anim calcmode="lin" valueType="num">
                                      <p:cBhvr>
                                        <p:cTn id="13" dur="2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2000" fill="hold"/>
                                        <p:tgtEl>
                                          <p:spTgt spid="6">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2000"/>
                                        <p:tgtEl>
                                          <p:spTgt spid="6">
                                            <p:txEl>
                                              <p:pRg st="2" end="2"/>
                                            </p:txEl>
                                          </p:spTgt>
                                        </p:tgtEl>
                                      </p:cBhvr>
                                    </p:animEffect>
                                    <p:anim calcmode="lin" valueType="num">
                                      <p:cBhvr>
                                        <p:cTn id="18"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9" dur="2000" fill="hold"/>
                                        <p:tgtEl>
                                          <p:spTgt spid="6">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2000"/>
                                        <p:tgtEl>
                                          <p:spTgt spid="6">
                                            <p:txEl>
                                              <p:pRg st="3" end="3"/>
                                            </p:txEl>
                                          </p:spTgt>
                                        </p:tgtEl>
                                      </p:cBhvr>
                                    </p:animEffect>
                                    <p:anim calcmode="lin" valueType="num">
                                      <p:cBhvr>
                                        <p:cTn id="23" dur="2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24" dur="2000" fill="hold"/>
                                        <p:tgtEl>
                                          <p:spTgt spid="6">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2000"/>
                                        <p:tgtEl>
                                          <p:spTgt spid="6">
                                            <p:txEl>
                                              <p:pRg st="4" end="4"/>
                                            </p:txEl>
                                          </p:spTgt>
                                        </p:tgtEl>
                                      </p:cBhvr>
                                    </p:animEffect>
                                    <p:anim calcmode="lin" valueType="num">
                                      <p:cBhvr>
                                        <p:cTn id="28"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9" dur="2000" fill="hold"/>
                                        <p:tgtEl>
                                          <p:spTgt spid="6">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2000"/>
                                        <p:tgtEl>
                                          <p:spTgt spid="6">
                                            <p:txEl>
                                              <p:pRg st="5" end="5"/>
                                            </p:txEl>
                                          </p:spTgt>
                                        </p:tgtEl>
                                      </p:cBhvr>
                                    </p:animEffect>
                                    <p:anim calcmode="lin" valueType="num">
                                      <p:cBhvr>
                                        <p:cTn id="33" dur="2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34" dur="2000" fill="hold"/>
                                        <p:tgtEl>
                                          <p:spTgt spid="6">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2000"/>
                                        <p:tgtEl>
                                          <p:spTgt spid="6">
                                            <p:txEl>
                                              <p:pRg st="6" end="6"/>
                                            </p:txEl>
                                          </p:spTgt>
                                        </p:tgtEl>
                                      </p:cBhvr>
                                    </p:animEffect>
                                    <p:anim calcmode="lin" valueType="num">
                                      <p:cBhvr>
                                        <p:cTn id="38" dur="2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39" dur="2000" fill="hold"/>
                                        <p:tgtEl>
                                          <p:spTgt spid="6">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6">
                                            <p:txEl>
                                              <p:pRg st="7" end="7"/>
                                            </p:txEl>
                                          </p:spTgt>
                                        </p:tgtEl>
                                        <p:attrNameLst>
                                          <p:attrName>style.visibility</p:attrName>
                                        </p:attrNameLst>
                                      </p:cBhvr>
                                      <p:to>
                                        <p:strVal val="visible"/>
                                      </p:to>
                                    </p:set>
                                    <p:animEffect transition="in" filter="fade">
                                      <p:cBhvr>
                                        <p:cTn id="42" dur="2000"/>
                                        <p:tgtEl>
                                          <p:spTgt spid="6">
                                            <p:txEl>
                                              <p:pRg st="7" end="7"/>
                                            </p:txEl>
                                          </p:spTgt>
                                        </p:tgtEl>
                                      </p:cBhvr>
                                    </p:animEffect>
                                    <p:anim calcmode="lin" valueType="num">
                                      <p:cBhvr>
                                        <p:cTn id="43" dur="2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44" dur="2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52600"/>
            <a:ext cx="8153400" cy="4572000"/>
          </a:xfrm>
        </p:spPr>
        <p:txBody>
          <a:bodyPr/>
          <a:lstStyle/>
          <a:p>
            <a:pPr>
              <a:buFont typeface="Wingdings" pitchFamily="2" charset="2"/>
              <a:buChar char="§"/>
            </a:pPr>
            <a:r>
              <a:rPr lang="en-US" sz="2100" dirty="0" smtClean="0"/>
              <a:t>100 million US adults, or 1/3 of the population have a criminal record of some sort.</a:t>
            </a:r>
          </a:p>
          <a:p>
            <a:pPr>
              <a:buFont typeface="Wingdings" pitchFamily="2" charset="2"/>
              <a:buChar char="§"/>
            </a:pPr>
            <a:r>
              <a:rPr lang="en-US" sz="2100" dirty="0" smtClean="0"/>
              <a:t>Nationally, racial &amp; ethnic minorities face disproportionately high rates of arrest and incarceration.</a:t>
            </a:r>
          </a:p>
          <a:p>
            <a:pPr>
              <a:buFont typeface="Wingdings" pitchFamily="2" charset="2"/>
              <a:buChar char="§"/>
            </a:pPr>
            <a:r>
              <a:rPr lang="en-US" sz="2100" dirty="0" smtClean="0"/>
              <a:t>650,000 individuals are annually released from federal and state prisons</a:t>
            </a:r>
          </a:p>
          <a:p>
            <a:pPr>
              <a:buFont typeface="Wingdings" pitchFamily="2" charset="2"/>
              <a:buChar char="§"/>
            </a:pPr>
            <a:r>
              <a:rPr lang="en-US" sz="2100" dirty="0" smtClean="0"/>
              <a:t>The ability </a:t>
            </a:r>
            <a:r>
              <a:rPr lang="en-US" sz="2100" dirty="0"/>
              <a:t>to access safe, secure and affordable housing is critical to their successful reentry to society. </a:t>
            </a:r>
          </a:p>
          <a:p>
            <a:pPr>
              <a:buFont typeface="Wingdings" pitchFamily="2" charset="2"/>
              <a:buChar char="§"/>
            </a:pPr>
            <a:r>
              <a:rPr lang="en-US" sz="2100" dirty="0" smtClean="0"/>
              <a:t>Criminal records-based barriers to housing may have a disproportionate impact on minority housing seekers</a:t>
            </a:r>
          </a:p>
          <a:p>
            <a:pPr>
              <a:buNone/>
            </a:pPr>
            <a:endParaRPr lang="en-US" sz="1500" dirty="0"/>
          </a:p>
          <a:p>
            <a:pPr>
              <a:buNone/>
            </a:pPr>
            <a:r>
              <a:rPr lang="en-US" sz="1400" dirty="0" smtClean="0"/>
              <a:t>HUD Guidance, Application </a:t>
            </a:r>
            <a:r>
              <a:rPr lang="en-US" sz="1400" dirty="0"/>
              <a:t>of Fair Housing Act Standards to the Use of Criminal Records by Providers of Housing and Real Estate-Related </a:t>
            </a:r>
            <a:r>
              <a:rPr lang="en-US" sz="1400" dirty="0" smtClean="0"/>
              <a:t>Transactions: </a:t>
            </a:r>
            <a:r>
              <a:rPr lang="en-US" sz="1400" u="sng" dirty="0" smtClean="0">
                <a:hlinkClick r:id="rId3"/>
              </a:rPr>
              <a:t>http</a:t>
            </a:r>
            <a:r>
              <a:rPr lang="en-US" sz="1400" u="sng" dirty="0">
                <a:hlinkClick r:id="rId3"/>
              </a:rPr>
              <a:t>://</a:t>
            </a:r>
            <a:r>
              <a:rPr lang="en-US" sz="1400" u="sng" dirty="0" smtClean="0">
                <a:hlinkClick r:id="rId3"/>
              </a:rPr>
              <a:t>portal.hud.gov/hudportal/documents/huddoc?id=HUD_OGCGuidAppFHAStandCR.pdf</a:t>
            </a:r>
            <a:endParaRPr lang="en-US" sz="1400" dirty="0"/>
          </a:p>
        </p:txBody>
      </p:sp>
      <p:sp>
        <p:nvSpPr>
          <p:cNvPr id="3" name="Title 2"/>
          <p:cNvSpPr>
            <a:spLocks noGrp="1"/>
          </p:cNvSpPr>
          <p:nvPr>
            <p:ph type="title"/>
          </p:nvPr>
        </p:nvSpPr>
        <p:spPr/>
        <p:txBody>
          <a:bodyPr/>
          <a:lstStyle/>
          <a:p>
            <a:r>
              <a:rPr lang="en-US" sz="3600" b="1" kern="1200" dirty="0" smtClean="0">
                <a:solidFill>
                  <a:schemeClr val="tx1"/>
                </a:solidFill>
                <a:ea typeface="+mn-ea"/>
              </a:rPr>
              <a:t>Fair Housing Act, </a:t>
            </a:r>
            <a:br>
              <a:rPr lang="en-US" sz="3600" b="1" kern="1200" dirty="0" smtClean="0">
                <a:solidFill>
                  <a:schemeClr val="tx1"/>
                </a:solidFill>
                <a:ea typeface="+mn-ea"/>
              </a:rPr>
            </a:br>
            <a:r>
              <a:rPr lang="en-US" sz="3600" b="1" kern="1200" dirty="0" smtClean="0">
                <a:solidFill>
                  <a:schemeClr val="tx1"/>
                </a:solidFill>
                <a:ea typeface="+mn-ea"/>
              </a:rPr>
              <a:t>Use of Criminal Records</a:t>
            </a:r>
            <a:endParaRPr lang="en-US" sz="3600" b="1" kern="1200" dirty="0">
              <a:solidFill>
                <a:schemeClr val="tx1"/>
              </a:solidFill>
              <a:ea typeface="+mn-ea"/>
            </a:endParaRPr>
          </a:p>
        </p:txBody>
      </p:sp>
      <p:sp>
        <p:nvSpPr>
          <p:cNvPr id="4" name="Slide Number Placeholder 3"/>
          <p:cNvSpPr>
            <a:spLocks noGrp="1"/>
          </p:cNvSpPr>
          <p:nvPr>
            <p:ph type="sldNum" sz="quarter" idx="10"/>
          </p:nvPr>
        </p:nvSpPr>
        <p:spPr/>
        <p:txBody>
          <a:bodyPr/>
          <a:lstStyle/>
          <a:p>
            <a:pPr>
              <a:defRPr/>
            </a:pPr>
            <a:fld id="{49D5EAF5-827D-49A7-AE7C-0A3252C42EDA}" type="slidenum">
              <a:rPr lang="en-US" smtClean="0"/>
              <a:pPr>
                <a:defRPr/>
              </a:pPr>
              <a:t>37</a:t>
            </a:fld>
            <a:endParaRPr lang="en-US" dirty="0"/>
          </a:p>
        </p:txBody>
      </p:sp>
    </p:spTree>
  </p:cSld>
  <p:clrMapOvr>
    <a:masterClrMapping/>
  </p:clrMapOvr>
  <p:transition spd="slow">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305800" cy="4343400"/>
          </a:xfrm>
        </p:spPr>
        <p:txBody>
          <a:bodyPr/>
          <a:lstStyle/>
          <a:p>
            <a:pPr>
              <a:buNone/>
            </a:pPr>
            <a:r>
              <a:rPr lang="en-US" sz="2600" dirty="0" smtClean="0"/>
              <a:t>A </a:t>
            </a:r>
            <a:r>
              <a:rPr lang="en-US" sz="2600" dirty="0"/>
              <a:t>housing provider with a policy or practice of excluding individuals because of one or more prior arrests (without any conviction) cannot satisfy its burden of showing that such policy or practice is necessary to achieve a substantial, legitimate, nondiscriminatory interest.  </a:t>
            </a:r>
            <a:endParaRPr lang="en-US" sz="2600" dirty="0" smtClean="0"/>
          </a:p>
          <a:p>
            <a:pPr>
              <a:buNone/>
            </a:pPr>
            <a:endParaRPr lang="en-US" sz="1000" dirty="0"/>
          </a:p>
          <a:p>
            <a:pPr>
              <a:buNone/>
            </a:pPr>
            <a:r>
              <a:rPr lang="en-US" sz="2600" dirty="0" smtClean="0"/>
              <a:t>A housing </a:t>
            </a:r>
            <a:r>
              <a:rPr lang="en-US" sz="2600" dirty="0"/>
              <a:t>provider who denies housing to persons on the basis of arrests not resulting in conviction cannot prove that the exclusion actually assists in protecting resident safety and/or property</a:t>
            </a:r>
            <a:r>
              <a:rPr lang="en-US" sz="2600" dirty="0" smtClean="0"/>
              <a:t>.</a:t>
            </a:r>
            <a:endParaRPr lang="en-US" sz="2600" dirty="0"/>
          </a:p>
        </p:txBody>
      </p:sp>
      <p:sp>
        <p:nvSpPr>
          <p:cNvPr id="4" name="Slide Number Placeholder 3"/>
          <p:cNvSpPr>
            <a:spLocks noGrp="1"/>
          </p:cNvSpPr>
          <p:nvPr>
            <p:ph type="sldNum" sz="quarter" idx="10"/>
          </p:nvPr>
        </p:nvSpPr>
        <p:spPr/>
        <p:txBody>
          <a:bodyPr/>
          <a:lstStyle/>
          <a:p>
            <a:pPr>
              <a:defRPr/>
            </a:pPr>
            <a:fld id="{49D5EAF5-827D-49A7-AE7C-0A3252C42EDA}" type="slidenum">
              <a:rPr lang="en-US" smtClean="0"/>
              <a:pPr>
                <a:defRPr/>
              </a:pPr>
              <a:t>38</a:t>
            </a:fld>
            <a:endParaRPr lang="en-US" dirty="0"/>
          </a:p>
        </p:txBody>
      </p:sp>
      <p:sp>
        <p:nvSpPr>
          <p:cNvPr id="5" name="Title 2"/>
          <p:cNvSpPr>
            <a:spLocks noGrp="1"/>
          </p:cNvSpPr>
          <p:nvPr>
            <p:ph type="title"/>
          </p:nvPr>
        </p:nvSpPr>
        <p:spPr>
          <a:xfrm>
            <a:off x="304800" y="533400"/>
            <a:ext cx="8077200" cy="1143000"/>
          </a:xfrm>
        </p:spPr>
        <p:txBody>
          <a:bodyPr/>
          <a:lstStyle/>
          <a:p>
            <a:r>
              <a:rPr lang="en-US" b="1" kern="1200" dirty="0" smtClean="0">
                <a:solidFill>
                  <a:schemeClr val="tx1"/>
                </a:solidFill>
                <a:ea typeface="+mn-ea"/>
              </a:rPr>
              <a:t>Fair Housing Act, Excluding Individuals with Prior Arrests</a:t>
            </a:r>
            <a:endParaRPr lang="en-US" b="1" kern="1200" dirty="0">
              <a:solidFill>
                <a:schemeClr val="tx1"/>
              </a:solidFill>
              <a:ea typeface="+mn-ea"/>
            </a:endParaRPr>
          </a:p>
        </p:txBody>
      </p:sp>
    </p:spTree>
  </p:cSld>
  <p:clrMapOvr>
    <a:masterClrMapping/>
  </p:clrMapOvr>
  <p:transition spd="slow">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7772400" cy="2667000"/>
          </a:xfrm>
        </p:spPr>
        <p:txBody>
          <a:bodyPr/>
          <a:lstStyle/>
          <a:p>
            <a:pPr>
              <a:buNone/>
            </a:pPr>
            <a:r>
              <a:rPr lang="en-US" sz="2100" u="sng" dirty="0" smtClean="0"/>
              <a:t>Excluding </a:t>
            </a:r>
            <a:r>
              <a:rPr lang="en-US" sz="2100" u="sng" dirty="0"/>
              <a:t>individuals with prior convictions </a:t>
            </a:r>
            <a:endParaRPr lang="en-US" sz="2100" u="sng" dirty="0" smtClean="0"/>
          </a:p>
          <a:p>
            <a:pPr>
              <a:buNone/>
            </a:pPr>
            <a:r>
              <a:rPr lang="en-US" sz="2100" dirty="0"/>
              <a:t>A housing provider that imposes a blanket prohibition on any person with any conviction record – no matter when the conviction occurred, what the underlying conduct entailed, or what the convicted person has done since then – will be unable to meet this </a:t>
            </a:r>
            <a:r>
              <a:rPr lang="en-US" sz="2100" dirty="0" smtClean="0"/>
              <a:t>burden.</a:t>
            </a:r>
          </a:p>
          <a:p>
            <a:pPr>
              <a:buNone/>
            </a:pPr>
            <a:r>
              <a:rPr lang="en-US" sz="2100" dirty="0" smtClean="0"/>
              <a:t>Must be based on a case-by-case basis</a:t>
            </a:r>
            <a:endParaRPr lang="en-US" sz="2100" dirty="0"/>
          </a:p>
        </p:txBody>
      </p:sp>
      <p:sp>
        <p:nvSpPr>
          <p:cNvPr id="3" name="Title 2"/>
          <p:cNvSpPr>
            <a:spLocks noGrp="1"/>
          </p:cNvSpPr>
          <p:nvPr>
            <p:ph type="title"/>
          </p:nvPr>
        </p:nvSpPr>
        <p:spPr/>
        <p:txBody>
          <a:bodyPr/>
          <a:lstStyle/>
          <a:p>
            <a:r>
              <a:rPr lang="en-US" b="1" kern="1200" dirty="0" smtClean="0">
                <a:solidFill>
                  <a:schemeClr val="tx1"/>
                </a:solidFill>
              </a:rPr>
              <a:t>Fair Housing Act, Excluding Individuals with Prior Arrests</a:t>
            </a:r>
            <a:endParaRPr lang="en-US" b="1" kern="1200" dirty="0">
              <a:solidFill>
                <a:schemeClr val="tx1"/>
              </a:solidFill>
              <a:ea typeface="+mn-ea"/>
            </a:endParaRPr>
          </a:p>
        </p:txBody>
      </p:sp>
      <p:sp>
        <p:nvSpPr>
          <p:cNvPr id="4" name="Slide Number Placeholder 3"/>
          <p:cNvSpPr>
            <a:spLocks noGrp="1"/>
          </p:cNvSpPr>
          <p:nvPr>
            <p:ph type="sldNum" sz="quarter" idx="10"/>
          </p:nvPr>
        </p:nvSpPr>
        <p:spPr/>
        <p:txBody>
          <a:bodyPr/>
          <a:lstStyle/>
          <a:p>
            <a:pPr>
              <a:defRPr/>
            </a:pPr>
            <a:fld id="{49D5EAF5-827D-49A7-AE7C-0A3252C42EDA}" type="slidenum">
              <a:rPr lang="en-US" smtClean="0"/>
              <a:pPr>
                <a:defRPr/>
              </a:pPr>
              <a:t>39</a:t>
            </a:fld>
            <a:endParaRPr lang="en-US" dirty="0"/>
          </a:p>
        </p:txBody>
      </p:sp>
      <p:pic>
        <p:nvPicPr>
          <p:cNvPr id="49153" name="Picture 1"/>
          <p:cNvPicPr>
            <a:picLocks noChangeAspect="1" noChangeArrowheads="1"/>
          </p:cNvPicPr>
          <p:nvPr/>
        </p:nvPicPr>
        <p:blipFill>
          <a:blip r:embed="rId3" cstate="print"/>
          <a:srcRect l="74723" t="16000" r="4509" b="45453"/>
          <a:stretch>
            <a:fillRect/>
          </a:stretch>
        </p:blipFill>
        <p:spPr bwMode="auto">
          <a:xfrm>
            <a:off x="4876800" y="4279396"/>
            <a:ext cx="3886200" cy="2254094"/>
          </a:xfrm>
          <a:prstGeom prst="rect">
            <a:avLst/>
          </a:prstGeom>
          <a:noFill/>
          <a:ln w="9525">
            <a:noFill/>
            <a:miter lim="800000"/>
            <a:headEnd/>
            <a:tailEnd/>
          </a:ln>
        </p:spPr>
      </p:pic>
      <p:sp>
        <p:nvSpPr>
          <p:cNvPr id="6" name="TextBox 5"/>
          <p:cNvSpPr txBox="1"/>
          <p:nvPr/>
        </p:nvSpPr>
        <p:spPr>
          <a:xfrm>
            <a:off x="685800" y="4419600"/>
            <a:ext cx="3810000" cy="2092881"/>
          </a:xfrm>
          <a:prstGeom prst="rect">
            <a:avLst/>
          </a:prstGeom>
          <a:noFill/>
        </p:spPr>
        <p:txBody>
          <a:bodyPr wrap="square" rtlCol="0">
            <a:spAutoFit/>
          </a:bodyPr>
          <a:lstStyle/>
          <a:p>
            <a:r>
              <a:rPr lang="en-US" sz="1400" dirty="0" smtClean="0">
                <a:latin typeface="+mj-lt"/>
              </a:rPr>
              <a:t>HUD Guidance, Application of Fair Housing Act Standards to the Use of Criminal Records by Providers of Housing and Real Estate-Related Transactions: </a:t>
            </a:r>
            <a:r>
              <a:rPr lang="en-US" sz="1400" u="sng" dirty="0" smtClean="0">
                <a:latin typeface="+mj-lt"/>
                <a:hlinkClick r:id="rId4"/>
              </a:rPr>
              <a:t>http://portal.hud.gov/hudportal/documents/huddoc?id=HUD_OGCGuidAppFHAStandCR.pdf</a:t>
            </a:r>
            <a:endParaRPr lang="en-US" sz="1400" dirty="0" smtClean="0">
              <a:latin typeface="+mj-lt"/>
            </a:endParaRPr>
          </a:p>
          <a:p>
            <a:endParaRPr lang="en-US" dirty="0">
              <a:latin typeface="+mj-lt"/>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sz="4000" dirty="0" smtClean="0">
                <a:solidFill>
                  <a:schemeClr val="tx1"/>
                </a:solidFill>
              </a:rPr>
              <a:t>Agenda</a:t>
            </a:r>
            <a:endParaRPr lang="en-US" sz="4000" dirty="0">
              <a:solidFill>
                <a:schemeClr val="tx1"/>
              </a:solidFill>
            </a:endParaRPr>
          </a:p>
        </p:txBody>
      </p:sp>
      <p:sp>
        <p:nvSpPr>
          <p:cNvPr id="6147" name="Content Placeholder 2"/>
          <p:cNvSpPr>
            <a:spLocks noGrp="1"/>
          </p:cNvSpPr>
          <p:nvPr>
            <p:ph idx="1"/>
          </p:nvPr>
        </p:nvSpPr>
        <p:spPr>
          <a:xfrm>
            <a:off x="685800" y="1752600"/>
            <a:ext cx="7924800" cy="4495800"/>
          </a:xfrm>
        </p:spPr>
        <p:txBody>
          <a:bodyPr/>
          <a:lstStyle/>
          <a:p>
            <a:pPr marL="285750" lvl="1">
              <a:spcBef>
                <a:spcPts val="200"/>
              </a:spcBef>
              <a:buClrTx/>
              <a:buSzPct val="100000"/>
              <a:buFont typeface="Wingdings" panose="05000000000000000000" pitchFamily="2" charset="2"/>
              <a:buChar char="§"/>
              <a:defRPr/>
            </a:pPr>
            <a:r>
              <a:rPr lang="en-US" sz="2400" b="1" dirty="0" smtClean="0">
                <a:latin typeface="Times New Roman" pitchFamily="18" charset="0"/>
                <a:cs typeface="Times New Roman" pitchFamily="18" charset="0"/>
              </a:rPr>
              <a:t>Training Objectives</a:t>
            </a:r>
          </a:p>
          <a:p>
            <a:pPr marL="285750" lvl="1">
              <a:spcBef>
                <a:spcPts val="200"/>
              </a:spcBef>
              <a:buClrTx/>
              <a:buSzPct val="100000"/>
              <a:buFont typeface="Wingdings" panose="05000000000000000000" pitchFamily="2" charset="2"/>
              <a:buChar char="§"/>
              <a:defRPr/>
            </a:pPr>
            <a:r>
              <a:rPr lang="en-US" sz="2400" b="1" dirty="0" smtClean="0">
                <a:latin typeface="Times New Roman" pitchFamily="18" charset="0"/>
                <a:cs typeface="Times New Roman" pitchFamily="18" charset="0"/>
              </a:rPr>
              <a:t>Purpose of the Federal Fair Housing  Act and the Texas Fair Housing Act (the Acts)</a:t>
            </a:r>
          </a:p>
          <a:p>
            <a:pPr marL="285750" lvl="1">
              <a:spcBef>
                <a:spcPts val="200"/>
              </a:spcBef>
              <a:buClrTx/>
              <a:buSzPct val="100000"/>
              <a:buFont typeface="Wingdings" panose="05000000000000000000" pitchFamily="2" charset="2"/>
              <a:buChar char="§"/>
              <a:defRPr/>
            </a:pPr>
            <a:r>
              <a:rPr lang="en-US" sz="2400" b="1" dirty="0" smtClean="0">
                <a:latin typeface="Times New Roman" pitchFamily="18" charset="0"/>
                <a:cs typeface="Times New Roman" pitchFamily="18" charset="0"/>
              </a:rPr>
              <a:t>Mission </a:t>
            </a:r>
            <a:r>
              <a:rPr lang="en-US" sz="2400" b="1" dirty="0">
                <a:latin typeface="Times New Roman" pitchFamily="18" charset="0"/>
                <a:cs typeface="Times New Roman" pitchFamily="18" charset="0"/>
              </a:rPr>
              <a:t>and Vision of </a:t>
            </a:r>
            <a:r>
              <a:rPr lang="en-US" sz="2400" b="1" dirty="0" smtClean="0">
                <a:latin typeface="Times New Roman" pitchFamily="18" charset="0"/>
                <a:cs typeface="Times New Roman" pitchFamily="18" charset="0"/>
              </a:rPr>
              <a:t>CRD</a:t>
            </a:r>
            <a:endParaRPr lang="en-US" sz="2400" b="1" dirty="0">
              <a:latin typeface="Times New Roman" pitchFamily="18" charset="0"/>
              <a:cs typeface="Times New Roman" pitchFamily="18" charset="0"/>
            </a:endParaRPr>
          </a:p>
          <a:p>
            <a:pPr marL="285750" indent="-285750">
              <a:spcBef>
                <a:spcPts val="200"/>
              </a:spcBef>
              <a:buClrTx/>
              <a:buSzPct val="100000"/>
              <a:buFont typeface="Wingdings" panose="05000000000000000000" pitchFamily="2" charset="2"/>
              <a:buChar char="§"/>
              <a:defRPr/>
            </a:pPr>
            <a:r>
              <a:rPr lang="en-US" sz="2400" b="1" dirty="0" smtClean="0">
                <a:latin typeface="Times New Roman" pitchFamily="18" charset="0"/>
                <a:cs typeface="Times New Roman" pitchFamily="18" charset="0"/>
              </a:rPr>
              <a:t>Covered/Protected Classes  </a:t>
            </a:r>
          </a:p>
          <a:p>
            <a:pPr marL="285750" indent="-285750">
              <a:spcBef>
                <a:spcPts val="200"/>
              </a:spcBef>
              <a:buClrTx/>
              <a:buSzPct val="100000"/>
              <a:buFont typeface="Wingdings" panose="05000000000000000000" pitchFamily="2" charset="2"/>
              <a:buChar char="§"/>
              <a:defRPr/>
            </a:pPr>
            <a:r>
              <a:rPr lang="en-US" sz="2400" b="1" dirty="0" smtClean="0">
                <a:latin typeface="Times New Roman" pitchFamily="18" charset="0"/>
                <a:cs typeface="Times New Roman" pitchFamily="18" charset="0"/>
              </a:rPr>
              <a:t>Issues/Discriminatory Practices</a:t>
            </a:r>
          </a:p>
          <a:p>
            <a:pPr marL="285750" indent="-285750">
              <a:spcBef>
                <a:spcPts val="200"/>
              </a:spcBef>
              <a:buClrTx/>
              <a:buSzPct val="100000"/>
              <a:buFont typeface="Wingdings" panose="05000000000000000000" pitchFamily="2" charset="2"/>
              <a:buChar char="§"/>
              <a:defRPr/>
            </a:pPr>
            <a:r>
              <a:rPr lang="en-US" sz="2400" b="1" dirty="0" smtClean="0">
                <a:latin typeface="Times New Roman" pitchFamily="18" charset="0"/>
                <a:cs typeface="Times New Roman" pitchFamily="18" charset="0"/>
              </a:rPr>
              <a:t>HUD Disparate Impact Guidance</a:t>
            </a:r>
          </a:p>
          <a:p>
            <a:pPr marL="285750" lvl="1">
              <a:spcBef>
                <a:spcPts val="200"/>
              </a:spcBef>
              <a:buClrTx/>
              <a:buSzPct val="100000"/>
              <a:buFont typeface="Wingdings" panose="05000000000000000000" pitchFamily="2" charset="2"/>
              <a:buChar char="§"/>
              <a:defRPr/>
            </a:pPr>
            <a:r>
              <a:rPr lang="en-US" sz="2400" b="1" dirty="0" smtClean="0">
                <a:latin typeface="Times New Roman" pitchFamily="18" charset="0"/>
                <a:cs typeface="Times New Roman" pitchFamily="18" charset="0"/>
              </a:rPr>
              <a:t>Exemptions	</a:t>
            </a:r>
          </a:p>
          <a:p>
            <a:pPr marL="285750" lvl="1">
              <a:spcBef>
                <a:spcPts val="200"/>
              </a:spcBef>
              <a:buClrTx/>
              <a:buSzPct val="100000"/>
              <a:buFont typeface="Wingdings" panose="05000000000000000000" pitchFamily="2" charset="2"/>
              <a:buChar char="§"/>
              <a:defRPr/>
            </a:pPr>
            <a:r>
              <a:rPr lang="en-US" sz="2400" b="1" dirty="0" smtClean="0">
                <a:latin typeface="Times New Roman" pitchFamily="18" charset="0"/>
                <a:cs typeface="Times New Roman" pitchFamily="18" charset="0"/>
              </a:rPr>
              <a:t>Fair Housing Testing</a:t>
            </a:r>
          </a:p>
          <a:p>
            <a:pPr marL="285750" lvl="1">
              <a:spcBef>
                <a:spcPts val="200"/>
              </a:spcBef>
              <a:buClrTx/>
              <a:buSzPct val="100000"/>
              <a:buFont typeface="Wingdings" panose="05000000000000000000" pitchFamily="2" charset="2"/>
              <a:buChar char="§"/>
              <a:defRPr/>
            </a:pPr>
            <a:r>
              <a:rPr lang="en-US" sz="2400" b="1" dirty="0" smtClean="0">
                <a:latin typeface="Times New Roman" pitchFamily="18" charset="0"/>
                <a:cs typeface="Times New Roman" pitchFamily="18" charset="0"/>
              </a:rPr>
              <a:t>Mediation</a:t>
            </a:r>
          </a:p>
          <a:p>
            <a:pPr marL="285750" lvl="1">
              <a:spcBef>
                <a:spcPts val="200"/>
              </a:spcBef>
              <a:buClrTx/>
              <a:buSzPct val="100000"/>
              <a:buFont typeface="Wingdings" panose="05000000000000000000" pitchFamily="2" charset="2"/>
              <a:buChar char="§"/>
              <a:defRPr/>
            </a:pPr>
            <a:r>
              <a:rPr lang="en-US" sz="2400" b="1" dirty="0" smtClean="0">
                <a:latin typeface="Times New Roman" pitchFamily="18" charset="0"/>
                <a:cs typeface="Times New Roman" pitchFamily="18" charset="0"/>
              </a:rPr>
              <a:t>Resources</a:t>
            </a:r>
          </a:p>
        </p:txBody>
      </p:sp>
      <p:sp>
        <p:nvSpPr>
          <p:cNvPr id="5124" name="Footer Placeholder 3"/>
          <p:cNvSpPr>
            <a:spLocks noGrp="1"/>
          </p:cNvSpPr>
          <p:nvPr>
            <p:ph type="ftr" sz="quarter" idx="11"/>
          </p:nvPr>
        </p:nvSpPr>
        <p:spPr>
          <a:xfrm>
            <a:off x="0" y="6403975"/>
            <a:ext cx="8763000" cy="457200"/>
          </a:xfrm>
          <a:noFill/>
        </p:spPr>
        <p:txBody>
          <a:bodyPr/>
          <a:lstStyle/>
          <a:p>
            <a:r>
              <a:rPr lang="en-US" sz="1000" dirty="0" smtClean="0"/>
              <a:t>Texas Workforce Commission Civil Rights Division, 2017</a:t>
            </a:r>
          </a:p>
        </p:txBody>
      </p:sp>
      <p:sp>
        <p:nvSpPr>
          <p:cNvPr id="2" name="Slide Number Placeholder 1"/>
          <p:cNvSpPr>
            <a:spLocks noGrp="1"/>
          </p:cNvSpPr>
          <p:nvPr>
            <p:ph type="sldNum" sz="quarter" idx="12"/>
          </p:nvPr>
        </p:nvSpPr>
        <p:spPr/>
        <p:txBody>
          <a:bodyPr/>
          <a:lstStyle/>
          <a:p>
            <a:pPr>
              <a:defRPr/>
            </a:pPr>
            <a:fld id="{2E6951B0-252F-48AA-8C6A-A89FD2DD89DA}" type="slidenum">
              <a:rPr lang="en-US" smtClean="0"/>
              <a:pPr>
                <a:defRPr/>
              </a:pPr>
              <a:t>4</a:t>
            </a:fld>
            <a:endParaRPr lang="en-US" dirty="0"/>
          </a:p>
        </p:txBody>
      </p:sp>
    </p:spTree>
    <p:extLst>
      <p:ext uri="{BB962C8B-B14F-4D97-AF65-F5344CB8AC3E}">
        <p14:creationId xmlns:p14="http://schemas.microsoft.com/office/powerpoint/2010/main" xmlns="" val="150225871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8686800" cy="4648200"/>
          </a:xfrm>
        </p:spPr>
        <p:txBody>
          <a:bodyPr/>
          <a:lstStyle/>
          <a:p>
            <a:pPr lvl="1">
              <a:buClrTx/>
              <a:buSzPct val="100000"/>
              <a:buNone/>
            </a:pPr>
            <a:r>
              <a:rPr lang="en-US" sz="2400" dirty="0">
                <a:latin typeface="Times New Roman" pitchFamily="18" charset="0"/>
                <a:cs typeface="Times New Roman" pitchFamily="18" charset="0"/>
              </a:rPr>
              <a:t>Fair Housing Guidance on the Use of Criminal Records </a:t>
            </a:r>
          </a:p>
          <a:p>
            <a:pPr lvl="2">
              <a:buClrTx/>
              <a:buSzPct val="100000"/>
              <a:buFont typeface="Wingdings" pitchFamily="2" charset="2"/>
              <a:buChar char="§"/>
            </a:pPr>
            <a:r>
              <a:rPr lang="en-US" sz="2000" dirty="0" smtClean="0">
                <a:latin typeface="Times New Roman" pitchFamily="18" charset="0"/>
                <a:cs typeface="Times New Roman" pitchFamily="18" charset="0"/>
              </a:rPr>
              <a:t>Evaluating </a:t>
            </a:r>
            <a:r>
              <a:rPr lang="en-US" sz="2000" dirty="0">
                <a:latin typeface="Times New Roman" pitchFamily="18" charset="0"/>
                <a:cs typeface="Times New Roman" pitchFamily="18" charset="0"/>
              </a:rPr>
              <a:t>Whether the Challenged Policy or Practice is Necessary to Achieve a Substantial, Legitimate, Nondiscriminatory Interest</a:t>
            </a:r>
          </a:p>
          <a:p>
            <a:pPr lvl="3">
              <a:buClrTx/>
              <a:buSzPct val="100000"/>
              <a:buFont typeface="Wingdings" pitchFamily="2" charset="2"/>
              <a:buChar char="§"/>
            </a:pPr>
            <a:r>
              <a:rPr lang="en-US" sz="1800" dirty="0">
                <a:latin typeface="Times New Roman" pitchFamily="18" charset="0"/>
                <a:cs typeface="Times New Roman" pitchFamily="18" charset="0"/>
              </a:rPr>
              <a:t>When using prior arrest instead of conviction, or using prior convictions, a housing provider must show that its policy accurately distinguishes between criminal conduct that indicates a demonstrable risk to resident safety and/or property and criminal conduct that does not.  </a:t>
            </a:r>
          </a:p>
          <a:p>
            <a:pPr lvl="3">
              <a:buClrTx/>
              <a:buSzPct val="100000"/>
              <a:buFont typeface="Wingdings" pitchFamily="2" charset="2"/>
              <a:buChar char="§"/>
            </a:pPr>
            <a:r>
              <a:rPr lang="en-US" sz="1800" dirty="0">
                <a:latin typeface="Times New Roman" pitchFamily="18" charset="0"/>
                <a:cs typeface="Times New Roman" pitchFamily="18" charset="0"/>
              </a:rPr>
              <a:t>Policies should take into account the nature and severity of the </a:t>
            </a:r>
            <a:r>
              <a:rPr lang="en-US" sz="1800" dirty="0" smtClean="0">
                <a:latin typeface="Times New Roman" pitchFamily="18" charset="0"/>
                <a:cs typeface="Times New Roman" pitchFamily="18" charset="0"/>
              </a:rPr>
              <a:t>conviction </a:t>
            </a:r>
            <a:r>
              <a:rPr lang="en-US" sz="1800" dirty="0">
                <a:latin typeface="Times New Roman" pitchFamily="18" charset="0"/>
                <a:cs typeface="Times New Roman" pitchFamily="18" charset="0"/>
              </a:rPr>
              <a:t>and amount of time that has passed.  </a:t>
            </a:r>
            <a:endParaRPr lang="en-US" sz="1800" dirty="0" smtClean="0">
              <a:latin typeface="Times New Roman" pitchFamily="18" charset="0"/>
              <a:cs typeface="Times New Roman" pitchFamily="18" charset="0"/>
            </a:endParaRPr>
          </a:p>
          <a:p>
            <a:pPr lvl="3">
              <a:buClrTx/>
              <a:buSzPct val="100000"/>
              <a:buFont typeface="Wingdings" pitchFamily="2" charset="2"/>
              <a:buChar char="§"/>
            </a:pPr>
            <a:r>
              <a:rPr lang="en-US" sz="1800" dirty="0" smtClean="0">
                <a:latin typeface="Times New Roman" pitchFamily="18" charset="0"/>
                <a:cs typeface="Times New Roman" pitchFamily="18" charset="0"/>
              </a:rPr>
              <a:t>Other </a:t>
            </a:r>
            <a:r>
              <a:rPr lang="en-US" sz="1800" dirty="0">
                <a:latin typeface="Times New Roman" pitchFamily="18" charset="0"/>
                <a:cs typeface="Times New Roman" pitchFamily="18" charset="0"/>
              </a:rPr>
              <a:t>factors to consider:  The facts or circumstances surrounding the criminal conduct; the age of the individual at the time of the conduct; evidence that the individual has maintained a good tenant history before and/or after the conviction or conduct; and evidence of rehabilitation efforts</a:t>
            </a:r>
            <a:r>
              <a:rPr lang="en-US" sz="1800" dirty="0" smtClean="0">
                <a:latin typeface="Times New Roman" pitchFamily="18" charset="0"/>
                <a:cs typeface="Times New Roman" pitchFamily="18" charset="0"/>
              </a:rPr>
              <a:t>.</a:t>
            </a:r>
          </a:p>
          <a:p>
            <a:pPr lvl="3">
              <a:buClrTx/>
              <a:buSzPct val="100000"/>
              <a:buFont typeface="Wingdings" pitchFamily="2" charset="2"/>
              <a:buChar char="§"/>
            </a:pPr>
            <a:r>
              <a:rPr lang="en-US" sz="1800" dirty="0" smtClean="0">
                <a:latin typeface="Times New Roman" pitchFamily="18" charset="0"/>
                <a:cs typeface="Times New Roman" pitchFamily="18" charset="0"/>
              </a:rPr>
              <a:t>Blanket bans will not be able to meet this burden.</a:t>
            </a:r>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0" y="6403975"/>
            <a:ext cx="8915400" cy="457200"/>
          </a:xfrm>
        </p:spPr>
        <p:txBody>
          <a:bodyPr/>
          <a:lstStyle/>
          <a:p>
            <a:pPr>
              <a:defRPr/>
            </a:pPr>
            <a:r>
              <a:rPr lang="en-US" sz="1000" dirty="0" smtClean="0"/>
              <a:t>Texas Workforce Commission Civil Rights Division, 2017</a:t>
            </a:r>
            <a:endParaRPr lang="en-US" sz="1000" dirty="0"/>
          </a:p>
        </p:txBody>
      </p:sp>
      <p:sp>
        <p:nvSpPr>
          <p:cNvPr id="2" name="Slide Number Placeholder 1"/>
          <p:cNvSpPr>
            <a:spLocks noGrp="1"/>
          </p:cNvSpPr>
          <p:nvPr>
            <p:ph type="sldNum" sz="quarter" idx="12"/>
          </p:nvPr>
        </p:nvSpPr>
        <p:spPr/>
        <p:txBody>
          <a:bodyPr/>
          <a:lstStyle/>
          <a:p>
            <a:pPr>
              <a:defRPr/>
            </a:pPr>
            <a:fld id="{2E6951B0-252F-48AA-8C6A-A89FD2DD89DA}" type="slidenum">
              <a:rPr lang="en-US" smtClean="0"/>
              <a:pPr>
                <a:defRPr/>
              </a:pPr>
              <a:t>40</a:t>
            </a:fld>
            <a:endParaRPr lang="en-US" dirty="0"/>
          </a:p>
        </p:txBody>
      </p:sp>
      <p:pic>
        <p:nvPicPr>
          <p:cNvPr id="7" name="Picture 6" descr="C:\Users\COVINVIV\AppData\Local\Microsoft\Windows\Temporary Internet Files\Content.IE5\L9X2921Y\Alhambra_Apartments_(Sioux_City)_from_SW_1[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599" y="4613536"/>
            <a:ext cx="1340151" cy="90832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Box 7"/>
          <p:cNvSpPr txBox="1"/>
          <p:nvPr/>
        </p:nvSpPr>
        <p:spPr>
          <a:xfrm>
            <a:off x="152400" y="5521861"/>
            <a:ext cx="1752600" cy="246221"/>
          </a:xfrm>
          <a:prstGeom prst="rect">
            <a:avLst/>
          </a:prstGeom>
          <a:noFill/>
        </p:spPr>
        <p:txBody>
          <a:bodyPr wrap="square" rtlCol="0">
            <a:spAutoFit/>
          </a:bodyPr>
          <a:lstStyle/>
          <a:p>
            <a:r>
              <a:rPr lang="en-US" sz="1000" b="1" dirty="0" smtClean="0">
                <a:latin typeface="Times New Roman" panose="02020603050405020304" pitchFamily="18" charset="0"/>
                <a:cs typeface="Times New Roman" panose="02020603050405020304" pitchFamily="18" charset="0"/>
              </a:rPr>
              <a:t>No</a:t>
            </a:r>
            <a:r>
              <a:rPr lang="en-US" sz="1000" dirty="0" smtClean="0">
                <a:latin typeface="Times New Roman" panose="02020603050405020304" pitchFamily="18" charset="0"/>
                <a:cs typeface="Times New Roman" panose="02020603050405020304" pitchFamily="18" charset="0"/>
              </a:rPr>
              <a:t> ex-offenders allowed!</a:t>
            </a:r>
            <a:endParaRPr lang="en-US" sz="1000" dirty="0">
              <a:latin typeface="Times New Roman" panose="02020603050405020304" pitchFamily="18" charset="0"/>
              <a:cs typeface="Times New Roman" panose="02020603050405020304" pitchFamily="18" charset="0"/>
            </a:endParaRPr>
          </a:p>
        </p:txBody>
      </p:sp>
      <p:sp>
        <p:nvSpPr>
          <p:cNvPr id="10" name="Title 9"/>
          <p:cNvSpPr>
            <a:spLocks noGrp="1"/>
          </p:cNvSpPr>
          <p:nvPr>
            <p:ph type="title"/>
          </p:nvPr>
        </p:nvSpPr>
        <p:spPr>
          <a:xfrm>
            <a:off x="533400" y="533400"/>
            <a:ext cx="8077200" cy="1143000"/>
          </a:xfrm>
        </p:spPr>
        <p:txBody>
          <a:bodyPr/>
          <a:lstStyle/>
          <a:p>
            <a:r>
              <a:rPr lang="en-US" sz="3500" dirty="0" smtClean="0">
                <a:solidFill>
                  <a:schemeClr val="tx1"/>
                </a:solidFill>
              </a:rPr>
              <a:t>Disparate Impact: Fair Housing,</a:t>
            </a:r>
            <a:r>
              <a:rPr lang="en-US" sz="3500" baseline="0" dirty="0" smtClean="0">
                <a:solidFill>
                  <a:schemeClr val="tx1"/>
                </a:solidFill>
              </a:rPr>
              <a:t> Use of Criminal Records</a:t>
            </a:r>
            <a:endParaRPr lang="en-US" sz="3500" dirty="0">
              <a:solidFill>
                <a:schemeClr val="tx1"/>
              </a:solidFill>
            </a:endParaRPr>
          </a:p>
        </p:txBody>
      </p:sp>
    </p:spTree>
    <p:extLst>
      <p:ext uri="{BB962C8B-B14F-4D97-AF65-F5344CB8AC3E}">
        <p14:creationId xmlns:p14="http://schemas.microsoft.com/office/powerpoint/2010/main" xmlns="" val="2647113371"/>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000"/>
                                        <p:tgtEl>
                                          <p:spTgt spid="3">
                                            <p:txEl>
                                              <p:pRg st="4" end="4"/>
                                            </p:txEl>
                                          </p:spTgt>
                                        </p:tgtEl>
                                      </p:cBhvr>
                                    </p:animEffect>
                                    <p:anim calcmode="lin" valueType="num">
                                      <p:cBhvr>
                                        <p:cTn id="36" dur="2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000"/>
                                        <p:tgtEl>
                                          <p:spTgt spid="3">
                                            <p:txEl>
                                              <p:pRg st="5" end="5"/>
                                            </p:txEl>
                                          </p:spTgt>
                                        </p:tgtEl>
                                      </p:cBhvr>
                                    </p:animEffect>
                                    <p:anim calcmode="lin" valueType="num">
                                      <p:cBhvr>
                                        <p:cTn id="43" dur="2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2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52600"/>
            <a:ext cx="8686800" cy="4495800"/>
          </a:xfrm>
        </p:spPr>
        <p:txBody>
          <a:bodyPr/>
          <a:lstStyle/>
          <a:p>
            <a:pPr lvl="1">
              <a:buClrTx/>
              <a:buSzPct val="100000"/>
              <a:buFont typeface="Wingdings" pitchFamily="2" charset="2"/>
              <a:buChar char="§"/>
            </a:pPr>
            <a:r>
              <a:rPr lang="en-US" sz="1800" dirty="0" smtClean="0">
                <a:latin typeface="Times New Roman" pitchFamily="18" charset="0"/>
                <a:cs typeface="Times New Roman" pitchFamily="18" charset="0"/>
              </a:rPr>
              <a:t>Limited </a:t>
            </a:r>
            <a:r>
              <a:rPr lang="en-US" sz="1800" dirty="0">
                <a:latin typeface="Times New Roman" pitchFamily="18" charset="0"/>
                <a:cs typeface="Times New Roman" pitchFamily="18" charset="0"/>
              </a:rPr>
              <a:t>English Proficiency </a:t>
            </a:r>
            <a:r>
              <a:rPr lang="en-US" sz="1800" dirty="0" smtClean="0">
                <a:latin typeface="Times New Roman" pitchFamily="18" charset="0"/>
                <a:cs typeface="Times New Roman" pitchFamily="18" charset="0"/>
              </a:rPr>
              <a:t>(LEP) </a:t>
            </a:r>
            <a:r>
              <a:rPr lang="en-US" sz="1800" dirty="0">
                <a:solidFill>
                  <a:srgbClr val="FF0000"/>
                </a:solidFill>
                <a:latin typeface="Times New Roman" pitchFamily="18" charset="0"/>
                <a:cs typeface="Times New Roman" pitchFamily="18" charset="0"/>
                <a:hlinkClick r:id="rId3"/>
              </a:rPr>
              <a:t>http://</a:t>
            </a:r>
            <a:r>
              <a:rPr lang="en-US" sz="1800" dirty="0" smtClean="0">
                <a:solidFill>
                  <a:srgbClr val="FF0000"/>
                </a:solidFill>
                <a:latin typeface="Times New Roman" pitchFamily="18" charset="0"/>
                <a:cs typeface="Times New Roman" pitchFamily="18" charset="0"/>
                <a:hlinkClick r:id="rId3"/>
              </a:rPr>
              <a:t>portal.hud.gov/hudportal/documents/huddoc?id=lepmemo091516.pdf</a:t>
            </a:r>
            <a:r>
              <a:rPr lang="en-US" sz="1800" dirty="0" smtClean="0">
                <a:solidFill>
                  <a:srgbClr val="FF0000"/>
                </a:solidFill>
                <a:latin typeface="Times New Roman" pitchFamily="18" charset="0"/>
                <a:cs typeface="Times New Roman" pitchFamily="18" charset="0"/>
              </a:rPr>
              <a:t> </a:t>
            </a:r>
            <a:r>
              <a:rPr lang="en-US" sz="1800" dirty="0" smtClean="0">
                <a:latin typeface="Times New Roman" pitchFamily="18" charset="0"/>
                <a:cs typeface="Times New Roman" pitchFamily="18" charset="0"/>
              </a:rPr>
              <a:t>refers </a:t>
            </a:r>
            <a:r>
              <a:rPr lang="en-US" sz="1800" dirty="0">
                <a:latin typeface="Times New Roman" pitchFamily="18" charset="0"/>
                <a:cs typeface="Times New Roman" pitchFamily="18" charset="0"/>
              </a:rPr>
              <a:t>to a person’s limited ability to read, write, speak, or understand </a:t>
            </a:r>
            <a:r>
              <a:rPr lang="en-US" sz="1800" dirty="0" smtClean="0">
                <a:latin typeface="Times New Roman" pitchFamily="18" charset="0"/>
                <a:cs typeface="Times New Roman" pitchFamily="18" charset="0"/>
              </a:rPr>
              <a:t>English </a:t>
            </a:r>
          </a:p>
          <a:p>
            <a:pPr lvl="2">
              <a:buClrTx/>
              <a:buSzPct val="100000"/>
              <a:buFont typeface="Wingdings" pitchFamily="2" charset="2"/>
              <a:buChar char="§"/>
            </a:pPr>
            <a:r>
              <a:rPr lang="en-US" sz="1400" dirty="0" smtClean="0">
                <a:latin typeface="Times New Roman" pitchFamily="18" charset="0"/>
                <a:cs typeface="Times New Roman" pitchFamily="18" charset="0"/>
              </a:rPr>
              <a:t>Discrimination </a:t>
            </a:r>
            <a:r>
              <a:rPr lang="en-US" sz="1400" dirty="0">
                <a:latin typeface="Times New Roman" pitchFamily="18" charset="0"/>
                <a:cs typeface="Times New Roman" pitchFamily="18" charset="0"/>
              </a:rPr>
              <a:t>includes discrimination because an individual has the physical, cultural, or linguistic characteristics of persons from a foreign geographic area</a:t>
            </a:r>
            <a:r>
              <a:rPr lang="en-US" sz="1400" dirty="0" smtClean="0">
                <a:latin typeface="Times New Roman" pitchFamily="18" charset="0"/>
                <a:cs typeface="Times New Roman" pitchFamily="18" charset="0"/>
              </a:rPr>
              <a:t>.</a:t>
            </a:r>
          </a:p>
          <a:p>
            <a:pPr lvl="2">
              <a:buClrTx/>
              <a:buSzPct val="100000"/>
              <a:buFont typeface="Wingdings" pitchFamily="2" charset="2"/>
              <a:buChar char="§"/>
            </a:pPr>
            <a:r>
              <a:rPr lang="en-US" sz="1400" dirty="0">
                <a:latin typeface="Times New Roman" pitchFamily="18" charset="0"/>
                <a:cs typeface="Times New Roman" pitchFamily="18" charset="0"/>
              </a:rPr>
              <a:t>A housing provider violates the Fair Housing Act if the provider uses a person’s LEP to discriminate intentionally because of race, national origin, or another protected characteristic</a:t>
            </a:r>
            <a:r>
              <a:rPr lang="en-US" sz="1400" dirty="0" smtClean="0">
                <a:latin typeface="Times New Roman" pitchFamily="18" charset="0"/>
                <a:cs typeface="Times New Roman" pitchFamily="18" charset="0"/>
              </a:rPr>
              <a:t>.</a:t>
            </a:r>
          </a:p>
          <a:p>
            <a:pPr lvl="2">
              <a:buClrTx/>
              <a:buSzPct val="100000"/>
              <a:buFont typeface="Wingdings" pitchFamily="2" charset="2"/>
              <a:buChar char="§"/>
            </a:pPr>
            <a:r>
              <a:rPr lang="en-US" sz="1400" dirty="0">
                <a:latin typeface="Times New Roman" pitchFamily="18" charset="0"/>
                <a:cs typeface="Times New Roman" pitchFamily="18" charset="0"/>
              </a:rPr>
              <a:t>A housing provider </a:t>
            </a:r>
            <a:r>
              <a:rPr lang="en-US" sz="1400" dirty="0" smtClean="0">
                <a:latin typeface="Times New Roman" pitchFamily="18" charset="0"/>
                <a:cs typeface="Times New Roman" pitchFamily="18" charset="0"/>
              </a:rPr>
              <a:t>also violates </a:t>
            </a:r>
            <a:r>
              <a:rPr lang="en-US" sz="1400" dirty="0">
                <a:latin typeface="Times New Roman" pitchFamily="18" charset="0"/>
                <a:cs typeface="Times New Roman" pitchFamily="18" charset="0"/>
              </a:rPr>
              <a:t>the Fair Housing Act when the provider’s policy or practice has an unjustified discriminatory effect, even when the provider had no intent to discriminate</a:t>
            </a:r>
            <a:r>
              <a:rPr lang="en-US" sz="1400" dirty="0" smtClean="0">
                <a:latin typeface="Times New Roman" pitchFamily="18" charset="0"/>
                <a:cs typeface="Times New Roman" pitchFamily="18" charset="0"/>
              </a:rPr>
              <a:t>.</a:t>
            </a:r>
            <a:endParaRPr lang="en-US" sz="1800" dirty="0" smtClean="0">
              <a:latin typeface="Times New Roman" pitchFamily="18" charset="0"/>
              <a:cs typeface="Times New Roman" pitchFamily="18" charset="0"/>
            </a:endParaRPr>
          </a:p>
          <a:p>
            <a:pPr lvl="1">
              <a:buClrTx/>
              <a:buSzPct val="100000"/>
              <a:buFont typeface="Wingdings" pitchFamily="2" charset="2"/>
              <a:buChar char="§"/>
            </a:pPr>
            <a:r>
              <a:rPr lang="en-US" sz="1800" dirty="0" smtClean="0">
                <a:latin typeface="Times New Roman" pitchFamily="18" charset="0"/>
                <a:cs typeface="Times New Roman" pitchFamily="18" charset="0"/>
              </a:rPr>
              <a:t>Local </a:t>
            </a:r>
            <a:r>
              <a:rPr lang="en-US" sz="1800" dirty="0">
                <a:latin typeface="Times New Roman" pitchFamily="18" charset="0"/>
                <a:cs typeface="Times New Roman" pitchFamily="18" charset="0"/>
              </a:rPr>
              <a:t>Nuisance and Crime-Free Housing Ordinances </a:t>
            </a:r>
            <a:r>
              <a:rPr lang="en-US" sz="1800" dirty="0">
                <a:solidFill>
                  <a:srgbClr val="FF0000"/>
                </a:solidFill>
                <a:latin typeface="Times New Roman" pitchFamily="18" charset="0"/>
                <a:cs typeface="Times New Roman" pitchFamily="18" charset="0"/>
                <a:hlinkClick r:id="rId4"/>
              </a:rPr>
              <a:t>http://</a:t>
            </a:r>
            <a:r>
              <a:rPr lang="en-US" sz="1800" dirty="0" smtClean="0">
                <a:solidFill>
                  <a:srgbClr val="FF0000"/>
                </a:solidFill>
                <a:latin typeface="Times New Roman" pitchFamily="18" charset="0"/>
                <a:cs typeface="Times New Roman" pitchFamily="18" charset="0"/>
                <a:hlinkClick r:id="rId4"/>
              </a:rPr>
              <a:t>portal.hud.gov/hudportal/documents/huddoc?id=FinalNuisanceOrdGdnce.pdf</a:t>
            </a:r>
            <a:r>
              <a:rPr lang="en-US" sz="1800" dirty="0" smtClean="0">
                <a:solidFill>
                  <a:srgbClr val="FF0000"/>
                </a:solidFill>
                <a:latin typeface="Times New Roman" pitchFamily="18" charset="0"/>
                <a:cs typeface="Times New Roman" pitchFamily="18" charset="0"/>
              </a:rPr>
              <a:t>   </a:t>
            </a:r>
          </a:p>
          <a:p>
            <a:pPr lvl="1">
              <a:buClrTx/>
              <a:buSzPct val="100000"/>
              <a:buFont typeface="Wingdings" pitchFamily="2" charset="2"/>
              <a:buChar char="§"/>
            </a:pPr>
            <a:r>
              <a:rPr lang="en-US" sz="1800" dirty="0" smtClean="0">
                <a:latin typeface="Times New Roman" pitchFamily="18" charset="0"/>
                <a:cs typeface="Times New Roman" pitchFamily="18" charset="0"/>
              </a:rPr>
              <a:t>Labeled </a:t>
            </a:r>
            <a:r>
              <a:rPr lang="en-US" sz="1800" dirty="0">
                <a:latin typeface="Times New Roman" pitchFamily="18" charset="0"/>
                <a:cs typeface="Times New Roman" pitchFamily="18" charset="0"/>
              </a:rPr>
              <a:t>various types of </a:t>
            </a:r>
            <a:r>
              <a:rPr lang="en-US" sz="1800" dirty="0" smtClean="0">
                <a:latin typeface="Times New Roman" pitchFamily="18" charset="0"/>
                <a:cs typeface="Times New Roman" pitchFamily="18" charset="0"/>
              </a:rPr>
              <a:t>conduct associated </a:t>
            </a:r>
            <a:r>
              <a:rPr lang="en-US" sz="1800" dirty="0">
                <a:latin typeface="Times New Roman" pitchFamily="18" charset="0"/>
                <a:cs typeface="Times New Roman" pitchFamily="18" charset="0"/>
              </a:rPr>
              <a:t>with a property—whether the conduct is by a resident, guest or other </a:t>
            </a:r>
            <a:r>
              <a:rPr lang="en-US" sz="1800" dirty="0" smtClean="0">
                <a:latin typeface="Times New Roman" pitchFamily="18" charset="0"/>
                <a:cs typeface="Times New Roman" pitchFamily="18" charset="0"/>
              </a:rPr>
              <a:t>person, may include:</a:t>
            </a:r>
          </a:p>
          <a:p>
            <a:pPr lvl="2">
              <a:buClrTx/>
              <a:buSzPct val="100000"/>
              <a:buFont typeface="Wingdings" pitchFamily="2" charset="2"/>
              <a:buChar char="§"/>
            </a:pPr>
            <a:r>
              <a:rPr lang="en-US" sz="1600" dirty="0" smtClean="0">
                <a:latin typeface="Times New Roman" pitchFamily="18" charset="0"/>
                <a:cs typeface="Times New Roman" pitchFamily="18" charset="0"/>
              </a:rPr>
              <a:t>Victims of </a:t>
            </a:r>
            <a:r>
              <a:rPr lang="en-US" sz="1600" dirty="0">
                <a:latin typeface="Times New Roman" pitchFamily="18" charset="0"/>
                <a:cs typeface="Times New Roman" pitchFamily="18" charset="0"/>
              </a:rPr>
              <a:t>Domestic </a:t>
            </a:r>
            <a:r>
              <a:rPr lang="en-US" sz="1600" dirty="0" smtClean="0">
                <a:latin typeface="Times New Roman" pitchFamily="18" charset="0"/>
                <a:cs typeface="Times New Roman" pitchFamily="18" charset="0"/>
              </a:rPr>
              <a:t>Violence.</a:t>
            </a:r>
          </a:p>
          <a:p>
            <a:pPr lvl="2">
              <a:buClrTx/>
              <a:buSzPct val="100000"/>
              <a:buFont typeface="Wingdings" pitchFamily="2" charset="2"/>
              <a:buChar char="§"/>
            </a:pPr>
            <a:r>
              <a:rPr lang="en-US" sz="1600" dirty="0" smtClean="0">
                <a:latin typeface="Times New Roman" pitchFamily="18" charset="0"/>
                <a:cs typeface="Times New Roman" pitchFamily="18" charset="0"/>
              </a:rPr>
              <a:t>Other </a:t>
            </a:r>
            <a:r>
              <a:rPr lang="en-US" sz="1600" dirty="0">
                <a:latin typeface="Times New Roman" pitchFamily="18" charset="0"/>
                <a:cs typeface="Times New Roman" pitchFamily="18" charset="0"/>
              </a:rPr>
              <a:t>Crime </a:t>
            </a:r>
            <a:r>
              <a:rPr lang="en-US" sz="1600" dirty="0" smtClean="0">
                <a:latin typeface="Times New Roman" pitchFamily="18" charset="0"/>
                <a:cs typeface="Times New Roman" pitchFamily="18" charset="0"/>
              </a:rPr>
              <a:t>Victims.</a:t>
            </a:r>
          </a:p>
          <a:p>
            <a:pPr lvl="2">
              <a:buClrTx/>
              <a:buSzPct val="100000"/>
              <a:buFont typeface="Wingdings" pitchFamily="2" charset="2"/>
              <a:buChar char="§"/>
            </a:pPr>
            <a:r>
              <a:rPr lang="en-US" sz="1600" dirty="0" smtClean="0">
                <a:latin typeface="Times New Roman" pitchFamily="18" charset="0"/>
                <a:cs typeface="Times New Roman" pitchFamily="18" charset="0"/>
              </a:rPr>
              <a:t>Those </a:t>
            </a:r>
            <a:r>
              <a:rPr lang="en-US" sz="1600" dirty="0">
                <a:latin typeface="Times New Roman" pitchFamily="18" charset="0"/>
                <a:cs typeface="Times New Roman" pitchFamily="18" charset="0"/>
              </a:rPr>
              <a:t>Who Require Police </a:t>
            </a:r>
            <a:r>
              <a:rPr lang="en-US" sz="1600" dirty="0" smtClean="0">
                <a:latin typeface="Times New Roman" pitchFamily="18" charset="0"/>
                <a:cs typeface="Times New Roman" pitchFamily="18" charset="0"/>
              </a:rPr>
              <a:t>or Emergency Services.</a:t>
            </a:r>
            <a:endParaRPr lang="en-US" sz="16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0" y="6403975"/>
            <a:ext cx="8915400" cy="457200"/>
          </a:xfrm>
        </p:spPr>
        <p:txBody>
          <a:bodyPr/>
          <a:lstStyle/>
          <a:p>
            <a:pPr>
              <a:defRPr/>
            </a:pPr>
            <a:r>
              <a:rPr lang="en-US" sz="1000" dirty="0" smtClean="0"/>
              <a:t>Texas Workforce Commission Civil Rights Division, 2017</a:t>
            </a:r>
            <a:endParaRPr lang="en-US" sz="1000" dirty="0"/>
          </a:p>
        </p:txBody>
      </p:sp>
      <p:sp>
        <p:nvSpPr>
          <p:cNvPr id="2" name="Slide Number Placeholder 1"/>
          <p:cNvSpPr>
            <a:spLocks noGrp="1"/>
          </p:cNvSpPr>
          <p:nvPr>
            <p:ph type="sldNum" sz="quarter" idx="12"/>
          </p:nvPr>
        </p:nvSpPr>
        <p:spPr/>
        <p:txBody>
          <a:bodyPr/>
          <a:lstStyle/>
          <a:p>
            <a:pPr>
              <a:defRPr/>
            </a:pPr>
            <a:fld id="{2E6951B0-252F-48AA-8C6A-A89FD2DD89DA}" type="slidenum">
              <a:rPr lang="en-US" smtClean="0"/>
              <a:pPr>
                <a:defRPr/>
              </a:pPr>
              <a:t>41</a:t>
            </a:fld>
            <a:endParaRPr lang="en-US" dirty="0"/>
          </a:p>
        </p:txBody>
      </p:sp>
      <p:pic>
        <p:nvPicPr>
          <p:cNvPr id="7174" name="Picture 6" descr="C:\Users\COVINVIV\AppData\Local\Microsoft\Windows\Temporary Internet Files\Content.IE5\3ZURX88G\evictionnotice_090409[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81800" y="4953000"/>
            <a:ext cx="1754736" cy="117348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Title 6"/>
          <p:cNvSpPr>
            <a:spLocks noGrp="1"/>
          </p:cNvSpPr>
          <p:nvPr>
            <p:ph type="title"/>
          </p:nvPr>
        </p:nvSpPr>
        <p:spPr>
          <a:xfrm>
            <a:off x="609600" y="533400"/>
            <a:ext cx="7696200" cy="1143000"/>
          </a:xfrm>
        </p:spPr>
        <p:txBody>
          <a:bodyPr/>
          <a:lstStyle/>
          <a:p>
            <a:r>
              <a:rPr lang="en-US" sz="4000" dirty="0" smtClean="0">
                <a:solidFill>
                  <a:schemeClr val="tx1"/>
                </a:solidFill>
              </a:rPr>
              <a:t>Disparate Impact:</a:t>
            </a:r>
            <a:r>
              <a:rPr lang="en-US" sz="4000" baseline="0" dirty="0" smtClean="0">
                <a:solidFill>
                  <a:schemeClr val="tx1"/>
                </a:solidFill>
              </a:rPr>
              <a:t> Other HUD Guidance</a:t>
            </a:r>
            <a:endParaRPr lang="en-US" sz="4000" dirty="0">
              <a:solidFill>
                <a:schemeClr val="tx1"/>
              </a:solidFill>
            </a:endParaRPr>
          </a:p>
        </p:txBody>
      </p:sp>
    </p:spTree>
    <p:extLst>
      <p:ext uri="{BB962C8B-B14F-4D97-AF65-F5344CB8AC3E}">
        <p14:creationId xmlns:p14="http://schemas.microsoft.com/office/powerpoint/2010/main" xmlns="" val="2998979787"/>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000"/>
                                        <p:tgtEl>
                                          <p:spTgt spid="3">
                                            <p:txEl>
                                              <p:pRg st="2" end="2"/>
                                            </p:txEl>
                                          </p:spTgt>
                                        </p:tgtEl>
                                      </p:cBhvr>
                                    </p:animEffect>
                                    <p:anim calcmode="lin" valueType="num">
                                      <p:cBhvr>
                                        <p:cTn id="22"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anim calcmode="lin" valueType="num">
                                      <p:cBhvr>
                                        <p:cTn id="29"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000" dirty="0" smtClean="0">
                <a:solidFill>
                  <a:schemeClr val="tx1"/>
                </a:solidFill>
              </a:rPr>
              <a:t>Exemptions: </a:t>
            </a:r>
            <a:br>
              <a:rPr lang="en-US" sz="4000" dirty="0" smtClean="0">
                <a:solidFill>
                  <a:schemeClr val="tx1"/>
                </a:solidFill>
              </a:rPr>
            </a:br>
            <a:r>
              <a:rPr lang="en-US" sz="4000" dirty="0" smtClean="0">
                <a:solidFill>
                  <a:schemeClr val="tx1"/>
                </a:solidFill>
              </a:rPr>
              <a:t>Sales</a:t>
            </a:r>
            <a:r>
              <a:rPr lang="en-US" sz="4000" baseline="0" dirty="0" smtClean="0">
                <a:solidFill>
                  <a:schemeClr val="tx1"/>
                </a:solidFill>
              </a:rPr>
              <a:t> and Rentals</a:t>
            </a:r>
            <a:endParaRPr lang="en-US" sz="4000" dirty="0">
              <a:solidFill>
                <a:schemeClr val="tx1"/>
              </a:solidFill>
            </a:endParaRPr>
          </a:p>
        </p:txBody>
      </p:sp>
      <p:sp>
        <p:nvSpPr>
          <p:cNvPr id="3" name="Content Placeholder 2" descr="not own three or more properties, and does not:&#10;"/>
          <p:cNvSpPr>
            <a:spLocks noGrp="1"/>
          </p:cNvSpPr>
          <p:nvPr>
            <p:ph idx="1"/>
          </p:nvPr>
        </p:nvSpPr>
        <p:spPr>
          <a:xfrm>
            <a:off x="381000" y="1676400"/>
            <a:ext cx="7848600" cy="4724400"/>
          </a:xfrm>
        </p:spPr>
        <p:txBody>
          <a:bodyPr/>
          <a:lstStyle/>
          <a:p>
            <a:pPr>
              <a:buClrTx/>
              <a:buSzPct val="100000"/>
              <a:buFont typeface="Wingdings" pitchFamily="2" charset="2"/>
              <a:buChar char="§"/>
            </a:pPr>
            <a:r>
              <a:rPr lang="en-US" sz="2000" dirty="0" smtClean="0">
                <a:latin typeface="Times New Roman" pitchFamily="18" charset="0"/>
                <a:cs typeface="Times New Roman" pitchFamily="18" charset="0"/>
              </a:rPr>
              <a:t>The sale or rental of a single family house may be exempt from application of the Fair Housing Acts, if the owner:</a:t>
            </a:r>
          </a:p>
          <a:p>
            <a:pPr lvl="1">
              <a:buClrTx/>
              <a:buSzPct val="100000"/>
              <a:buFont typeface="Wingdings" pitchFamily="2" charset="2"/>
              <a:buChar char="§"/>
            </a:pPr>
            <a:r>
              <a:rPr lang="en-US" sz="1400" dirty="0" smtClean="0">
                <a:latin typeface="Times New Roman" pitchFamily="18" charset="0"/>
                <a:cs typeface="Times New Roman" pitchFamily="18" charset="0"/>
              </a:rPr>
              <a:t>does not own three or more properties</a:t>
            </a:r>
          </a:p>
          <a:p>
            <a:pPr lvl="1">
              <a:buClrTx/>
              <a:buSzPct val="100000"/>
              <a:buFont typeface="Wingdings" pitchFamily="2" charset="2"/>
              <a:buChar char="§"/>
            </a:pPr>
            <a:r>
              <a:rPr lang="en-US" sz="1400" dirty="0" smtClean="0">
                <a:latin typeface="Times New Roman" pitchFamily="18" charset="0"/>
                <a:cs typeface="Times New Roman" pitchFamily="18" charset="0"/>
              </a:rPr>
              <a:t>does not own any interest in the proceeds from the sale or rental of more than three single-family houses at any one time (applies if owner has only one sale or rental in a 24-month period, and the owner was not the most recent resident of the house at the time of the sale or rental)</a:t>
            </a:r>
          </a:p>
          <a:p>
            <a:pPr lvl="1">
              <a:buClrTx/>
              <a:buSzPct val="100000"/>
              <a:buFont typeface="Wingdings" pitchFamily="2" charset="2"/>
              <a:buChar char="§"/>
            </a:pPr>
            <a:r>
              <a:rPr lang="en-US" sz="1400" dirty="0" smtClean="0">
                <a:latin typeface="Times New Roman" pitchFamily="18" charset="0"/>
                <a:cs typeface="Times New Roman" pitchFamily="18" charset="0"/>
              </a:rPr>
              <a:t>does not use sales or rental facilities or services of a licensed broker, agent, or salesperson</a:t>
            </a:r>
          </a:p>
          <a:p>
            <a:pPr lvl="1">
              <a:buClrTx/>
              <a:buSzPct val="100000"/>
              <a:buFont typeface="Wingdings" pitchFamily="2" charset="2"/>
              <a:buChar char="§"/>
            </a:pPr>
            <a:r>
              <a:rPr lang="en-US" sz="1400" dirty="0" smtClean="0">
                <a:latin typeface="Times New Roman" pitchFamily="18" charset="0"/>
                <a:cs typeface="Times New Roman" pitchFamily="18" charset="0"/>
              </a:rPr>
              <a:t>does not publish, post, or mail (discriminatory statement) about the sale or rental that indicates a preference or limitation based on protected class</a:t>
            </a:r>
          </a:p>
          <a:p>
            <a:pPr>
              <a:buClrTx/>
              <a:buSzPct val="100000"/>
              <a:buFont typeface="Wingdings" panose="05000000000000000000" pitchFamily="2" charset="2"/>
              <a:buChar char="§"/>
            </a:pPr>
            <a:r>
              <a:rPr lang="en-US" sz="2000" dirty="0" smtClean="0">
                <a:latin typeface="Times New Roman" pitchFamily="18" charset="0"/>
                <a:cs typeface="Times New Roman" pitchFamily="18" charset="0"/>
              </a:rPr>
              <a:t>Owner may be exempt in the sale or rental of the rooms or units in a dwelling occupied, or intended to be occupied by not more than four families if the owner maintains or occupies one of the living quarters as his or her residence.</a:t>
            </a:r>
          </a:p>
          <a:p>
            <a:pPr marL="0" indent="0">
              <a:buClrTx/>
              <a:buSzPct val="100000"/>
              <a:buNone/>
            </a:pPr>
            <a:endParaRPr lang="en-US" sz="1000" i="1" dirty="0" smtClean="0">
              <a:latin typeface="Times New Roman" pitchFamily="18" charset="0"/>
              <a:cs typeface="Times New Roman" pitchFamily="18" charset="0"/>
            </a:endParaRPr>
          </a:p>
          <a:p>
            <a:pPr marL="0" indent="0">
              <a:buClrTx/>
              <a:buSzPct val="100000"/>
              <a:buNone/>
            </a:pPr>
            <a:r>
              <a:rPr lang="en-US" sz="1400" i="1" dirty="0" smtClean="0">
                <a:latin typeface="Times New Roman" pitchFamily="18" charset="0"/>
                <a:cs typeface="Times New Roman" pitchFamily="18" charset="0"/>
              </a:rPr>
              <a:t>Note: These exemptions are not available if an owner makes a discriminatory statement, notice or advertisement or engages in intimidation, interference, coercion, retaliation or harassment.</a:t>
            </a:r>
            <a:endParaRPr lang="en-US" sz="2400" dirty="0" smtClean="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pPr>
              <a:defRPr/>
            </a:pPr>
            <a:r>
              <a:rPr lang="en-US" sz="1000" dirty="0" smtClean="0"/>
              <a:t>Texas Workforce Commission Civil Rights Division, 2017</a:t>
            </a:r>
            <a:endParaRPr lang="en-US" sz="1000" dirty="0"/>
          </a:p>
        </p:txBody>
      </p:sp>
      <p:sp>
        <p:nvSpPr>
          <p:cNvPr id="2" name="Slide Number Placeholder 1"/>
          <p:cNvSpPr>
            <a:spLocks noGrp="1"/>
          </p:cNvSpPr>
          <p:nvPr>
            <p:ph type="sldNum" sz="quarter" idx="12"/>
          </p:nvPr>
        </p:nvSpPr>
        <p:spPr/>
        <p:txBody>
          <a:bodyPr/>
          <a:lstStyle/>
          <a:p>
            <a:pPr>
              <a:defRPr/>
            </a:pPr>
            <a:fld id="{2E6951B0-252F-48AA-8C6A-A89FD2DD89DA}" type="slidenum">
              <a:rPr lang="en-US" smtClean="0"/>
              <a:pPr>
                <a:defRPr/>
              </a:pPr>
              <a:t>42</a:t>
            </a:fld>
            <a:endParaRPr lang="en-US" dirty="0"/>
          </a:p>
        </p:txBody>
      </p:sp>
      <p:pic>
        <p:nvPicPr>
          <p:cNvPr id="8196" name="Picture 4" descr="C:\Users\COVINVIV\AppData\Local\Microsoft\Windows\Temporary Internet Files\Content.IE5\8L435CF2\120px-McAvinney_Fourplex_-_Portland_Oregon[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96200" y="1826260"/>
            <a:ext cx="1066800" cy="7645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83583245"/>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81200"/>
            <a:ext cx="5029200" cy="4343400"/>
          </a:xfrm>
        </p:spPr>
        <p:txBody>
          <a:bodyPr/>
          <a:lstStyle/>
          <a:p>
            <a:pPr>
              <a:buClrTx/>
              <a:buSzPct val="100000"/>
              <a:buFont typeface="Wingdings" panose="05000000000000000000" pitchFamily="2" charset="2"/>
              <a:buChar char="§"/>
            </a:pPr>
            <a:r>
              <a:rPr lang="en-US" sz="2300" dirty="0" smtClean="0">
                <a:latin typeface="Times New Roman" pitchFamily="18" charset="0"/>
                <a:cs typeface="Times New Roman" pitchFamily="18" charset="0"/>
              </a:rPr>
              <a:t>Religious organizations </a:t>
            </a:r>
          </a:p>
          <a:p>
            <a:pPr marL="0" indent="0">
              <a:buClrTx/>
              <a:buSzPct val="100000"/>
              <a:buNone/>
            </a:pPr>
            <a:endParaRPr lang="en-US" sz="1500" dirty="0" smtClean="0">
              <a:latin typeface="Times New Roman" pitchFamily="18" charset="0"/>
              <a:cs typeface="Times New Roman" pitchFamily="18" charset="0"/>
            </a:endParaRPr>
          </a:p>
          <a:p>
            <a:pPr>
              <a:buClrTx/>
              <a:buSzPct val="100000"/>
              <a:buFont typeface="Wingdings" panose="05000000000000000000" pitchFamily="2" charset="2"/>
              <a:buChar char="§"/>
            </a:pPr>
            <a:r>
              <a:rPr lang="en-US" sz="2300" dirty="0" smtClean="0">
                <a:latin typeface="Times New Roman" pitchFamily="18" charset="0"/>
                <a:cs typeface="Times New Roman" pitchFamily="18" charset="0"/>
              </a:rPr>
              <a:t>A private club that is not open to the public</a:t>
            </a:r>
          </a:p>
          <a:p>
            <a:pPr marL="0" indent="0">
              <a:buClrTx/>
              <a:buSzPct val="100000"/>
              <a:buNone/>
            </a:pPr>
            <a:endParaRPr lang="en-US" sz="1500" dirty="0">
              <a:latin typeface="Times New Roman" pitchFamily="18" charset="0"/>
              <a:cs typeface="Times New Roman" pitchFamily="18" charset="0"/>
            </a:endParaRPr>
          </a:p>
          <a:p>
            <a:pPr>
              <a:buClr>
                <a:schemeClr val="tx1"/>
              </a:buClr>
              <a:buSzPct val="100000"/>
              <a:buFont typeface="Wingdings" panose="05000000000000000000" pitchFamily="2" charset="2"/>
              <a:buChar char="§"/>
            </a:pPr>
            <a:r>
              <a:rPr lang="en-US" sz="2300" dirty="0" smtClean="0">
                <a:latin typeface="Times New Roman" pitchFamily="18" charset="0"/>
                <a:cs typeface="Times New Roman" pitchFamily="18" charset="0"/>
              </a:rPr>
              <a:t>A person engaged in the business of providing real property appraisals</a:t>
            </a:r>
            <a:endParaRPr lang="en-US" sz="23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152400" y="6403975"/>
            <a:ext cx="8534400" cy="457200"/>
          </a:xfrm>
        </p:spPr>
        <p:txBody>
          <a:bodyPr/>
          <a:lstStyle/>
          <a:p>
            <a:pPr>
              <a:defRPr/>
            </a:pPr>
            <a:r>
              <a:rPr lang="en-US" sz="1000" dirty="0" smtClean="0"/>
              <a:t>Texas Workforce Commission Civil Rights Division, 2017</a:t>
            </a:r>
            <a:endParaRPr lang="en-US" sz="10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34000" y="1676400"/>
            <a:ext cx="3670300" cy="3925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2E6951B0-252F-48AA-8C6A-A89FD2DD89DA}" type="slidenum">
              <a:rPr lang="en-US" smtClean="0"/>
              <a:pPr>
                <a:defRPr/>
              </a:pPr>
              <a:t>43</a:t>
            </a:fld>
            <a:endParaRPr lang="en-US" dirty="0"/>
          </a:p>
        </p:txBody>
      </p:sp>
      <p:sp>
        <p:nvSpPr>
          <p:cNvPr id="8" name="Title 7"/>
          <p:cNvSpPr>
            <a:spLocks noGrp="1"/>
          </p:cNvSpPr>
          <p:nvPr>
            <p:ph type="title"/>
          </p:nvPr>
        </p:nvSpPr>
        <p:spPr>
          <a:xfrm>
            <a:off x="609600" y="533400"/>
            <a:ext cx="7696200" cy="1143000"/>
          </a:xfrm>
        </p:spPr>
        <p:txBody>
          <a:bodyPr/>
          <a:lstStyle/>
          <a:p>
            <a:r>
              <a:rPr lang="en-US" sz="4000" dirty="0" smtClean="0">
                <a:solidFill>
                  <a:schemeClr val="tx1"/>
                </a:solidFill>
              </a:rPr>
              <a:t>Other Exemptions</a:t>
            </a:r>
            <a:endParaRPr lang="en-US" sz="4000" dirty="0">
              <a:solidFill>
                <a:schemeClr val="tx1"/>
              </a:solidFill>
            </a:endParaRPr>
          </a:p>
        </p:txBody>
      </p:sp>
    </p:spTree>
    <p:extLst>
      <p:ext uri="{BB962C8B-B14F-4D97-AF65-F5344CB8AC3E}">
        <p14:creationId xmlns:p14="http://schemas.microsoft.com/office/powerpoint/2010/main" xmlns="" val="273020611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752600"/>
            <a:ext cx="8153400" cy="4495800"/>
          </a:xfrm>
        </p:spPr>
        <p:txBody>
          <a:bodyPr/>
          <a:lstStyle/>
          <a:p>
            <a:pPr marL="0" indent="0">
              <a:buSzPct val="100000"/>
              <a:buNone/>
            </a:pPr>
            <a:r>
              <a:rPr lang="en-US" sz="2000" dirty="0" smtClean="0">
                <a:latin typeface="Times New Roman" pitchFamily="18" charset="0"/>
                <a:cs typeface="Times New Roman" pitchFamily="18" charset="0"/>
              </a:rPr>
              <a:t>Housing for elderly is exempt from the covered or protected class of familial status if the Commission determines the property is specifically:</a:t>
            </a:r>
          </a:p>
          <a:p>
            <a:pPr>
              <a:buClrTx/>
              <a:buSzPct val="100000"/>
              <a:buFont typeface="Wingdings" panose="05000000000000000000" pitchFamily="2" charset="2"/>
              <a:buChar char="§"/>
            </a:pPr>
            <a:r>
              <a:rPr lang="en-US" sz="2000" dirty="0" smtClean="0">
                <a:latin typeface="Times New Roman" pitchFamily="18" charset="0"/>
                <a:cs typeface="Times New Roman" pitchFamily="18" charset="0"/>
              </a:rPr>
              <a:t>Designed and operated to assist elderly individual under a federal or state program;</a:t>
            </a:r>
          </a:p>
          <a:p>
            <a:pPr>
              <a:buClrTx/>
              <a:buSzPct val="100000"/>
              <a:buFont typeface="Wingdings" panose="05000000000000000000" pitchFamily="2" charset="2"/>
              <a:buChar char="§"/>
            </a:pPr>
            <a:r>
              <a:rPr lang="en-US" sz="2000" dirty="0" smtClean="0">
                <a:latin typeface="Times New Roman" pitchFamily="18" charset="0"/>
                <a:cs typeface="Times New Roman" pitchFamily="18" charset="0"/>
              </a:rPr>
              <a:t>Intended for and solely occupied by individuals 62 years old or older; or</a:t>
            </a:r>
          </a:p>
          <a:p>
            <a:pPr>
              <a:buClrTx/>
              <a:buSzPct val="100000"/>
              <a:buFont typeface="Wingdings" panose="05000000000000000000" pitchFamily="2" charset="2"/>
              <a:buChar char="§"/>
            </a:pPr>
            <a:r>
              <a:rPr lang="en-US" sz="2000" dirty="0" smtClean="0">
                <a:latin typeface="Times New Roman" pitchFamily="18" charset="0"/>
                <a:cs typeface="Times New Roman" pitchFamily="18" charset="0"/>
              </a:rPr>
              <a:t>Intended for and 80% of the units are occupied by at least one individual 55 years of age or older for each unit. </a:t>
            </a:r>
            <a:endParaRPr lang="en-US" sz="20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0" y="6403975"/>
            <a:ext cx="8915400" cy="457200"/>
          </a:xfrm>
        </p:spPr>
        <p:txBody>
          <a:bodyPr/>
          <a:lstStyle/>
          <a:p>
            <a:pPr>
              <a:defRPr/>
            </a:pPr>
            <a:r>
              <a:rPr lang="en-US" sz="1000" dirty="0" smtClean="0"/>
              <a:t>Texas Workforce Commission Civil Rights Division, 2017</a:t>
            </a:r>
            <a:endParaRPr lang="en-US" sz="1000" dirty="0"/>
          </a:p>
        </p:txBody>
      </p:sp>
      <p:pic>
        <p:nvPicPr>
          <p:cNvPr id="16386" name="Picture 2" descr="Cowboy with hors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400" y="4236334"/>
            <a:ext cx="2819400" cy="186266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pic>
        <p:nvPicPr>
          <p:cNvPr id="16387" name="Picture 3" descr="Elderly coupl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05400" y="4237674"/>
            <a:ext cx="2667000" cy="18599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2E6951B0-252F-48AA-8C6A-A89FD2DD89DA}" type="slidenum">
              <a:rPr lang="en-US" smtClean="0"/>
              <a:pPr>
                <a:defRPr/>
              </a:pPr>
              <a:t>44</a:t>
            </a:fld>
            <a:endParaRPr lang="en-US" dirty="0"/>
          </a:p>
        </p:txBody>
      </p:sp>
      <p:sp>
        <p:nvSpPr>
          <p:cNvPr id="8" name="Title 7"/>
          <p:cNvSpPr>
            <a:spLocks noGrp="1"/>
          </p:cNvSpPr>
          <p:nvPr>
            <p:ph type="title"/>
          </p:nvPr>
        </p:nvSpPr>
        <p:spPr>
          <a:xfrm>
            <a:off x="533400" y="533400"/>
            <a:ext cx="7696200" cy="1143000"/>
          </a:xfrm>
        </p:spPr>
        <p:txBody>
          <a:bodyPr/>
          <a:lstStyle/>
          <a:p>
            <a:r>
              <a:rPr lang="en-US" sz="4000" dirty="0" smtClean="0">
                <a:solidFill>
                  <a:schemeClr val="tx1"/>
                </a:solidFill>
              </a:rPr>
              <a:t>Exemptions:</a:t>
            </a:r>
            <a:r>
              <a:rPr lang="en-US" sz="4000" baseline="0" dirty="0" smtClean="0">
                <a:solidFill>
                  <a:schemeClr val="tx1"/>
                </a:solidFill>
              </a:rPr>
              <a:t> </a:t>
            </a:r>
            <a:br>
              <a:rPr lang="en-US" sz="4000" baseline="0" dirty="0" smtClean="0">
                <a:solidFill>
                  <a:schemeClr val="tx1"/>
                </a:solidFill>
              </a:rPr>
            </a:br>
            <a:r>
              <a:rPr lang="en-US" sz="4000" baseline="0" dirty="0" smtClean="0">
                <a:solidFill>
                  <a:schemeClr val="tx1"/>
                </a:solidFill>
              </a:rPr>
              <a:t>Housing for the Elderly</a:t>
            </a:r>
            <a:endParaRPr lang="en-US" sz="4000" dirty="0">
              <a:solidFill>
                <a:schemeClr val="tx1"/>
              </a:solidFill>
            </a:endParaRPr>
          </a:p>
        </p:txBody>
      </p:sp>
    </p:spTree>
    <p:extLst>
      <p:ext uri="{BB962C8B-B14F-4D97-AF65-F5344CB8AC3E}">
        <p14:creationId xmlns:p14="http://schemas.microsoft.com/office/powerpoint/2010/main" xmlns="" val="3575839172"/>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000"/>
                                        <p:tgtEl>
                                          <p:spTgt spid="3">
                                            <p:txEl>
                                              <p:pRg st="1" end="1"/>
                                            </p:txEl>
                                          </p:spTgt>
                                        </p:tgtEl>
                                      </p:cBhvr>
                                    </p:animEffect>
                                    <p:anim calcmode="lin" valueType="num">
                                      <p:cBhvr>
                                        <p:cTn id="15"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000" fill="hold"/>
                                        <p:tgtEl>
                                          <p:spTgt spid="3">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2000"/>
                                        <p:tgtEl>
                                          <p:spTgt spid="3">
                                            <p:txEl>
                                              <p:pRg st="2" end="2"/>
                                            </p:txEl>
                                          </p:spTgt>
                                        </p:tgtEl>
                                      </p:cBhvr>
                                    </p:animEffect>
                                    <p:anim calcmode="lin" valueType="num">
                                      <p:cBhvr>
                                        <p:cTn id="20"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2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6386"/>
                                        </p:tgtEl>
                                        <p:attrNameLst>
                                          <p:attrName>style.visibility</p:attrName>
                                        </p:attrNameLst>
                                      </p:cBhvr>
                                      <p:to>
                                        <p:strVal val="visible"/>
                                      </p:to>
                                    </p:set>
                                    <p:animEffect transition="in" filter="fade">
                                      <p:cBhvr>
                                        <p:cTn id="24" dur="2000"/>
                                        <p:tgtEl>
                                          <p:spTgt spid="16386"/>
                                        </p:tgtEl>
                                      </p:cBhvr>
                                    </p:animEffect>
                                    <p:anim calcmode="lin" valueType="num">
                                      <p:cBhvr>
                                        <p:cTn id="25" dur="2000" fill="hold"/>
                                        <p:tgtEl>
                                          <p:spTgt spid="16386"/>
                                        </p:tgtEl>
                                        <p:attrNameLst>
                                          <p:attrName>ppt_x</p:attrName>
                                        </p:attrNameLst>
                                      </p:cBhvr>
                                      <p:tavLst>
                                        <p:tav tm="0">
                                          <p:val>
                                            <p:strVal val="#ppt_x"/>
                                          </p:val>
                                        </p:tav>
                                        <p:tav tm="100000">
                                          <p:val>
                                            <p:strVal val="#ppt_x"/>
                                          </p:val>
                                        </p:tav>
                                      </p:tavLst>
                                    </p:anim>
                                    <p:anim calcmode="lin" valueType="num">
                                      <p:cBhvr>
                                        <p:cTn id="26" dur="2000" fill="hold"/>
                                        <p:tgtEl>
                                          <p:spTgt spid="1638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2000"/>
                                        <p:tgtEl>
                                          <p:spTgt spid="3">
                                            <p:txEl>
                                              <p:pRg st="3" end="3"/>
                                            </p:txEl>
                                          </p:spTgt>
                                        </p:tgtEl>
                                      </p:cBhvr>
                                    </p:animEffect>
                                    <p:anim calcmode="lin" valueType="num">
                                      <p:cBhvr>
                                        <p:cTn id="32" dur="2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3" dur="2000" fill="hold"/>
                                        <p:tgtEl>
                                          <p:spTgt spid="3">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6387"/>
                                        </p:tgtEl>
                                        <p:attrNameLst>
                                          <p:attrName>style.visibility</p:attrName>
                                        </p:attrNameLst>
                                      </p:cBhvr>
                                      <p:to>
                                        <p:strVal val="visible"/>
                                      </p:to>
                                    </p:set>
                                    <p:animEffect transition="in" filter="fade">
                                      <p:cBhvr>
                                        <p:cTn id="36" dur="2000"/>
                                        <p:tgtEl>
                                          <p:spTgt spid="16387"/>
                                        </p:tgtEl>
                                      </p:cBhvr>
                                    </p:animEffect>
                                    <p:anim calcmode="lin" valueType="num">
                                      <p:cBhvr>
                                        <p:cTn id="37" dur="2000" fill="hold"/>
                                        <p:tgtEl>
                                          <p:spTgt spid="16387"/>
                                        </p:tgtEl>
                                        <p:attrNameLst>
                                          <p:attrName>ppt_x</p:attrName>
                                        </p:attrNameLst>
                                      </p:cBhvr>
                                      <p:tavLst>
                                        <p:tav tm="0">
                                          <p:val>
                                            <p:strVal val="#ppt_x"/>
                                          </p:val>
                                        </p:tav>
                                        <p:tav tm="100000">
                                          <p:val>
                                            <p:strVal val="#ppt_x"/>
                                          </p:val>
                                        </p:tav>
                                      </p:tavLst>
                                    </p:anim>
                                    <p:anim calcmode="lin" valueType="num">
                                      <p:cBhvr>
                                        <p:cTn id="38" dur="2000" fill="hold"/>
                                        <p:tgtEl>
                                          <p:spTgt spid="163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762000" y="685800"/>
            <a:ext cx="7848600" cy="914400"/>
          </a:xfrm>
        </p:spPr>
        <p:txBody>
          <a:bodyPr/>
          <a:lstStyle/>
          <a:p>
            <a:r>
              <a:rPr lang="en-US" sz="4000" b="1" kern="1200" dirty="0" smtClean="0">
                <a:solidFill>
                  <a:schemeClr val="tx1"/>
                </a:solidFill>
                <a:ea typeface="+mn-ea"/>
              </a:rPr>
              <a:t>Fair Housing Testing</a:t>
            </a:r>
            <a:r>
              <a:rPr lang="en-US" dirty="0" smtClean="0"/>
              <a:t>	</a:t>
            </a:r>
          </a:p>
        </p:txBody>
      </p:sp>
      <p:sp>
        <p:nvSpPr>
          <p:cNvPr id="7171" name="Content Placeholder 2"/>
          <p:cNvSpPr>
            <a:spLocks noGrp="1"/>
          </p:cNvSpPr>
          <p:nvPr>
            <p:ph idx="1"/>
          </p:nvPr>
        </p:nvSpPr>
        <p:spPr>
          <a:xfrm>
            <a:off x="533400" y="1752600"/>
            <a:ext cx="8077200" cy="4343400"/>
          </a:xfrm>
        </p:spPr>
        <p:txBody>
          <a:bodyPr/>
          <a:lstStyle/>
          <a:p>
            <a:pPr>
              <a:buNone/>
            </a:pPr>
            <a:r>
              <a:rPr lang="en-US" sz="2700" dirty="0" smtClean="0"/>
              <a:t>In short, t</a:t>
            </a:r>
            <a:r>
              <a:rPr lang="en-US" sz="2800" dirty="0" smtClean="0"/>
              <a:t>esting </a:t>
            </a:r>
            <a:r>
              <a:rPr lang="en-US" sz="2800" dirty="0"/>
              <a:t>refers to the </a:t>
            </a:r>
            <a:r>
              <a:rPr lang="en-US" sz="2800" dirty="0" smtClean="0"/>
              <a:t>investigative tool of using individuals </a:t>
            </a:r>
            <a:r>
              <a:rPr lang="en-US" sz="2800" dirty="0"/>
              <a:t>who, without any bona fide intent to rent or purchase a home, apartment, or other dwelling, pose as prospective buyers or renters of real estate for the purpose of gathering </a:t>
            </a:r>
            <a:r>
              <a:rPr lang="en-US" sz="2800" dirty="0" smtClean="0"/>
              <a:t>information; this </a:t>
            </a:r>
            <a:r>
              <a:rPr lang="en-US" sz="2800" dirty="0"/>
              <a:t>information may indicate whether a housing provider is complying with fair housing laws. </a:t>
            </a:r>
            <a:endParaRPr lang="en-US" sz="2700" dirty="0" smtClean="0"/>
          </a:p>
        </p:txBody>
      </p:sp>
      <p:sp>
        <p:nvSpPr>
          <p:cNvPr id="5" name="Slide Number Placeholder 4"/>
          <p:cNvSpPr>
            <a:spLocks noGrp="1"/>
          </p:cNvSpPr>
          <p:nvPr>
            <p:ph type="sldNum" sz="quarter" idx="4294967295"/>
          </p:nvPr>
        </p:nvSpPr>
        <p:spPr>
          <a:xfrm>
            <a:off x="6858000" y="6400800"/>
            <a:ext cx="1600200" cy="457200"/>
          </a:xfrm>
          <a:prstGeom prst="rect">
            <a:avLst/>
          </a:prstGeom>
        </p:spPr>
        <p:txBody>
          <a:bodyPr/>
          <a:lstStyle/>
          <a:p>
            <a:pPr>
              <a:defRPr/>
            </a:pPr>
            <a:fld id="{3E190880-1E22-473A-AF9B-7253B11DC1B8}" type="slidenum">
              <a:rPr lang="en-US" smtClean="0"/>
              <a:pPr>
                <a:defRPr/>
              </a:pPr>
              <a:t>45</a:t>
            </a:fld>
            <a:endParaRPr lang="en-US" dirty="0"/>
          </a:p>
        </p:txBody>
      </p:sp>
      <p:sp>
        <p:nvSpPr>
          <p:cNvPr id="6" name="Footer Placeholder 3"/>
          <p:cNvSpPr>
            <a:spLocks noGrp="1"/>
          </p:cNvSpPr>
          <p:nvPr>
            <p:ph type="ftr" sz="quarter" idx="11"/>
          </p:nvPr>
        </p:nvSpPr>
        <p:spPr>
          <a:xfrm>
            <a:off x="0" y="6403975"/>
            <a:ext cx="8763000" cy="457200"/>
          </a:xfrm>
          <a:noFill/>
        </p:spPr>
        <p:txBody>
          <a:bodyPr/>
          <a:lstStyle/>
          <a:p>
            <a:r>
              <a:rPr lang="en-US" sz="1000" dirty="0" smtClean="0"/>
              <a:t>Texas Workforce Commission Civil Rights Division, 2017</a:t>
            </a:r>
          </a:p>
        </p:txBody>
      </p:sp>
    </p:spTree>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762000"/>
            <a:ext cx="8229600" cy="762000"/>
          </a:xfrm>
        </p:spPr>
        <p:txBody>
          <a:bodyPr/>
          <a:lstStyle/>
          <a:p>
            <a:pPr algn="ctr"/>
            <a:r>
              <a:rPr lang="en-US" sz="4000" b="1" kern="1200" dirty="0">
                <a:solidFill>
                  <a:schemeClr val="tx1"/>
                </a:solidFill>
                <a:ea typeface="+mn-ea"/>
              </a:rPr>
              <a:t> </a:t>
            </a:r>
            <a:r>
              <a:rPr lang="en-US" sz="4000" b="1" kern="1200" dirty="0" smtClean="0">
                <a:solidFill>
                  <a:schemeClr val="tx1"/>
                </a:solidFill>
                <a:ea typeface="+mn-ea"/>
              </a:rPr>
              <a:t>Why is Testing Done?</a:t>
            </a:r>
            <a:endParaRPr lang="en-US" sz="4000" b="1" kern="1200" dirty="0">
              <a:solidFill>
                <a:schemeClr val="tx1"/>
              </a:solidFill>
              <a:ea typeface="+mn-ea"/>
            </a:endParaRPr>
          </a:p>
        </p:txBody>
      </p:sp>
      <p:sp>
        <p:nvSpPr>
          <p:cNvPr id="14339" name="Rectangle 3"/>
          <p:cNvSpPr>
            <a:spLocks noGrp="1" noChangeArrowheads="1"/>
          </p:cNvSpPr>
          <p:nvPr>
            <p:ph type="body" idx="1"/>
          </p:nvPr>
        </p:nvSpPr>
        <p:spPr>
          <a:xfrm>
            <a:off x="685800" y="1828800"/>
            <a:ext cx="7848600" cy="4343400"/>
          </a:xfrm>
        </p:spPr>
        <p:txBody>
          <a:bodyPr/>
          <a:lstStyle/>
          <a:p>
            <a:pPr>
              <a:lnSpc>
                <a:spcPct val="80000"/>
              </a:lnSpc>
              <a:buNone/>
            </a:pPr>
            <a:r>
              <a:rPr lang="en-US" sz="2800" dirty="0" smtClean="0"/>
              <a:t>To gather information (evidence) regarding the manner in which housing providers do business regarding:</a:t>
            </a:r>
          </a:p>
          <a:p>
            <a:pPr>
              <a:lnSpc>
                <a:spcPct val="80000"/>
              </a:lnSpc>
            </a:pPr>
            <a:endParaRPr lang="en-US" sz="1500" dirty="0" smtClean="0"/>
          </a:p>
          <a:p>
            <a:pPr lvl="1">
              <a:lnSpc>
                <a:spcPct val="80000"/>
              </a:lnSpc>
              <a:buFont typeface="Wingdings" pitchFamily="2" charset="2"/>
              <a:buChar char="§"/>
            </a:pPr>
            <a:r>
              <a:rPr lang="en-US" sz="2500" dirty="0" smtClean="0"/>
              <a:t>Availability</a:t>
            </a:r>
          </a:p>
          <a:p>
            <a:pPr lvl="1">
              <a:lnSpc>
                <a:spcPct val="80000"/>
              </a:lnSpc>
              <a:buFont typeface="Wingdings" pitchFamily="2" charset="2"/>
              <a:buChar char="§"/>
            </a:pPr>
            <a:r>
              <a:rPr lang="en-US" sz="2500" dirty="0" smtClean="0"/>
              <a:t>Qualification Standards</a:t>
            </a:r>
          </a:p>
          <a:p>
            <a:pPr lvl="1">
              <a:lnSpc>
                <a:spcPct val="80000"/>
              </a:lnSpc>
              <a:buFont typeface="Wingdings" pitchFamily="2" charset="2"/>
              <a:buChar char="§"/>
            </a:pPr>
            <a:r>
              <a:rPr lang="en-US" sz="2500" dirty="0" smtClean="0"/>
              <a:t>Design and Construction Compliance</a:t>
            </a:r>
          </a:p>
          <a:p>
            <a:pPr lvl="1">
              <a:lnSpc>
                <a:spcPct val="80000"/>
              </a:lnSpc>
              <a:buFont typeface="Wingdings" pitchFamily="2" charset="2"/>
              <a:buChar char="§"/>
            </a:pPr>
            <a:r>
              <a:rPr lang="en-US" sz="2500" dirty="0" smtClean="0"/>
              <a:t>Treatment of home seekers</a:t>
            </a:r>
          </a:p>
          <a:p>
            <a:pPr lvl="1">
              <a:lnSpc>
                <a:spcPct val="80000"/>
              </a:lnSpc>
              <a:buFont typeface="Wingdings" pitchFamily="2" charset="2"/>
              <a:buChar char="§"/>
            </a:pPr>
            <a:r>
              <a:rPr lang="en-US" sz="2500" dirty="0" smtClean="0"/>
              <a:t>Discriminatory statements</a:t>
            </a:r>
          </a:p>
          <a:p>
            <a:pPr lvl="1">
              <a:lnSpc>
                <a:spcPct val="80000"/>
              </a:lnSpc>
              <a:buFont typeface="Wingdings" pitchFamily="2" charset="2"/>
              <a:buChar char="§"/>
            </a:pPr>
            <a:r>
              <a:rPr lang="en-US" sz="2500" dirty="0" smtClean="0"/>
              <a:t>Patterns or behaviors to corroborate or refute the experience of Complainant</a:t>
            </a:r>
            <a:endParaRPr lang="en-US" sz="2800" dirty="0"/>
          </a:p>
        </p:txBody>
      </p:sp>
      <p:sp>
        <p:nvSpPr>
          <p:cNvPr id="4" name="Slide Number Placeholder 3"/>
          <p:cNvSpPr>
            <a:spLocks noGrp="1"/>
          </p:cNvSpPr>
          <p:nvPr>
            <p:ph type="sldNum" sz="quarter" idx="12"/>
          </p:nvPr>
        </p:nvSpPr>
        <p:spPr/>
        <p:txBody>
          <a:bodyPr/>
          <a:lstStyle/>
          <a:p>
            <a:pPr>
              <a:defRPr/>
            </a:pPr>
            <a:fld id="{2EF53D42-1596-4044-B514-865F491A6722}" type="slidenum">
              <a:rPr lang="en-US" smtClean="0"/>
              <a:pPr>
                <a:defRPr/>
              </a:pPr>
              <a:t>46</a:t>
            </a:fld>
            <a:endParaRPr lang="en-US"/>
          </a:p>
        </p:txBody>
      </p:sp>
      <p:sp>
        <p:nvSpPr>
          <p:cNvPr id="5" name="Footer Placeholder 3"/>
          <p:cNvSpPr>
            <a:spLocks noGrp="1"/>
          </p:cNvSpPr>
          <p:nvPr>
            <p:ph type="ftr" sz="quarter" idx="11"/>
          </p:nvPr>
        </p:nvSpPr>
        <p:spPr>
          <a:xfrm>
            <a:off x="0" y="6477000"/>
            <a:ext cx="8763000" cy="457200"/>
          </a:xfrm>
          <a:noFill/>
        </p:spPr>
        <p:txBody>
          <a:bodyPr/>
          <a:lstStyle/>
          <a:p>
            <a:r>
              <a:rPr lang="en-US" sz="1000" dirty="0" smtClean="0"/>
              <a:t>Texas Workforce Commission Civil Rights Division, 2017</a:t>
            </a:r>
          </a:p>
        </p:txBody>
      </p:sp>
    </p:spTree>
  </p:cSld>
  <p:clrMapOvr>
    <a:masterClrMapping/>
  </p:clrMapOvr>
  <p:transition spd="slow" advTm="45000">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ntr" presetSubtype="0" fill="hold"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 from="(-#ppt_w/2)" to="(#ppt_x)" calcmode="lin" valueType="num">
                                      <p:cBhvr>
                                        <p:cTn id="7" dur="600" fill="hold">
                                          <p:stCondLst>
                                            <p:cond delay="0"/>
                                          </p:stCondLst>
                                        </p:cTn>
                                        <p:tgtEl>
                                          <p:spTgt spid="14339">
                                            <p:txEl>
                                              <p:pRg st="0" end="0"/>
                                            </p:txEl>
                                          </p:spTgt>
                                        </p:tgtEl>
                                        <p:attrNameLst>
                                          <p:attrName>ppt_x</p:attrName>
                                        </p:attrNameLst>
                                      </p:cBhvr>
                                    </p:anim>
                                    <p:anim from="0" to="-1.0" calcmode="lin" valueType="num">
                                      <p:cBhvr>
                                        <p:cTn id="8" dur="200" decel="50000" autoRev="1" fill="hold">
                                          <p:stCondLst>
                                            <p:cond delay="600"/>
                                          </p:stCondLst>
                                        </p:cTn>
                                        <p:tgtEl>
                                          <p:spTgt spid="14339">
                                            <p:txEl>
                                              <p:pRg st="0" end="0"/>
                                            </p:txEl>
                                          </p:spTgt>
                                        </p:tgtEl>
                                        <p:attrNameLst>
                                          <p:attrName>xshear</p:attrName>
                                        </p:attrNameLst>
                                      </p:cBhvr>
                                    </p:anim>
                                    <p:animScale>
                                      <p:cBhvr>
                                        <p:cTn id="9" dur="200" decel="100000" autoRev="1" fill="hold">
                                          <p:stCondLst>
                                            <p:cond delay="600"/>
                                          </p:stCondLst>
                                        </p:cTn>
                                        <p:tgtEl>
                                          <p:spTgt spid="14339">
                                            <p:txEl>
                                              <p:pRg st="0" end="0"/>
                                            </p:txEl>
                                          </p:spTgt>
                                        </p:tgtEl>
                                      </p:cBhvr>
                                      <p:from x="100000" y="100000"/>
                                      <p:to x="80000" y="100000"/>
                                    </p:animScale>
                                    <p:anim by="(#ppt_h/3+#ppt_w*0.1)" calcmode="lin" valueType="num">
                                      <p:cBhvr additive="sum">
                                        <p:cTn id="10" dur="200" decel="100000" autoRev="1" fill="hold">
                                          <p:stCondLst>
                                            <p:cond delay="600"/>
                                          </p:stCondLst>
                                        </p:cTn>
                                        <p:tgtEl>
                                          <p:spTgt spid="14339">
                                            <p:txEl>
                                              <p:pRg st="0" end="0"/>
                                            </p:txEl>
                                          </p:spTgt>
                                        </p:tgtEl>
                                        <p:attrNameLst>
                                          <p:attrName>ppt_x</p:attrName>
                                        </p:attrNameLst>
                                      </p:cBhvr>
                                    </p:anim>
                                  </p:childTnLst>
                                </p:cTn>
                              </p:par>
                            </p:childTnLst>
                          </p:cTn>
                        </p:par>
                      </p:childTnLst>
                    </p:cTn>
                  </p:par>
                  <p:par>
                    <p:cTn id="11" fill="hold">
                      <p:stCondLst>
                        <p:cond delay="indefinite"/>
                      </p:stCondLst>
                      <p:childTnLst>
                        <p:par>
                          <p:cTn id="12" fill="hold">
                            <p:stCondLst>
                              <p:cond delay="0"/>
                            </p:stCondLst>
                            <p:childTnLst>
                              <p:par>
                                <p:cTn id="13" presetID="34" presetClass="entr" presetSubtype="0" fill="hold" nodeType="clickEffect">
                                  <p:stCondLst>
                                    <p:cond delay="0"/>
                                  </p:stCondLst>
                                  <p:childTnLst>
                                    <p:set>
                                      <p:cBhvr>
                                        <p:cTn id="14" dur="1" fill="hold">
                                          <p:stCondLst>
                                            <p:cond delay="0"/>
                                          </p:stCondLst>
                                        </p:cTn>
                                        <p:tgtEl>
                                          <p:spTgt spid="14339">
                                            <p:txEl>
                                              <p:pRg st="2" end="2"/>
                                            </p:txEl>
                                          </p:spTgt>
                                        </p:tgtEl>
                                        <p:attrNameLst>
                                          <p:attrName>style.visibility</p:attrName>
                                        </p:attrNameLst>
                                      </p:cBhvr>
                                      <p:to>
                                        <p:strVal val="visible"/>
                                      </p:to>
                                    </p:set>
                                    <p:anim from="(-#ppt_w/2)" to="(#ppt_x)" calcmode="lin" valueType="num">
                                      <p:cBhvr>
                                        <p:cTn id="15" dur="600" fill="hold">
                                          <p:stCondLst>
                                            <p:cond delay="0"/>
                                          </p:stCondLst>
                                        </p:cTn>
                                        <p:tgtEl>
                                          <p:spTgt spid="14339">
                                            <p:txEl>
                                              <p:pRg st="2" end="2"/>
                                            </p:txEl>
                                          </p:spTgt>
                                        </p:tgtEl>
                                        <p:attrNameLst>
                                          <p:attrName>ppt_x</p:attrName>
                                        </p:attrNameLst>
                                      </p:cBhvr>
                                    </p:anim>
                                    <p:anim from="0" to="-1.0" calcmode="lin" valueType="num">
                                      <p:cBhvr>
                                        <p:cTn id="16" dur="200" decel="50000" autoRev="1" fill="hold">
                                          <p:stCondLst>
                                            <p:cond delay="600"/>
                                          </p:stCondLst>
                                        </p:cTn>
                                        <p:tgtEl>
                                          <p:spTgt spid="14339">
                                            <p:txEl>
                                              <p:pRg st="2" end="2"/>
                                            </p:txEl>
                                          </p:spTgt>
                                        </p:tgtEl>
                                        <p:attrNameLst>
                                          <p:attrName>xshear</p:attrName>
                                        </p:attrNameLst>
                                      </p:cBhvr>
                                    </p:anim>
                                    <p:animScale>
                                      <p:cBhvr>
                                        <p:cTn id="17" dur="200" decel="100000" autoRev="1" fill="hold">
                                          <p:stCondLst>
                                            <p:cond delay="600"/>
                                          </p:stCondLst>
                                        </p:cTn>
                                        <p:tgtEl>
                                          <p:spTgt spid="14339">
                                            <p:txEl>
                                              <p:pRg st="2" end="2"/>
                                            </p:txEl>
                                          </p:spTgt>
                                        </p:tgtEl>
                                      </p:cBhvr>
                                      <p:from x="100000" y="100000"/>
                                      <p:to x="80000" y="100000"/>
                                    </p:animScale>
                                    <p:anim by="(#ppt_h/3+#ppt_w*0.1)" calcmode="lin" valueType="num">
                                      <p:cBhvr additive="sum">
                                        <p:cTn id="18" dur="200" decel="100000" autoRev="1" fill="hold">
                                          <p:stCondLst>
                                            <p:cond delay="600"/>
                                          </p:stCondLst>
                                        </p:cTn>
                                        <p:tgtEl>
                                          <p:spTgt spid="14339">
                                            <p:txEl>
                                              <p:pRg st="2" end="2"/>
                                            </p:txEl>
                                          </p:spTgt>
                                        </p:tgtEl>
                                        <p:attrNameLst>
                                          <p:attrName>ppt_x</p:attrName>
                                        </p:attrNameLst>
                                      </p:cBhvr>
                                    </p:anim>
                                  </p:childTnLst>
                                </p:cTn>
                              </p:par>
                            </p:childTnLst>
                          </p:cTn>
                        </p:par>
                      </p:childTnLst>
                    </p:cTn>
                  </p:par>
                  <p:par>
                    <p:cTn id="19" fill="hold">
                      <p:stCondLst>
                        <p:cond delay="indefinite"/>
                      </p:stCondLst>
                      <p:childTnLst>
                        <p:par>
                          <p:cTn id="20" fill="hold">
                            <p:stCondLst>
                              <p:cond delay="0"/>
                            </p:stCondLst>
                            <p:childTnLst>
                              <p:par>
                                <p:cTn id="21" presetID="34" presetClass="entr" presetSubtype="0" fill="hold" nodeType="clickEffect">
                                  <p:stCondLst>
                                    <p:cond delay="0"/>
                                  </p:stCondLst>
                                  <p:childTnLst>
                                    <p:set>
                                      <p:cBhvr>
                                        <p:cTn id="22" dur="1" fill="hold">
                                          <p:stCondLst>
                                            <p:cond delay="0"/>
                                          </p:stCondLst>
                                        </p:cTn>
                                        <p:tgtEl>
                                          <p:spTgt spid="14339">
                                            <p:txEl>
                                              <p:pRg st="3" end="3"/>
                                            </p:txEl>
                                          </p:spTgt>
                                        </p:tgtEl>
                                        <p:attrNameLst>
                                          <p:attrName>style.visibility</p:attrName>
                                        </p:attrNameLst>
                                      </p:cBhvr>
                                      <p:to>
                                        <p:strVal val="visible"/>
                                      </p:to>
                                    </p:set>
                                    <p:anim from="(-#ppt_w/2)" to="(#ppt_x)" calcmode="lin" valueType="num">
                                      <p:cBhvr>
                                        <p:cTn id="23" dur="600" fill="hold">
                                          <p:stCondLst>
                                            <p:cond delay="0"/>
                                          </p:stCondLst>
                                        </p:cTn>
                                        <p:tgtEl>
                                          <p:spTgt spid="14339">
                                            <p:txEl>
                                              <p:pRg st="3" end="3"/>
                                            </p:txEl>
                                          </p:spTgt>
                                        </p:tgtEl>
                                        <p:attrNameLst>
                                          <p:attrName>ppt_x</p:attrName>
                                        </p:attrNameLst>
                                      </p:cBhvr>
                                    </p:anim>
                                    <p:anim from="0" to="-1.0" calcmode="lin" valueType="num">
                                      <p:cBhvr>
                                        <p:cTn id="24" dur="200" decel="50000" autoRev="1" fill="hold">
                                          <p:stCondLst>
                                            <p:cond delay="600"/>
                                          </p:stCondLst>
                                        </p:cTn>
                                        <p:tgtEl>
                                          <p:spTgt spid="14339">
                                            <p:txEl>
                                              <p:pRg st="3" end="3"/>
                                            </p:txEl>
                                          </p:spTgt>
                                        </p:tgtEl>
                                        <p:attrNameLst>
                                          <p:attrName>xshear</p:attrName>
                                        </p:attrNameLst>
                                      </p:cBhvr>
                                    </p:anim>
                                    <p:animScale>
                                      <p:cBhvr>
                                        <p:cTn id="25" dur="200" decel="100000" autoRev="1" fill="hold">
                                          <p:stCondLst>
                                            <p:cond delay="600"/>
                                          </p:stCondLst>
                                        </p:cTn>
                                        <p:tgtEl>
                                          <p:spTgt spid="14339">
                                            <p:txEl>
                                              <p:pRg st="3" end="3"/>
                                            </p:txEl>
                                          </p:spTgt>
                                        </p:tgtEl>
                                      </p:cBhvr>
                                      <p:from x="100000" y="100000"/>
                                      <p:to x="80000" y="100000"/>
                                    </p:animScale>
                                    <p:anim by="(#ppt_h/3+#ppt_w*0.1)" calcmode="lin" valueType="num">
                                      <p:cBhvr additive="sum">
                                        <p:cTn id="26" dur="200" decel="100000" autoRev="1" fill="hold">
                                          <p:stCondLst>
                                            <p:cond delay="600"/>
                                          </p:stCondLst>
                                        </p:cTn>
                                        <p:tgtEl>
                                          <p:spTgt spid="14339">
                                            <p:txEl>
                                              <p:pRg st="3" end="3"/>
                                            </p:txEl>
                                          </p:spTgt>
                                        </p:tgtEl>
                                        <p:attrNameLst>
                                          <p:attrName>ppt_x</p:attrName>
                                        </p:attrNameLst>
                                      </p:cBhvr>
                                    </p:anim>
                                  </p:childTnLst>
                                </p:cTn>
                              </p:par>
                            </p:childTnLst>
                          </p:cTn>
                        </p:par>
                      </p:childTnLst>
                    </p:cTn>
                  </p:par>
                  <p:par>
                    <p:cTn id="27" fill="hold">
                      <p:stCondLst>
                        <p:cond delay="indefinite"/>
                      </p:stCondLst>
                      <p:childTnLst>
                        <p:par>
                          <p:cTn id="28" fill="hold">
                            <p:stCondLst>
                              <p:cond delay="0"/>
                            </p:stCondLst>
                            <p:childTnLst>
                              <p:par>
                                <p:cTn id="29" presetID="34" presetClass="entr" presetSubtype="0" fill="hold" nodeType="click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 from="(-#ppt_w/2)" to="(#ppt_x)" calcmode="lin" valueType="num">
                                      <p:cBhvr>
                                        <p:cTn id="31" dur="600" fill="hold">
                                          <p:stCondLst>
                                            <p:cond delay="0"/>
                                          </p:stCondLst>
                                        </p:cTn>
                                        <p:tgtEl>
                                          <p:spTgt spid="14339">
                                            <p:txEl>
                                              <p:pRg st="4" end="4"/>
                                            </p:txEl>
                                          </p:spTgt>
                                        </p:tgtEl>
                                        <p:attrNameLst>
                                          <p:attrName>ppt_x</p:attrName>
                                        </p:attrNameLst>
                                      </p:cBhvr>
                                    </p:anim>
                                    <p:anim from="0" to="-1.0" calcmode="lin" valueType="num">
                                      <p:cBhvr>
                                        <p:cTn id="32" dur="200" decel="50000" autoRev="1" fill="hold">
                                          <p:stCondLst>
                                            <p:cond delay="600"/>
                                          </p:stCondLst>
                                        </p:cTn>
                                        <p:tgtEl>
                                          <p:spTgt spid="14339">
                                            <p:txEl>
                                              <p:pRg st="4" end="4"/>
                                            </p:txEl>
                                          </p:spTgt>
                                        </p:tgtEl>
                                        <p:attrNameLst>
                                          <p:attrName>xshear</p:attrName>
                                        </p:attrNameLst>
                                      </p:cBhvr>
                                    </p:anim>
                                    <p:animScale>
                                      <p:cBhvr>
                                        <p:cTn id="33" dur="200" decel="100000" autoRev="1" fill="hold">
                                          <p:stCondLst>
                                            <p:cond delay="600"/>
                                          </p:stCondLst>
                                        </p:cTn>
                                        <p:tgtEl>
                                          <p:spTgt spid="14339">
                                            <p:txEl>
                                              <p:pRg st="4" end="4"/>
                                            </p:txEl>
                                          </p:spTgt>
                                        </p:tgtEl>
                                      </p:cBhvr>
                                      <p:from x="100000" y="100000"/>
                                      <p:to x="80000" y="100000"/>
                                    </p:animScale>
                                    <p:anim by="(#ppt_h/3+#ppt_w*0.1)" calcmode="lin" valueType="num">
                                      <p:cBhvr additive="sum">
                                        <p:cTn id="34" dur="200" decel="100000" autoRev="1" fill="hold">
                                          <p:stCondLst>
                                            <p:cond delay="600"/>
                                          </p:stCondLst>
                                        </p:cTn>
                                        <p:tgtEl>
                                          <p:spTgt spid="14339">
                                            <p:txEl>
                                              <p:pRg st="4" end="4"/>
                                            </p:txEl>
                                          </p:spTgt>
                                        </p:tgtEl>
                                        <p:attrNameLst>
                                          <p:attrName>ppt_x</p:attrName>
                                        </p:attrNameLst>
                                      </p:cBhvr>
                                    </p:anim>
                                  </p:childTnLst>
                                </p:cTn>
                              </p:par>
                            </p:childTnLst>
                          </p:cTn>
                        </p:par>
                      </p:childTnLst>
                    </p:cTn>
                  </p:par>
                  <p:par>
                    <p:cTn id="35" fill="hold">
                      <p:stCondLst>
                        <p:cond delay="indefinite"/>
                      </p:stCondLst>
                      <p:childTnLst>
                        <p:par>
                          <p:cTn id="36" fill="hold">
                            <p:stCondLst>
                              <p:cond delay="0"/>
                            </p:stCondLst>
                            <p:childTnLst>
                              <p:par>
                                <p:cTn id="37" presetID="34" presetClass="entr" presetSubtype="0" fill="hold" nodeType="clickEffect">
                                  <p:stCondLst>
                                    <p:cond delay="0"/>
                                  </p:stCondLst>
                                  <p:childTnLst>
                                    <p:set>
                                      <p:cBhvr>
                                        <p:cTn id="38" dur="1" fill="hold">
                                          <p:stCondLst>
                                            <p:cond delay="0"/>
                                          </p:stCondLst>
                                        </p:cTn>
                                        <p:tgtEl>
                                          <p:spTgt spid="14339">
                                            <p:txEl>
                                              <p:pRg st="5" end="5"/>
                                            </p:txEl>
                                          </p:spTgt>
                                        </p:tgtEl>
                                        <p:attrNameLst>
                                          <p:attrName>style.visibility</p:attrName>
                                        </p:attrNameLst>
                                      </p:cBhvr>
                                      <p:to>
                                        <p:strVal val="visible"/>
                                      </p:to>
                                    </p:set>
                                    <p:anim from="(-#ppt_w/2)" to="(#ppt_x)" calcmode="lin" valueType="num">
                                      <p:cBhvr>
                                        <p:cTn id="39" dur="600" fill="hold">
                                          <p:stCondLst>
                                            <p:cond delay="0"/>
                                          </p:stCondLst>
                                        </p:cTn>
                                        <p:tgtEl>
                                          <p:spTgt spid="14339">
                                            <p:txEl>
                                              <p:pRg st="5" end="5"/>
                                            </p:txEl>
                                          </p:spTgt>
                                        </p:tgtEl>
                                        <p:attrNameLst>
                                          <p:attrName>ppt_x</p:attrName>
                                        </p:attrNameLst>
                                      </p:cBhvr>
                                    </p:anim>
                                    <p:anim from="0" to="-1.0" calcmode="lin" valueType="num">
                                      <p:cBhvr>
                                        <p:cTn id="40" dur="200" decel="50000" autoRev="1" fill="hold">
                                          <p:stCondLst>
                                            <p:cond delay="600"/>
                                          </p:stCondLst>
                                        </p:cTn>
                                        <p:tgtEl>
                                          <p:spTgt spid="14339">
                                            <p:txEl>
                                              <p:pRg st="5" end="5"/>
                                            </p:txEl>
                                          </p:spTgt>
                                        </p:tgtEl>
                                        <p:attrNameLst>
                                          <p:attrName>xshear</p:attrName>
                                        </p:attrNameLst>
                                      </p:cBhvr>
                                    </p:anim>
                                    <p:animScale>
                                      <p:cBhvr>
                                        <p:cTn id="41" dur="200" decel="100000" autoRev="1" fill="hold">
                                          <p:stCondLst>
                                            <p:cond delay="600"/>
                                          </p:stCondLst>
                                        </p:cTn>
                                        <p:tgtEl>
                                          <p:spTgt spid="14339">
                                            <p:txEl>
                                              <p:pRg st="5" end="5"/>
                                            </p:txEl>
                                          </p:spTgt>
                                        </p:tgtEl>
                                      </p:cBhvr>
                                      <p:from x="100000" y="100000"/>
                                      <p:to x="80000" y="100000"/>
                                    </p:animScale>
                                    <p:anim by="(#ppt_h/3+#ppt_w*0.1)" calcmode="lin" valueType="num">
                                      <p:cBhvr additive="sum">
                                        <p:cTn id="42" dur="200" decel="100000" autoRev="1" fill="hold">
                                          <p:stCondLst>
                                            <p:cond delay="600"/>
                                          </p:stCondLst>
                                        </p:cTn>
                                        <p:tgtEl>
                                          <p:spTgt spid="14339">
                                            <p:txEl>
                                              <p:pRg st="5" end="5"/>
                                            </p:txEl>
                                          </p:spTgt>
                                        </p:tgtEl>
                                        <p:attrNameLst>
                                          <p:attrName>ppt_x</p:attrName>
                                        </p:attrNameLst>
                                      </p:cBhvr>
                                    </p:anim>
                                  </p:childTnLst>
                                </p:cTn>
                              </p:par>
                            </p:childTnLst>
                          </p:cTn>
                        </p:par>
                      </p:childTnLst>
                    </p:cTn>
                  </p:par>
                  <p:par>
                    <p:cTn id="43" fill="hold">
                      <p:stCondLst>
                        <p:cond delay="indefinite"/>
                      </p:stCondLst>
                      <p:childTnLst>
                        <p:par>
                          <p:cTn id="44" fill="hold">
                            <p:stCondLst>
                              <p:cond delay="0"/>
                            </p:stCondLst>
                            <p:childTnLst>
                              <p:par>
                                <p:cTn id="45" presetID="34" presetClass="entr" presetSubtype="0" fill="hold" nodeType="clickEffect">
                                  <p:stCondLst>
                                    <p:cond delay="0"/>
                                  </p:stCondLst>
                                  <p:childTnLst>
                                    <p:set>
                                      <p:cBhvr>
                                        <p:cTn id="46" dur="1" fill="hold">
                                          <p:stCondLst>
                                            <p:cond delay="0"/>
                                          </p:stCondLst>
                                        </p:cTn>
                                        <p:tgtEl>
                                          <p:spTgt spid="14339">
                                            <p:txEl>
                                              <p:pRg st="6" end="6"/>
                                            </p:txEl>
                                          </p:spTgt>
                                        </p:tgtEl>
                                        <p:attrNameLst>
                                          <p:attrName>style.visibility</p:attrName>
                                        </p:attrNameLst>
                                      </p:cBhvr>
                                      <p:to>
                                        <p:strVal val="visible"/>
                                      </p:to>
                                    </p:set>
                                    <p:anim from="(-#ppt_w/2)" to="(#ppt_x)" calcmode="lin" valueType="num">
                                      <p:cBhvr>
                                        <p:cTn id="47" dur="600" fill="hold">
                                          <p:stCondLst>
                                            <p:cond delay="0"/>
                                          </p:stCondLst>
                                        </p:cTn>
                                        <p:tgtEl>
                                          <p:spTgt spid="14339">
                                            <p:txEl>
                                              <p:pRg st="6" end="6"/>
                                            </p:txEl>
                                          </p:spTgt>
                                        </p:tgtEl>
                                        <p:attrNameLst>
                                          <p:attrName>ppt_x</p:attrName>
                                        </p:attrNameLst>
                                      </p:cBhvr>
                                    </p:anim>
                                    <p:anim from="0" to="-1.0" calcmode="lin" valueType="num">
                                      <p:cBhvr>
                                        <p:cTn id="48" dur="200" decel="50000" autoRev="1" fill="hold">
                                          <p:stCondLst>
                                            <p:cond delay="600"/>
                                          </p:stCondLst>
                                        </p:cTn>
                                        <p:tgtEl>
                                          <p:spTgt spid="14339">
                                            <p:txEl>
                                              <p:pRg st="6" end="6"/>
                                            </p:txEl>
                                          </p:spTgt>
                                        </p:tgtEl>
                                        <p:attrNameLst>
                                          <p:attrName>xshear</p:attrName>
                                        </p:attrNameLst>
                                      </p:cBhvr>
                                    </p:anim>
                                    <p:animScale>
                                      <p:cBhvr>
                                        <p:cTn id="49" dur="200" decel="100000" autoRev="1" fill="hold">
                                          <p:stCondLst>
                                            <p:cond delay="600"/>
                                          </p:stCondLst>
                                        </p:cTn>
                                        <p:tgtEl>
                                          <p:spTgt spid="14339">
                                            <p:txEl>
                                              <p:pRg st="6" end="6"/>
                                            </p:txEl>
                                          </p:spTgt>
                                        </p:tgtEl>
                                      </p:cBhvr>
                                      <p:from x="100000" y="100000"/>
                                      <p:to x="80000" y="100000"/>
                                    </p:animScale>
                                    <p:anim by="(#ppt_h/3+#ppt_w*0.1)" calcmode="lin" valueType="num">
                                      <p:cBhvr additive="sum">
                                        <p:cTn id="50" dur="200" decel="100000" autoRev="1" fill="hold">
                                          <p:stCondLst>
                                            <p:cond delay="600"/>
                                          </p:stCondLst>
                                        </p:cTn>
                                        <p:tgtEl>
                                          <p:spTgt spid="14339">
                                            <p:txEl>
                                              <p:pRg st="6" end="6"/>
                                            </p:txEl>
                                          </p:spTgt>
                                        </p:tgtEl>
                                        <p:attrNameLst>
                                          <p:attrName>ppt_x</p:attrName>
                                        </p:attrNameLst>
                                      </p:cBhvr>
                                    </p:anim>
                                  </p:childTnLst>
                                </p:cTn>
                              </p:par>
                            </p:childTnLst>
                          </p:cTn>
                        </p:par>
                      </p:childTnLst>
                    </p:cTn>
                  </p:par>
                  <p:par>
                    <p:cTn id="51" fill="hold">
                      <p:stCondLst>
                        <p:cond delay="indefinite"/>
                      </p:stCondLst>
                      <p:childTnLst>
                        <p:par>
                          <p:cTn id="52" fill="hold">
                            <p:stCondLst>
                              <p:cond delay="0"/>
                            </p:stCondLst>
                            <p:childTnLst>
                              <p:par>
                                <p:cTn id="53" presetID="34" presetClass="entr" presetSubtype="0" fill="hold" nodeType="clickEffect">
                                  <p:stCondLst>
                                    <p:cond delay="0"/>
                                  </p:stCondLst>
                                  <p:childTnLst>
                                    <p:set>
                                      <p:cBhvr>
                                        <p:cTn id="54" dur="1" fill="hold">
                                          <p:stCondLst>
                                            <p:cond delay="0"/>
                                          </p:stCondLst>
                                        </p:cTn>
                                        <p:tgtEl>
                                          <p:spTgt spid="14339">
                                            <p:txEl>
                                              <p:pRg st="7" end="7"/>
                                            </p:txEl>
                                          </p:spTgt>
                                        </p:tgtEl>
                                        <p:attrNameLst>
                                          <p:attrName>style.visibility</p:attrName>
                                        </p:attrNameLst>
                                      </p:cBhvr>
                                      <p:to>
                                        <p:strVal val="visible"/>
                                      </p:to>
                                    </p:set>
                                    <p:anim from="(-#ppt_w/2)" to="(#ppt_x)" calcmode="lin" valueType="num">
                                      <p:cBhvr>
                                        <p:cTn id="55" dur="600" fill="hold">
                                          <p:stCondLst>
                                            <p:cond delay="0"/>
                                          </p:stCondLst>
                                        </p:cTn>
                                        <p:tgtEl>
                                          <p:spTgt spid="14339">
                                            <p:txEl>
                                              <p:pRg st="7" end="7"/>
                                            </p:txEl>
                                          </p:spTgt>
                                        </p:tgtEl>
                                        <p:attrNameLst>
                                          <p:attrName>ppt_x</p:attrName>
                                        </p:attrNameLst>
                                      </p:cBhvr>
                                    </p:anim>
                                    <p:anim from="0" to="-1.0" calcmode="lin" valueType="num">
                                      <p:cBhvr>
                                        <p:cTn id="56" dur="200" decel="50000" autoRev="1" fill="hold">
                                          <p:stCondLst>
                                            <p:cond delay="600"/>
                                          </p:stCondLst>
                                        </p:cTn>
                                        <p:tgtEl>
                                          <p:spTgt spid="14339">
                                            <p:txEl>
                                              <p:pRg st="7" end="7"/>
                                            </p:txEl>
                                          </p:spTgt>
                                        </p:tgtEl>
                                        <p:attrNameLst>
                                          <p:attrName>xshear</p:attrName>
                                        </p:attrNameLst>
                                      </p:cBhvr>
                                    </p:anim>
                                    <p:animScale>
                                      <p:cBhvr>
                                        <p:cTn id="57" dur="200" decel="100000" autoRev="1" fill="hold">
                                          <p:stCondLst>
                                            <p:cond delay="600"/>
                                          </p:stCondLst>
                                        </p:cTn>
                                        <p:tgtEl>
                                          <p:spTgt spid="14339">
                                            <p:txEl>
                                              <p:pRg st="7" end="7"/>
                                            </p:txEl>
                                          </p:spTgt>
                                        </p:tgtEl>
                                      </p:cBhvr>
                                      <p:from x="100000" y="100000"/>
                                      <p:to x="80000" y="100000"/>
                                    </p:animScale>
                                    <p:anim by="(#ppt_h/3+#ppt_w*0.1)" calcmode="lin" valueType="num">
                                      <p:cBhvr additive="sum">
                                        <p:cTn id="58" dur="200" decel="100000" autoRev="1" fill="hold">
                                          <p:stCondLst>
                                            <p:cond delay="600"/>
                                          </p:stCondLst>
                                        </p:cTn>
                                        <p:tgtEl>
                                          <p:spTgt spid="14339">
                                            <p:txEl>
                                              <p:pRg st="7" end="7"/>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pitchFamily="2" charset="2"/>
              <a:buChar char="§"/>
            </a:pPr>
            <a:r>
              <a:rPr lang="en-US" sz="2800" dirty="0" smtClean="0"/>
              <a:t>Testing  </a:t>
            </a:r>
            <a:r>
              <a:rPr lang="en-US" sz="2800" dirty="0"/>
              <a:t>investigations  </a:t>
            </a:r>
            <a:r>
              <a:rPr lang="en-US" sz="2800" dirty="0" smtClean="0"/>
              <a:t>often provide  the evidence that is needed by </a:t>
            </a:r>
            <a:r>
              <a:rPr lang="en-US" sz="2800" dirty="0"/>
              <a:t>victims </a:t>
            </a:r>
            <a:r>
              <a:rPr lang="en-US" sz="2800" dirty="0" smtClean="0"/>
              <a:t>of housing discrimination to meaningfully pursue a complaint, suit </a:t>
            </a:r>
            <a:r>
              <a:rPr lang="en-US" sz="2800" dirty="0"/>
              <a:t>or </a:t>
            </a:r>
            <a:r>
              <a:rPr lang="en-US" sz="2800" dirty="0" smtClean="0"/>
              <a:t>administrative </a:t>
            </a:r>
            <a:r>
              <a:rPr lang="en-US" sz="2800" dirty="0"/>
              <a:t>hearing. </a:t>
            </a:r>
            <a:endParaRPr lang="en-US" sz="2800" dirty="0" smtClean="0"/>
          </a:p>
          <a:p>
            <a:pPr>
              <a:buFont typeface="Wingdings" pitchFamily="2" charset="2"/>
              <a:buChar char="§"/>
            </a:pPr>
            <a:endParaRPr lang="en-US" sz="1500" dirty="0" smtClean="0"/>
          </a:p>
          <a:p>
            <a:pPr>
              <a:buFont typeface="Wingdings" pitchFamily="2" charset="2"/>
              <a:buChar char="§"/>
            </a:pPr>
            <a:r>
              <a:rPr lang="en-US" sz="2800" dirty="0" smtClean="0"/>
              <a:t>Testing can uncover and/or support </a:t>
            </a:r>
            <a:r>
              <a:rPr lang="en-US" sz="2800" dirty="0"/>
              <a:t>systemic forms of housing discrimination that </a:t>
            </a:r>
            <a:r>
              <a:rPr lang="en-US" sz="2800" dirty="0" smtClean="0"/>
              <a:t>persist </a:t>
            </a:r>
            <a:r>
              <a:rPr lang="en-US" sz="2800" dirty="0"/>
              <a:t>in harming individuals and communities.</a:t>
            </a:r>
          </a:p>
        </p:txBody>
      </p:sp>
      <p:sp>
        <p:nvSpPr>
          <p:cNvPr id="3" name="Title 2"/>
          <p:cNvSpPr>
            <a:spLocks noGrp="1"/>
          </p:cNvSpPr>
          <p:nvPr>
            <p:ph type="title"/>
          </p:nvPr>
        </p:nvSpPr>
        <p:spPr/>
        <p:txBody>
          <a:bodyPr/>
          <a:lstStyle/>
          <a:p>
            <a:r>
              <a:rPr lang="en-US" sz="4000" b="1" kern="1200" dirty="0" smtClean="0">
                <a:solidFill>
                  <a:schemeClr val="tx1"/>
                </a:solidFill>
                <a:ea typeface="+mn-ea"/>
              </a:rPr>
              <a:t>Why is Testing Done?</a:t>
            </a:r>
            <a:endParaRPr lang="en-US" sz="4000" b="1" kern="1200" dirty="0">
              <a:solidFill>
                <a:schemeClr val="tx1"/>
              </a:solidFill>
              <a:ea typeface="+mn-ea"/>
            </a:endParaRPr>
          </a:p>
        </p:txBody>
      </p:sp>
      <p:sp>
        <p:nvSpPr>
          <p:cNvPr id="4" name="Slide Number Placeholder 3"/>
          <p:cNvSpPr>
            <a:spLocks noGrp="1"/>
          </p:cNvSpPr>
          <p:nvPr>
            <p:ph type="sldNum" sz="quarter" idx="10"/>
          </p:nvPr>
        </p:nvSpPr>
        <p:spPr>
          <a:xfrm>
            <a:off x="6781800" y="6400800"/>
            <a:ext cx="2057400" cy="457200"/>
          </a:xfrm>
        </p:spPr>
        <p:txBody>
          <a:bodyPr/>
          <a:lstStyle/>
          <a:p>
            <a:pPr>
              <a:defRPr/>
            </a:pPr>
            <a:fld id="{49D5EAF5-827D-49A7-AE7C-0A3252C42EDA}" type="slidenum">
              <a:rPr lang="en-US" smtClean="0"/>
              <a:pPr>
                <a:defRPr/>
              </a:pPr>
              <a:t>47</a:t>
            </a:fld>
            <a:endParaRPr lang="en-US" dirty="0"/>
          </a:p>
        </p:txBody>
      </p:sp>
      <p:sp>
        <p:nvSpPr>
          <p:cNvPr id="5" name="Footer Placeholder 3"/>
          <p:cNvSpPr>
            <a:spLocks noGrp="1"/>
          </p:cNvSpPr>
          <p:nvPr>
            <p:ph type="ftr" sz="quarter" idx="11"/>
          </p:nvPr>
        </p:nvSpPr>
        <p:spPr>
          <a:xfrm>
            <a:off x="0" y="6403975"/>
            <a:ext cx="8763000" cy="457200"/>
          </a:xfrm>
          <a:noFill/>
        </p:spPr>
        <p:txBody>
          <a:bodyPr/>
          <a:lstStyle/>
          <a:p>
            <a:r>
              <a:rPr lang="en-US" sz="1000" dirty="0" smtClean="0"/>
              <a:t>Texas Workforce Commission Civil Rights Division, 2017</a:t>
            </a:r>
          </a:p>
        </p:txBody>
      </p:sp>
    </p:spTree>
  </p:cSld>
  <p:clrMapOvr>
    <a:masterClrMapping/>
  </p:clrMapOvr>
  <p:transition spd="slow">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ChangeArrowheads="1"/>
          </p:cNvSpPr>
          <p:nvPr>
            <p:ph type="title"/>
          </p:nvPr>
        </p:nvSpPr>
        <p:spPr>
          <a:solidFill>
            <a:schemeClr val="bg1"/>
          </a:solidFill>
        </p:spPr>
        <p:txBody>
          <a:bodyPr/>
          <a:lstStyle/>
          <a:p>
            <a:r>
              <a:rPr lang="en-US" sz="4000" b="1" kern="1200" dirty="0" smtClean="0">
                <a:solidFill>
                  <a:schemeClr val="tx1"/>
                </a:solidFill>
                <a:ea typeface="+mn-ea"/>
              </a:rPr>
              <a:t>Testing Evidence </a:t>
            </a:r>
            <a:br>
              <a:rPr lang="en-US" sz="4000" b="1" kern="1200" dirty="0" smtClean="0">
                <a:solidFill>
                  <a:schemeClr val="tx1"/>
                </a:solidFill>
                <a:ea typeface="+mn-ea"/>
              </a:rPr>
            </a:br>
            <a:r>
              <a:rPr lang="en-US" sz="4000" b="1" kern="1200" dirty="0" smtClean="0">
                <a:solidFill>
                  <a:schemeClr val="tx1"/>
                </a:solidFill>
                <a:ea typeface="+mn-ea"/>
              </a:rPr>
              <a:t>May Show</a:t>
            </a:r>
            <a:endParaRPr lang="en-US" sz="4000" b="1" kern="1200" dirty="0">
              <a:solidFill>
                <a:schemeClr val="tx1"/>
              </a:solidFill>
              <a:ea typeface="+mn-ea"/>
            </a:endParaRPr>
          </a:p>
        </p:txBody>
      </p:sp>
      <p:sp>
        <p:nvSpPr>
          <p:cNvPr id="140291" name="Rectangle 3"/>
          <p:cNvSpPr>
            <a:spLocks noGrp="1" noChangeArrowheads="1"/>
          </p:cNvSpPr>
          <p:nvPr>
            <p:ph idx="1"/>
          </p:nvPr>
        </p:nvSpPr>
        <p:spPr>
          <a:xfrm>
            <a:off x="381000" y="1752600"/>
            <a:ext cx="8382000" cy="4419600"/>
          </a:xfrm>
        </p:spPr>
        <p:txBody>
          <a:bodyPr/>
          <a:lstStyle/>
          <a:p>
            <a:pPr marL="285750" indent="-285750">
              <a:buFont typeface="Wingdings" pitchFamily="2" charset="2"/>
              <a:buChar char="§"/>
            </a:pPr>
            <a:r>
              <a:rPr lang="en-US" sz="1900" dirty="0" smtClean="0"/>
              <a:t>That a respondent's defense is </a:t>
            </a:r>
            <a:r>
              <a:rPr lang="en-US" sz="1900" dirty="0" err="1" smtClean="0"/>
              <a:t>pretextual</a:t>
            </a:r>
            <a:endParaRPr lang="en-US" sz="1900" dirty="0" smtClean="0"/>
          </a:p>
          <a:p>
            <a:pPr marL="285750" indent="-285750">
              <a:buFont typeface="Wingdings" pitchFamily="2" charset="2"/>
              <a:buChar char="§"/>
            </a:pPr>
            <a:r>
              <a:rPr lang="en-US" sz="1900" dirty="0" smtClean="0"/>
              <a:t>Discriminatory basis for actions</a:t>
            </a:r>
          </a:p>
          <a:p>
            <a:pPr marL="285750" indent="-285750">
              <a:buFont typeface="Wingdings" pitchFamily="2" charset="2"/>
              <a:buChar char="§"/>
            </a:pPr>
            <a:r>
              <a:rPr lang="en-US" sz="1900" dirty="0" smtClean="0"/>
              <a:t>That false statements have been made</a:t>
            </a:r>
          </a:p>
          <a:p>
            <a:pPr marL="285750" indent="-285750">
              <a:buFont typeface="Wingdings" pitchFamily="2" charset="2"/>
              <a:buChar char="§"/>
            </a:pPr>
            <a:r>
              <a:rPr lang="en-US" sz="1900" dirty="0" smtClean="0"/>
              <a:t>That a unit was available on a particular date</a:t>
            </a:r>
          </a:p>
          <a:p>
            <a:pPr marL="285750" indent="-285750">
              <a:buFont typeface="Wingdings" pitchFamily="2" charset="2"/>
              <a:buChar char="§"/>
            </a:pPr>
            <a:r>
              <a:rPr lang="en-US" sz="1900" dirty="0" smtClean="0"/>
              <a:t>That steering or redlining has taken place</a:t>
            </a:r>
          </a:p>
          <a:p>
            <a:pPr marL="285750" indent="-285750">
              <a:buFont typeface="Wingdings" pitchFamily="2" charset="2"/>
              <a:buChar char="§"/>
            </a:pPr>
            <a:r>
              <a:rPr lang="en-US" sz="1900" dirty="0" smtClean="0"/>
              <a:t>That people of protected groups have been treated differently than others </a:t>
            </a:r>
          </a:p>
          <a:p>
            <a:pPr marL="285750" indent="-285750">
              <a:buFont typeface="Wingdings" pitchFamily="2" charset="2"/>
              <a:buChar char="§"/>
            </a:pPr>
            <a:r>
              <a:rPr lang="en-US" sz="1900" dirty="0" smtClean="0"/>
              <a:t>That a requested accommodation or modification has been denied although reasonable</a:t>
            </a:r>
          </a:p>
          <a:p>
            <a:pPr marL="285750" indent="-285750">
              <a:buFont typeface="Wingdings" pitchFamily="2" charset="2"/>
              <a:buChar char="§"/>
            </a:pPr>
            <a:r>
              <a:rPr lang="en-US" sz="1900" dirty="0" smtClean="0"/>
              <a:t>That a property does not comply with the accessibility requirements of the Fair Housing Act or Texas Fair Housing Act or local law</a:t>
            </a:r>
          </a:p>
          <a:p>
            <a:pPr marL="285750" indent="-285750">
              <a:buFont typeface="Wingdings" pitchFamily="2" charset="2"/>
              <a:buChar char="§"/>
            </a:pPr>
            <a:r>
              <a:rPr lang="en-US" sz="1900" dirty="0" smtClean="0"/>
              <a:t>That loans or insurance are available to people of protected groups on different and unfavorable terms than made available to people in other groups</a:t>
            </a:r>
            <a:endParaRPr lang="en-US" sz="1900" dirty="0"/>
          </a:p>
        </p:txBody>
      </p:sp>
      <p:sp>
        <p:nvSpPr>
          <p:cNvPr id="6" name="Footer Placeholder 3"/>
          <p:cNvSpPr>
            <a:spLocks noGrp="1"/>
          </p:cNvSpPr>
          <p:nvPr>
            <p:ph type="ftr" sz="quarter" idx="11"/>
          </p:nvPr>
        </p:nvSpPr>
        <p:spPr>
          <a:noFill/>
        </p:spPr>
        <p:txBody>
          <a:bodyPr/>
          <a:lstStyle/>
          <a:p>
            <a:r>
              <a:rPr lang="en-US" sz="1000" dirty="0" smtClean="0"/>
              <a:t>Texas Workforce Commission Civil Rights Division, 2017</a:t>
            </a:r>
          </a:p>
        </p:txBody>
      </p:sp>
      <p:sp>
        <p:nvSpPr>
          <p:cNvPr id="4" name="Slide Number Placeholder 3"/>
          <p:cNvSpPr>
            <a:spLocks noGrp="1"/>
          </p:cNvSpPr>
          <p:nvPr>
            <p:ph type="sldNum" sz="quarter" idx="12"/>
          </p:nvPr>
        </p:nvSpPr>
        <p:spPr/>
        <p:txBody>
          <a:bodyPr/>
          <a:lstStyle/>
          <a:p>
            <a:pPr>
              <a:defRPr/>
            </a:pPr>
            <a:fld id="{2EF53D42-1596-4044-B514-865F491A6722}" type="slidenum">
              <a:rPr lang="en-US" smtClean="0"/>
              <a:pPr>
                <a:defRPr/>
              </a:pPr>
              <a:t>48</a:t>
            </a:fld>
            <a:endParaRPr lang="en-US"/>
          </a:p>
        </p:txBody>
      </p:sp>
    </p:spTree>
  </p:cSld>
  <p:clrMapOvr>
    <a:masterClrMapping/>
  </p:clrMapOvr>
  <p:transition spd="slow" advTm="20000">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458200" cy="4495800"/>
          </a:xfrm>
        </p:spPr>
        <p:txBody>
          <a:bodyPr/>
          <a:lstStyle/>
          <a:p>
            <a:pPr>
              <a:buNone/>
            </a:pPr>
            <a:r>
              <a:rPr lang="en-US" sz="2400" dirty="0" smtClean="0"/>
              <a:t>Testing is often done by pairing together two individuals who are as </a:t>
            </a:r>
            <a:r>
              <a:rPr lang="en-US" sz="2400" dirty="0"/>
              <a:t>similar as possible in all </a:t>
            </a:r>
            <a:r>
              <a:rPr lang="en-US" sz="2400" dirty="0" smtClean="0"/>
              <a:t>characteristics including similar financial profiles, but who differ when it comes to the </a:t>
            </a:r>
            <a:r>
              <a:rPr lang="en-US" sz="2400" dirty="0"/>
              <a:t>protected class </a:t>
            </a:r>
            <a:r>
              <a:rPr lang="en-US" sz="2400" dirty="0" smtClean="0"/>
              <a:t>involved. </a:t>
            </a:r>
          </a:p>
          <a:p>
            <a:pPr>
              <a:buNone/>
            </a:pPr>
            <a:endParaRPr lang="en-US" sz="1000" dirty="0"/>
          </a:p>
          <a:p>
            <a:pPr lvl="1">
              <a:buFont typeface="Wingdings" pitchFamily="2" charset="2"/>
              <a:buChar char="§"/>
            </a:pPr>
            <a:r>
              <a:rPr lang="en-US" sz="1800" dirty="0"/>
              <a:t>For example, one member of a pair might use a wheelchair while the other person has no noticeable mobility impairment</a:t>
            </a:r>
            <a:r>
              <a:rPr lang="en-US" sz="1800" dirty="0" smtClean="0"/>
              <a:t>.</a:t>
            </a:r>
          </a:p>
          <a:p>
            <a:pPr lvl="1">
              <a:buFont typeface="Wingdings" pitchFamily="2" charset="2"/>
              <a:buChar char="§"/>
            </a:pPr>
            <a:r>
              <a:rPr lang="en-US" sz="1800" dirty="0" smtClean="0"/>
              <a:t>For example, one member of a pair might have a light skin tone, while the other person has a darker skin tone.</a:t>
            </a:r>
          </a:p>
          <a:p>
            <a:pPr lvl="1">
              <a:buNone/>
            </a:pPr>
            <a:endParaRPr lang="en-US" sz="1000" dirty="0" smtClean="0"/>
          </a:p>
          <a:p>
            <a:pPr>
              <a:buNone/>
            </a:pPr>
            <a:r>
              <a:rPr lang="en-US" sz="2400" dirty="0" smtClean="0"/>
              <a:t>They each separately visit (or call/email) the </a:t>
            </a:r>
            <a:r>
              <a:rPr lang="en-US" sz="2400" dirty="0"/>
              <a:t>site of a housing provider (within  an  appointed  time  period)  and  inquire about the availability of housing. </a:t>
            </a:r>
          </a:p>
        </p:txBody>
      </p:sp>
      <p:sp>
        <p:nvSpPr>
          <p:cNvPr id="4" name="Slide Number Placeholder 3"/>
          <p:cNvSpPr>
            <a:spLocks noGrp="1"/>
          </p:cNvSpPr>
          <p:nvPr>
            <p:ph type="sldNum" sz="quarter" idx="10"/>
          </p:nvPr>
        </p:nvSpPr>
        <p:spPr>
          <a:xfrm>
            <a:off x="7086600" y="6400800"/>
            <a:ext cx="2057400" cy="457200"/>
          </a:xfrm>
        </p:spPr>
        <p:txBody>
          <a:bodyPr/>
          <a:lstStyle/>
          <a:p>
            <a:pPr>
              <a:defRPr/>
            </a:pPr>
            <a:fld id="{49D5EAF5-827D-49A7-AE7C-0A3252C42EDA}" type="slidenum">
              <a:rPr lang="en-US" smtClean="0"/>
              <a:pPr>
                <a:defRPr/>
              </a:pPr>
              <a:t>49</a:t>
            </a:fld>
            <a:endParaRPr lang="en-US" dirty="0"/>
          </a:p>
        </p:txBody>
      </p:sp>
      <p:sp>
        <p:nvSpPr>
          <p:cNvPr id="6" name="Title 5"/>
          <p:cNvSpPr>
            <a:spLocks noGrp="1"/>
          </p:cNvSpPr>
          <p:nvPr>
            <p:ph type="title"/>
          </p:nvPr>
        </p:nvSpPr>
        <p:spPr/>
        <p:txBody>
          <a:bodyPr/>
          <a:lstStyle/>
          <a:p>
            <a:r>
              <a:rPr lang="en-US" sz="4000" b="1" kern="1200" dirty="0" smtClean="0">
                <a:solidFill>
                  <a:schemeClr val="tx1"/>
                </a:solidFill>
                <a:ea typeface="+mn-ea"/>
              </a:rPr>
              <a:t>Testing – How it Works </a:t>
            </a:r>
            <a:endParaRPr lang="en-US" sz="4000" b="1" kern="1200" dirty="0">
              <a:solidFill>
                <a:schemeClr val="tx1"/>
              </a:solidFill>
              <a:ea typeface="+mn-ea"/>
            </a:endParaRPr>
          </a:p>
        </p:txBody>
      </p:sp>
      <p:sp>
        <p:nvSpPr>
          <p:cNvPr id="5" name="Footer Placeholder 3"/>
          <p:cNvSpPr>
            <a:spLocks noGrp="1"/>
          </p:cNvSpPr>
          <p:nvPr>
            <p:ph type="ftr" sz="quarter" idx="11"/>
          </p:nvPr>
        </p:nvSpPr>
        <p:spPr>
          <a:xfrm>
            <a:off x="0" y="6403975"/>
            <a:ext cx="8763000" cy="457200"/>
          </a:xfrm>
          <a:noFill/>
        </p:spPr>
        <p:txBody>
          <a:bodyPr/>
          <a:lstStyle/>
          <a:p>
            <a:r>
              <a:rPr lang="en-US" sz="1000" dirty="0" smtClean="0"/>
              <a:t>Texas Workforce Commission Civil Rights Division, 2017</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4000" dirty="0" smtClean="0">
                <a:solidFill>
                  <a:schemeClr val="tx1"/>
                </a:solidFill>
              </a:rPr>
              <a:t>Objectives</a:t>
            </a:r>
            <a:endParaRPr lang="en-US" sz="4000" dirty="0">
              <a:solidFill>
                <a:schemeClr val="tx1"/>
              </a:solidFill>
            </a:endParaRPr>
          </a:p>
        </p:txBody>
      </p:sp>
      <p:sp>
        <p:nvSpPr>
          <p:cNvPr id="6147" name="Content Placeholder 2"/>
          <p:cNvSpPr>
            <a:spLocks noGrp="1"/>
          </p:cNvSpPr>
          <p:nvPr>
            <p:ph idx="1"/>
          </p:nvPr>
        </p:nvSpPr>
        <p:spPr>
          <a:xfrm>
            <a:off x="762000" y="1921213"/>
            <a:ext cx="8001000" cy="3488988"/>
          </a:xfrm>
        </p:spPr>
        <p:txBody>
          <a:bodyPr/>
          <a:lstStyle/>
          <a:p>
            <a:pPr marL="285750" lvl="1">
              <a:spcBef>
                <a:spcPts val="200"/>
              </a:spcBef>
              <a:buClrTx/>
              <a:buSzPct val="100000"/>
              <a:buFont typeface="Wingdings" panose="05000000000000000000" pitchFamily="2" charset="2"/>
              <a:buChar char="§"/>
              <a:defRPr/>
            </a:pPr>
            <a:r>
              <a:rPr lang="en-US" sz="2200" b="1" dirty="0" smtClean="0">
                <a:latin typeface="Times New Roman" pitchFamily="18" charset="0"/>
                <a:cs typeface="Times New Roman" pitchFamily="18" charset="0"/>
              </a:rPr>
              <a:t>Identify the Purpose of the Federal Fair Housing Act and Texas Fair Housing Act </a:t>
            </a:r>
          </a:p>
          <a:p>
            <a:pPr marL="0" indent="0">
              <a:spcBef>
                <a:spcPts val="200"/>
              </a:spcBef>
              <a:buClrTx/>
              <a:buSzPct val="100000"/>
              <a:buNone/>
              <a:defRPr/>
            </a:pPr>
            <a:endParaRPr lang="en-US" sz="1500" b="1" dirty="0" smtClean="0">
              <a:latin typeface="Times New Roman" pitchFamily="18" charset="0"/>
              <a:cs typeface="Times New Roman" pitchFamily="18" charset="0"/>
            </a:endParaRPr>
          </a:p>
          <a:p>
            <a:pPr marL="285750" indent="-285750">
              <a:spcBef>
                <a:spcPts val="200"/>
              </a:spcBef>
              <a:buClrTx/>
              <a:buSzPct val="100000"/>
              <a:buFont typeface="Wingdings" panose="05000000000000000000" pitchFamily="2" charset="2"/>
              <a:buChar char="§"/>
              <a:defRPr/>
            </a:pPr>
            <a:r>
              <a:rPr lang="en-US" sz="2200" b="1" dirty="0" smtClean="0">
                <a:latin typeface="Times New Roman" pitchFamily="18" charset="0"/>
                <a:cs typeface="Times New Roman" pitchFamily="18" charset="0"/>
              </a:rPr>
              <a:t>Recognize Covered/Protected Classes</a:t>
            </a:r>
          </a:p>
          <a:p>
            <a:pPr marL="285750" indent="-285750">
              <a:spcBef>
                <a:spcPts val="200"/>
              </a:spcBef>
              <a:buClrTx/>
              <a:buSzPct val="100000"/>
              <a:buFont typeface="Wingdings" panose="05000000000000000000" pitchFamily="2" charset="2"/>
              <a:buChar char="§"/>
              <a:defRPr/>
            </a:pPr>
            <a:endParaRPr lang="en-US" sz="1500" b="1" dirty="0">
              <a:latin typeface="Times New Roman" pitchFamily="18" charset="0"/>
              <a:cs typeface="Times New Roman" pitchFamily="18" charset="0"/>
            </a:endParaRPr>
          </a:p>
          <a:p>
            <a:pPr marL="285750" indent="-285750">
              <a:spcBef>
                <a:spcPts val="200"/>
              </a:spcBef>
              <a:buClrTx/>
              <a:buSzPct val="100000"/>
              <a:buFont typeface="Wingdings" panose="05000000000000000000" pitchFamily="2" charset="2"/>
              <a:buChar char="§"/>
              <a:defRPr/>
            </a:pPr>
            <a:r>
              <a:rPr lang="en-US" sz="2200" b="1" dirty="0">
                <a:latin typeface="Times New Roman" pitchFamily="18" charset="0"/>
                <a:cs typeface="Times New Roman" pitchFamily="18" charset="0"/>
              </a:rPr>
              <a:t>Recognize</a:t>
            </a:r>
            <a:r>
              <a:rPr lang="en-US" sz="2200" b="1" dirty="0" smtClean="0">
                <a:latin typeface="Times New Roman" pitchFamily="18" charset="0"/>
                <a:cs typeface="Times New Roman" pitchFamily="18" charset="0"/>
              </a:rPr>
              <a:t> Issue/Discriminatory Practices</a:t>
            </a:r>
          </a:p>
          <a:p>
            <a:pPr marL="285750" lvl="1">
              <a:spcBef>
                <a:spcPts val="200"/>
              </a:spcBef>
              <a:buClrTx/>
              <a:buSzPct val="100000"/>
              <a:buFont typeface="Wingdings" panose="05000000000000000000" pitchFamily="2" charset="2"/>
              <a:buChar char="§"/>
              <a:defRPr/>
            </a:pPr>
            <a:endParaRPr lang="en-US" sz="1500" b="1" dirty="0" smtClean="0">
              <a:latin typeface="Times New Roman" pitchFamily="18" charset="0"/>
              <a:cs typeface="Times New Roman" pitchFamily="18" charset="0"/>
            </a:endParaRPr>
          </a:p>
          <a:p>
            <a:pPr marL="285750" lvl="1">
              <a:spcBef>
                <a:spcPts val="200"/>
              </a:spcBef>
              <a:buClrTx/>
              <a:buSzPct val="100000"/>
              <a:buFont typeface="Wingdings" panose="05000000000000000000" pitchFamily="2" charset="2"/>
              <a:buChar char="§"/>
              <a:defRPr/>
            </a:pPr>
            <a:r>
              <a:rPr lang="en-US" sz="2200" b="1" dirty="0" smtClean="0">
                <a:latin typeface="Times New Roman" pitchFamily="18" charset="0"/>
                <a:cs typeface="Times New Roman" pitchFamily="18" charset="0"/>
              </a:rPr>
              <a:t>Identify Exemptions per </a:t>
            </a:r>
            <a:r>
              <a:rPr lang="en-US" sz="2200" b="1" dirty="0">
                <a:latin typeface="Times New Roman" pitchFamily="18" charset="0"/>
                <a:cs typeface="Times New Roman" pitchFamily="18" charset="0"/>
              </a:rPr>
              <a:t>the </a:t>
            </a:r>
            <a:r>
              <a:rPr lang="en-US" sz="2200" b="1" dirty="0" smtClean="0">
                <a:latin typeface="Times New Roman" pitchFamily="18" charset="0"/>
                <a:cs typeface="Times New Roman" pitchFamily="18" charset="0"/>
              </a:rPr>
              <a:t>Acts 	</a:t>
            </a:r>
          </a:p>
          <a:p>
            <a:pPr marL="285750" indent="-285750">
              <a:spcBef>
                <a:spcPts val="200"/>
              </a:spcBef>
              <a:buClrTx/>
              <a:buSzPct val="100000"/>
              <a:buFont typeface="Wingdings" panose="05000000000000000000" pitchFamily="2" charset="2"/>
              <a:buChar char="§"/>
              <a:defRPr/>
            </a:pPr>
            <a:endParaRPr lang="en-US" sz="1500" b="1" dirty="0" smtClean="0">
              <a:latin typeface="Times New Roman" pitchFamily="18" charset="0"/>
              <a:cs typeface="Times New Roman" pitchFamily="18" charset="0"/>
            </a:endParaRPr>
          </a:p>
          <a:p>
            <a:pPr marL="285750" lvl="1">
              <a:spcBef>
                <a:spcPts val="200"/>
              </a:spcBef>
              <a:buClrTx/>
              <a:buSzPct val="100000"/>
              <a:buFont typeface="Wingdings" panose="05000000000000000000" pitchFamily="2" charset="2"/>
              <a:buChar char="§"/>
              <a:defRPr/>
            </a:pPr>
            <a:r>
              <a:rPr lang="en-US" sz="2200" b="1" dirty="0" smtClean="0">
                <a:latin typeface="Times New Roman" pitchFamily="18" charset="0"/>
                <a:cs typeface="Times New Roman" pitchFamily="18" charset="0"/>
              </a:rPr>
              <a:t>Introduction to Fair Housing Testing</a:t>
            </a:r>
          </a:p>
        </p:txBody>
      </p:sp>
      <p:sp>
        <p:nvSpPr>
          <p:cNvPr id="5124" name="Footer Placeholder 3"/>
          <p:cNvSpPr>
            <a:spLocks noGrp="1"/>
          </p:cNvSpPr>
          <p:nvPr>
            <p:ph type="ftr" sz="quarter" idx="11"/>
          </p:nvPr>
        </p:nvSpPr>
        <p:spPr>
          <a:xfrm>
            <a:off x="0" y="6403975"/>
            <a:ext cx="9067800" cy="457200"/>
          </a:xfrm>
          <a:noFill/>
        </p:spPr>
        <p:txBody>
          <a:bodyPr/>
          <a:lstStyle/>
          <a:p>
            <a:r>
              <a:rPr lang="en-US" sz="1000" dirty="0" smtClean="0"/>
              <a:t>Texas Workforce Commission Civil Rights Division, 2017</a:t>
            </a:r>
          </a:p>
        </p:txBody>
      </p:sp>
      <p:sp>
        <p:nvSpPr>
          <p:cNvPr id="2" name="Slide Number Placeholder 1"/>
          <p:cNvSpPr>
            <a:spLocks noGrp="1"/>
          </p:cNvSpPr>
          <p:nvPr>
            <p:ph type="sldNum" sz="quarter" idx="12"/>
          </p:nvPr>
        </p:nvSpPr>
        <p:spPr/>
        <p:txBody>
          <a:bodyPr/>
          <a:lstStyle/>
          <a:p>
            <a:pPr>
              <a:defRPr/>
            </a:pPr>
            <a:fld id="{2E6951B0-252F-48AA-8C6A-A89FD2DD89DA}" type="slidenum">
              <a:rPr lang="en-US" smtClean="0"/>
              <a:pPr>
                <a:defRPr/>
              </a:pPr>
              <a:t>5</a:t>
            </a:fld>
            <a:endParaRPr lang="en-US" dirty="0"/>
          </a:p>
        </p:txBody>
      </p:sp>
    </p:spTree>
    <p:extLst>
      <p:ext uri="{BB962C8B-B14F-4D97-AF65-F5344CB8AC3E}">
        <p14:creationId xmlns:p14="http://schemas.microsoft.com/office/powerpoint/2010/main" xmlns="" val="934202019"/>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381000" y="1752600"/>
            <a:ext cx="8534400" cy="4495800"/>
          </a:xfrm>
        </p:spPr>
        <p:txBody>
          <a:bodyPr/>
          <a:lstStyle/>
          <a:p>
            <a:pPr>
              <a:buFont typeface="Arial" charset="0"/>
              <a:buChar char="•"/>
            </a:pPr>
            <a:r>
              <a:rPr lang="en-US" sz="2800" dirty="0" smtClean="0"/>
              <a:t>Afterwards</a:t>
            </a:r>
            <a:r>
              <a:rPr lang="en-US" sz="2800" dirty="0"/>
              <a:t>, the testers  objectively  record  in  detail  everything that happened during the test — what was said, what was offered, what price was quoted for an available apartment, </a:t>
            </a:r>
            <a:r>
              <a:rPr lang="en-US" sz="2800" dirty="0" smtClean="0"/>
              <a:t>etc.</a:t>
            </a:r>
          </a:p>
          <a:p>
            <a:pPr>
              <a:buNone/>
            </a:pPr>
            <a:endParaRPr lang="en-US" sz="1000" dirty="0" smtClean="0"/>
          </a:p>
          <a:p>
            <a:pPr>
              <a:buFont typeface="Arial" charset="0"/>
              <a:buChar char="•"/>
            </a:pPr>
            <a:r>
              <a:rPr lang="en-US" sz="2800" dirty="0" smtClean="0"/>
              <a:t>A test coordinator  </a:t>
            </a:r>
            <a:r>
              <a:rPr lang="en-US" sz="2800" dirty="0"/>
              <a:t>compares  </a:t>
            </a:r>
            <a:r>
              <a:rPr lang="en-US" sz="2800" dirty="0" smtClean="0"/>
              <a:t>each of the  </a:t>
            </a:r>
            <a:r>
              <a:rPr lang="en-US" sz="2800" dirty="0"/>
              <a:t>testers’  objective  reports  </a:t>
            </a:r>
            <a:r>
              <a:rPr lang="en-US" sz="2800" dirty="0" smtClean="0"/>
              <a:t>to determine  </a:t>
            </a:r>
            <a:r>
              <a:rPr lang="en-US" sz="2800" dirty="0"/>
              <a:t>whether  a  difference  in  treatment </a:t>
            </a:r>
            <a:r>
              <a:rPr lang="en-US" sz="2800" dirty="0" smtClean="0"/>
              <a:t>based </a:t>
            </a:r>
            <a:r>
              <a:rPr lang="en-US" sz="2800" dirty="0"/>
              <a:t>on the protected class </a:t>
            </a:r>
            <a:r>
              <a:rPr lang="en-US" sz="2800" dirty="0" smtClean="0"/>
              <a:t>may have occurred.</a:t>
            </a:r>
            <a:endParaRPr lang="en-US" sz="2800" dirty="0"/>
          </a:p>
        </p:txBody>
      </p:sp>
      <p:sp>
        <p:nvSpPr>
          <p:cNvPr id="7" name="Title 6"/>
          <p:cNvSpPr>
            <a:spLocks noGrp="1"/>
          </p:cNvSpPr>
          <p:nvPr>
            <p:ph type="title"/>
          </p:nvPr>
        </p:nvSpPr>
        <p:spPr/>
        <p:txBody>
          <a:bodyPr/>
          <a:lstStyle/>
          <a:p>
            <a:pPr algn="ctr"/>
            <a:r>
              <a:rPr lang="en-US" sz="4000" b="1" kern="1200" dirty="0" smtClean="0">
                <a:solidFill>
                  <a:schemeClr val="tx1"/>
                </a:solidFill>
                <a:ea typeface="+mn-ea"/>
              </a:rPr>
              <a:t>Testing – How it Works </a:t>
            </a:r>
            <a:endParaRPr lang="en-US" sz="4000" b="1" kern="1200" dirty="0">
              <a:solidFill>
                <a:schemeClr val="tx1"/>
              </a:solidFill>
              <a:ea typeface="+mn-ea"/>
            </a:endParaRPr>
          </a:p>
        </p:txBody>
      </p:sp>
      <p:sp>
        <p:nvSpPr>
          <p:cNvPr id="4102" name="Slide Number Placeholder 5"/>
          <p:cNvSpPr>
            <a:spLocks noGrp="1"/>
          </p:cNvSpPr>
          <p:nvPr>
            <p:ph type="sldNum" sz="quarter" idx="10"/>
          </p:nvPr>
        </p:nvSpPr>
        <p:spPr>
          <a:xfrm>
            <a:off x="7086600" y="6400800"/>
            <a:ext cx="2057400" cy="457200"/>
          </a:xfrm>
          <a:noFill/>
        </p:spPr>
        <p:txBody>
          <a:bodyPr/>
          <a:lstStyle/>
          <a:p>
            <a:fld id="{65181441-4F80-4A01-9538-E97CB6959E85}" type="slidenum">
              <a:rPr lang="en-US" smtClean="0"/>
              <a:pPr/>
              <a:t>50</a:t>
            </a:fld>
            <a:endParaRPr lang="en-US" smtClean="0"/>
          </a:p>
        </p:txBody>
      </p:sp>
      <p:sp>
        <p:nvSpPr>
          <p:cNvPr id="5" name="Footer Placeholder 3"/>
          <p:cNvSpPr>
            <a:spLocks noGrp="1"/>
          </p:cNvSpPr>
          <p:nvPr>
            <p:ph type="ftr" sz="quarter" idx="11"/>
          </p:nvPr>
        </p:nvSpPr>
        <p:spPr>
          <a:xfrm>
            <a:off x="0" y="6403975"/>
            <a:ext cx="8763000" cy="457200"/>
          </a:xfrm>
          <a:noFill/>
        </p:spPr>
        <p:txBody>
          <a:bodyPr/>
          <a:lstStyle/>
          <a:p>
            <a:r>
              <a:rPr lang="en-US" sz="1000" dirty="0" smtClean="0"/>
              <a:t>Texas Workforce Commission Civil Rights Division, 2017</a:t>
            </a:r>
          </a:p>
        </p:txBody>
      </p:sp>
    </p:spTree>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905000"/>
            <a:ext cx="8305800" cy="4191000"/>
          </a:xfrm>
        </p:spPr>
        <p:txBody>
          <a:bodyPr/>
          <a:lstStyle/>
          <a:p>
            <a:pPr>
              <a:buFont typeface="Wingdings" pitchFamily="2" charset="2"/>
              <a:buChar char="§"/>
            </a:pPr>
            <a:r>
              <a:rPr lang="en-US" sz="2700" dirty="0" smtClean="0"/>
              <a:t>Testing can be applied in settings other than rental activities, including real estate services</a:t>
            </a:r>
            <a:r>
              <a:rPr lang="en-US" sz="2700" dirty="0"/>
              <a:t>,  home  insurance,  </a:t>
            </a:r>
            <a:r>
              <a:rPr lang="en-US" sz="2700" dirty="0" smtClean="0"/>
              <a:t>mortgage lending offices, and appraisal  </a:t>
            </a:r>
            <a:r>
              <a:rPr lang="en-US" sz="2700" dirty="0"/>
              <a:t>of  </a:t>
            </a:r>
            <a:r>
              <a:rPr lang="en-US" sz="2700" dirty="0" smtClean="0"/>
              <a:t>housing. </a:t>
            </a:r>
          </a:p>
          <a:p>
            <a:pPr>
              <a:buFont typeface="Wingdings" pitchFamily="2" charset="2"/>
              <a:buChar char="§"/>
            </a:pPr>
            <a:endParaRPr lang="en-US" sz="1000" dirty="0"/>
          </a:p>
          <a:p>
            <a:pPr>
              <a:buFont typeface="Wingdings" pitchFamily="2" charset="2"/>
              <a:buChar char="§"/>
            </a:pPr>
            <a:r>
              <a:rPr lang="en-US" sz="2700" dirty="0" smtClean="0"/>
              <a:t>A specific test is designed based </a:t>
            </a:r>
            <a:r>
              <a:rPr lang="en-US" sz="2700" dirty="0"/>
              <a:t>upon specific bases, or protected </a:t>
            </a:r>
            <a:r>
              <a:rPr lang="en-US" sz="2700" dirty="0" smtClean="0"/>
              <a:t>classes — </a:t>
            </a:r>
            <a:r>
              <a:rPr lang="en-US" sz="2700" dirty="0"/>
              <a:t>race or color, national origin, religion, sex, </a:t>
            </a:r>
            <a:r>
              <a:rPr lang="en-US" sz="2700" dirty="0" smtClean="0"/>
              <a:t>familial </a:t>
            </a:r>
            <a:r>
              <a:rPr lang="en-US" sz="2700" dirty="0"/>
              <a:t>status, and disability</a:t>
            </a:r>
            <a:r>
              <a:rPr lang="en-US" sz="2700" dirty="0" smtClean="0"/>
              <a:t>.</a:t>
            </a:r>
            <a:endParaRPr lang="en-US" dirty="0"/>
          </a:p>
        </p:txBody>
      </p:sp>
      <p:sp>
        <p:nvSpPr>
          <p:cNvPr id="3" name="Title 2"/>
          <p:cNvSpPr>
            <a:spLocks noGrp="1"/>
          </p:cNvSpPr>
          <p:nvPr>
            <p:ph type="title"/>
          </p:nvPr>
        </p:nvSpPr>
        <p:spPr/>
        <p:txBody>
          <a:bodyPr/>
          <a:lstStyle/>
          <a:p>
            <a:pPr algn="ctr"/>
            <a:r>
              <a:rPr lang="en-US" sz="4000" b="1" kern="1200" dirty="0" smtClean="0">
                <a:solidFill>
                  <a:schemeClr val="tx1"/>
                </a:solidFill>
                <a:ea typeface="+mn-ea"/>
              </a:rPr>
              <a:t>Testing Settings </a:t>
            </a:r>
            <a:endParaRPr lang="en-US" sz="4000" b="1" kern="1200" dirty="0">
              <a:solidFill>
                <a:schemeClr val="tx1"/>
              </a:solidFill>
              <a:ea typeface="+mn-ea"/>
            </a:endParaRPr>
          </a:p>
        </p:txBody>
      </p:sp>
      <p:sp>
        <p:nvSpPr>
          <p:cNvPr id="4" name="Slide Number Placeholder 3"/>
          <p:cNvSpPr>
            <a:spLocks noGrp="1"/>
          </p:cNvSpPr>
          <p:nvPr>
            <p:ph type="sldNum" sz="quarter" idx="10"/>
          </p:nvPr>
        </p:nvSpPr>
        <p:spPr>
          <a:xfrm>
            <a:off x="7086600" y="6400800"/>
            <a:ext cx="2057400" cy="457200"/>
          </a:xfrm>
        </p:spPr>
        <p:txBody>
          <a:bodyPr/>
          <a:lstStyle/>
          <a:p>
            <a:pPr>
              <a:defRPr/>
            </a:pPr>
            <a:fld id="{49D5EAF5-827D-49A7-AE7C-0A3252C42EDA}" type="slidenum">
              <a:rPr lang="en-US" smtClean="0"/>
              <a:pPr>
                <a:defRPr/>
              </a:pPr>
              <a:t>51</a:t>
            </a:fld>
            <a:endParaRPr lang="en-US" dirty="0"/>
          </a:p>
        </p:txBody>
      </p:sp>
      <p:sp>
        <p:nvSpPr>
          <p:cNvPr id="6" name="Footer Placeholder 3"/>
          <p:cNvSpPr>
            <a:spLocks noGrp="1"/>
          </p:cNvSpPr>
          <p:nvPr>
            <p:ph type="ftr" sz="quarter" idx="11"/>
          </p:nvPr>
        </p:nvSpPr>
        <p:spPr>
          <a:xfrm>
            <a:off x="0" y="6403975"/>
            <a:ext cx="8763000" cy="457200"/>
          </a:xfrm>
          <a:noFill/>
        </p:spPr>
        <p:txBody>
          <a:bodyPr/>
          <a:lstStyle/>
          <a:p>
            <a:r>
              <a:rPr lang="en-US" sz="1000" dirty="0" smtClean="0"/>
              <a:t>Texas Workforce Commission Civil Rights Division, 2017</a:t>
            </a:r>
          </a:p>
        </p:txBody>
      </p:sp>
    </p:spTree>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52600"/>
            <a:ext cx="7772400" cy="4648200"/>
          </a:xfrm>
        </p:spPr>
        <p:txBody>
          <a:bodyPr/>
          <a:lstStyle/>
          <a:p>
            <a:pPr>
              <a:buNone/>
            </a:pPr>
            <a:r>
              <a:rPr lang="en-US" sz="2100" dirty="0" smtClean="0"/>
              <a:t>The most straightforward differences in the treatment of the two testers in a rental scenario is the property saying a unit is just not available to the person with the protected class</a:t>
            </a:r>
          </a:p>
          <a:p>
            <a:pPr>
              <a:buNone/>
            </a:pPr>
            <a:endParaRPr lang="en-US" sz="1000" dirty="0" smtClean="0"/>
          </a:p>
          <a:p>
            <a:pPr>
              <a:buNone/>
            </a:pPr>
            <a:r>
              <a:rPr lang="en-US" sz="2100" dirty="0" smtClean="0"/>
              <a:t>Many other manifestations:</a:t>
            </a:r>
          </a:p>
          <a:p>
            <a:pPr lvl="1">
              <a:buFont typeface="Wingdings" pitchFamily="2" charset="2"/>
              <a:buChar char="§"/>
            </a:pPr>
            <a:r>
              <a:rPr lang="en-US" sz="2100" dirty="0" smtClean="0"/>
              <a:t>Shown units in less desirable parts of the property</a:t>
            </a:r>
          </a:p>
          <a:p>
            <a:pPr lvl="1">
              <a:buFont typeface="Wingdings" pitchFamily="2" charset="2"/>
              <a:buChar char="§"/>
            </a:pPr>
            <a:r>
              <a:rPr lang="en-US" sz="2100" dirty="0" smtClean="0"/>
              <a:t>Property management staff being unavailable to assist </a:t>
            </a:r>
          </a:p>
          <a:p>
            <a:pPr lvl="1">
              <a:buFont typeface="Wingdings" pitchFamily="2" charset="2"/>
              <a:buChar char="§"/>
            </a:pPr>
            <a:r>
              <a:rPr lang="en-US" sz="2100" dirty="0" smtClean="0"/>
              <a:t>When the unit might be available</a:t>
            </a:r>
          </a:p>
          <a:p>
            <a:pPr lvl="1">
              <a:buFont typeface="Wingdings" pitchFamily="2" charset="2"/>
              <a:buChar char="§"/>
            </a:pPr>
            <a:r>
              <a:rPr lang="en-US" sz="2100" dirty="0" smtClean="0"/>
              <a:t>What is required to apply, terms and conditions</a:t>
            </a:r>
          </a:p>
          <a:p>
            <a:pPr lvl="1">
              <a:buFont typeface="Wingdings" pitchFamily="2" charset="2"/>
              <a:buChar char="§"/>
            </a:pPr>
            <a:r>
              <a:rPr lang="en-US" sz="2100" dirty="0" smtClean="0"/>
              <a:t>Number and </a:t>
            </a:r>
            <a:r>
              <a:rPr lang="en-US" sz="2100" dirty="0"/>
              <a:t>type </a:t>
            </a:r>
            <a:r>
              <a:rPr lang="en-US" sz="2100" dirty="0" smtClean="0"/>
              <a:t>of </a:t>
            </a:r>
            <a:r>
              <a:rPr lang="en-US" sz="2100" dirty="0"/>
              <a:t>units </a:t>
            </a:r>
            <a:r>
              <a:rPr lang="en-US" sz="2100" dirty="0" smtClean="0"/>
              <a:t>shown</a:t>
            </a:r>
          </a:p>
          <a:p>
            <a:pPr lvl="1">
              <a:buFont typeface="Wingdings" pitchFamily="2" charset="2"/>
              <a:buChar char="§"/>
            </a:pPr>
            <a:r>
              <a:rPr lang="en-US" sz="2100" dirty="0" smtClean="0"/>
              <a:t>Move in specials offered (or not offered)</a:t>
            </a:r>
          </a:p>
          <a:p>
            <a:pPr lvl="1">
              <a:buFont typeface="Wingdings" pitchFamily="2" charset="2"/>
              <a:buChar char="§"/>
            </a:pPr>
            <a:r>
              <a:rPr lang="en-US" sz="2100" dirty="0" smtClean="0"/>
              <a:t>Amount of rent</a:t>
            </a:r>
            <a:endParaRPr lang="en-US" sz="2100" dirty="0"/>
          </a:p>
        </p:txBody>
      </p:sp>
      <p:sp>
        <p:nvSpPr>
          <p:cNvPr id="3" name="Title 2"/>
          <p:cNvSpPr>
            <a:spLocks noGrp="1"/>
          </p:cNvSpPr>
          <p:nvPr>
            <p:ph type="title"/>
          </p:nvPr>
        </p:nvSpPr>
        <p:spPr/>
        <p:txBody>
          <a:bodyPr/>
          <a:lstStyle/>
          <a:p>
            <a:r>
              <a:rPr lang="en-US" sz="4000" b="1" kern="1200" dirty="0" smtClean="0">
                <a:solidFill>
                  <a:schemeClr val="tx1"/>
                </a:solidFill>
                <a:ea typeface="+mn-ea"/>
              </a:rPr>
              <a:t>Testing Disparities </a:t>
            </a:r>
            <a:r>
              <a:rPr lang="en-US" dirty="0" smtClean="0"/>
              <a:t>	</a:t>
            </a:r>
            <a:endParaRPr lang="en-US" dirty="0"/>
          </a:p>
        </p:txBody>
      </p:sp>
      <p:sp>
        <p:nvSpPr>
          <p:cNvPr id="4" name="Slide Number Placeholder 3"/>
          <p:cNvSpPr>
            <a:spLocks noGrp="1"/>
          </p:cNvSpPr>
          <p:nvPr>
            <p:ph type="sldNum" sz="quarter" idx="10"/>
          </p:nvPr>
        </p:nvSpPr>
        <p:spPr>
          <a:xfrm>
            <a:off x="7086600" y="6400800"/>
            <a:ext cx="2057400" cy="457200"/>
          </a:xfrm>
        </p:spPr>
        <p:txBody>
          <a:bodyPr/>
          <a:lstStyle/>
          <a:p>
            <a:pPr>
              <a:defRPr/>
            </a:pPr>
            <a:fld id="{49D5EAF5-827D-49A7-AE7C-0A3252C42EDA}" type="slidenum">
              <a:rPr lang="en-US" smtClean="0"/>
              <a:pPr>
                <a:defRPr/>
              </a:pPr>
              <a:t>52</a:t>
            </a:fld>
            <a:endParaRPr lang="en-US" dirty="0"/>
          </a:p>
        </p:txBody>
      </p:sp>
      <p:sp>
        <p:nvSpPr>
          <p:cNvPr id="5" name="Footer Placeholder 3"/>
          <p:cNvSpPr>
            <a:spLocks noGrp="1"/>
          </p:cNvSpPr>
          <p:nvPr>
            <p:ph type="ftr" sz="quarter" idx="11"/>
          </p:nvPr>
        </p:nvSpPr>
        <p:spPr>
          <a:xfrm>
            <a:off x="0" y="6403975"/>
            <a:ext cx="8763000" cy="457200"/>
          </a:xfrm>
          <a:noFill/>
        </p:spPr>
        <p:txBody>
          <a:bodyPr/>
          <a:lstStyle/>
          <a:p>
            <a:r>
              <a:rPr lang="en-US" sz="1000" dirty="0" smtClean="0"/>
              <a:t>Texas Workforce Commission Civil Rights Division, 2017</a:t>
            </a:r>
          </a:p>
        </p:txBody>
      </p:sp>
    </p:spTree>
  </p:cSld>
  <p:clrMapOvr>
    <a:masterClrMapping/>
  </p:clrMapOvr>
  <p:transition spd="slow">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905000"/>
            <a:ext cx="7696200" cy="4038600"/>
          </a:xfrm>
        </p:spPr>
        <p:txBody>
          <a:bodyPr/>
          <a:lstStyle/>
          <a:p>
            <a:pPr>
              <a:buFont typeface="Wingdings" pitchFamily="2" charset="2"/>
              <a:buChar char="§"/>
            </a:pPr>
            <a:r>
              <a:rPr lang="en-US" dirty="0" smtClean="0"/>
              <a:t>Disability status</a:t>
            </a:r>
          </a:p>
          <a:p>
            <a:pPr>
              <a:buFont typeface="Wingdings" pitchFamily="2" charset="2"/>
              <a:buChar char="§"/>
            </a:pPr>
            <a:endParaRPr lang="en-US" sz="1500" dirty="0" smtClean="0"/>
          </a:p>
          <a:p>
            <a:pPr>
              <a:buFont typeface="Wingdings" pitchFamily="2" charset="2"/>
              <a:buChar char="§"/>
            </a:pPr>
            <a:r>
              <a:rPr lang="en-US" dirty="0" smtClean="0"/>
              <a:t>Families with children</a:t>
            </a:r>
          </a:p>
          <a:p>
            <a:pPr>
              <a:buFont typeface="Wingdings" pitchFamily="2" charset="2"/>
              <a:buChar char="§"/>
            </a:pPr>
            <a:endParaRPr lang="en-US" sz="1500" dirty="0" smtClean="0"/>
          </a:p>
          <a:p>
            <a:pPr>
              <a:buFont typeface="Wingdings" pitchFamily="2" charset="2"/>
              <a:buChar char="§"/>
            </a:pPr>
            <a:r>
              <a:rPr lang="en-US" dirty="0" smtClean="0"/>
              <a:t>Color</a:t>
            </a:r>
          </a:p>
          <a:p>
            <a:endParaRPr lang="en-US" dirty="0"/>
          </a:p>
        </p:txBody>
      </p:sp>
      <p:sp>
        <p:nvSpPr>
          <p:cNvPr id="3" name="Title 2"/>
          <p:cNvSpPr>
            <a:spLocks noGrp="1"/>
          </p:cNvSpPr>
          <p:nvPr>
            <p:ph type="title"/>
          </p:nvPr>
        </p:nvSpPr>
        <p:spPr/>
        <p:txBody>
          <a:bodyPr/>
          <a:lstStyle/>
          <a:p>
            <a:pPr algn="ctr"/>
            <a:r>
              <a:rPr lang="en-US" sz="4000" b="1" kern="1200" dirty="0" smtClean="0">
                <a:solidFill>
                  <a:schemeClr val="tx1"/>
                </a:solidFill>
                <a:ea typeface="+mn-ea"/>
              </a:rPr>
              <a:t>Most Common </a:t>
            </a:r>
            <a:br>
              <a:rPr lang="en-US" sz="4000" b="1" kern="1200" dirty="0" smtClean="0">
                <a:solidFill>
                  <a:schemeClr val="tx1"/>
                </a:solidFill>
                <a:ea typeface="+mn-ea"/>
              </a:rPr>
            </a:br>
            <a:r>
              <a:rPr lang="en-US" sz="4000" b="1" kern="1200" dirty="0" smtClean="0">
                <a:solidFill>
                  <a:schemeClr val="tx1"/>
                </a:solidFill>
                <a:ea typeface="+mn-ea"/>
              </a:rPr>
              <a:t>Testing Models</a:t>
            </a:r>
            <a:endParaRPr lang="en-US" sz="4000" b="1" kern="1200" dirty="0">
              <a:solidFill>
                <a:schemeClr val="tx1"/>
              </a:solidFill>
              <a:ea typeface="+mn-ea"/>
            </a:endParaRPr>
          </a:p>
        </p:txBody>
      </p:sp>
      <p:sp>
        <p:nvSpPr>
          <p:cNvPr id="4" name="Slide Number Placeholder 3"/>
          <p:cNvSpPr>
            <a:spLocks noGrp="1"/>
          </p:cNvSpPr>
          <p:nvPr>
            <p:ph type="sldNum" sz="quarter" idx="10"/>
          </p:nvPr>
        </p:nvSpPr>
        <p:spPr>
          <a:xfrm>
            <a:off x="7086600" y="6400800"/>
            <a:ext cx="2057400" cy="457200"/>
          </a:xfrm>
        </p:spPr>
        <p:txBody>
          <a:bodyPr/>
          <a:lstStyle/>
          <a:p>
            <a:pPr>
              <a:defRPr/>
            </a:pPr>
            <a:fld id="{49D5EAF5-827D-49A7-AE7C-0A3252C42EDA}" type="slidenum">
              <a:rPr lang="en-US" smtClean="0"/>
              <a:pPr>
                <a:defRPr/>
              </a:pPr>
              <a:t>53</a:t>
            </a:fld>
            <a:endParaRPr lang="en-US" dirty="0"/>
          </a:p>
        </p:txBody>
      </p:sp>
      <p:sp>
        <p:nvSpPr>
          <p:cNvPr id="5" name="Footer Placeholder 3"/>
          <p:cNvSpPr>
            <a:spLocks noGrp="1"/>
          </p:cNvSpPr>
          <p:nvPr>
            <p:ph type="ftr" sz="quarter" idx="11"/>
          </p:nvPr>
        </p:nvSpPr>
        <p:spPr>
          <a:xfrm>
            <a:off x="0" y="6403975"/>
            <a:ext cx="8763000" cy="457200"/>
          </a:xfrm>
          <a:noFill/>
        </p:spPr>
        <p:txBody>
          <a:bodyPr/>
          <a:lstStyle/>
          <a:p>
            <a:r>
              <a:rPr lang="en-US" sz="1000" dirty="0" smtClean="0"/>
              <a:t>Texas Workforce Commission Civil Rights Division, 2017</a:t>
            </a:r>
          </a:p>
        </p:txBody>
      </p:sp>
      <p:pic>
        <p:nvPicPr>
          <p:cNvPr id="16386" name="Picture 2" descr="Image result for fair housing testing"/>
          <p:cNvPicPr>
            <a:picLocks noChangeAspect="1" noChangeArrowheads="1"/>
          </p:cNvPicPr>
          <p:nvPr/>
        </p:nvPicPr>
        <p:blipFill>
          <a:blip r:embed="rId3" cstate="print"/>
          <a:srcRect/>
          <a:stretch>
            <a:fillRect/>
          </a:stretch>
        </p:blipFill>
        <p:spPr bwMode="auto">
          <a:xfrm>
            <a:off x="3733800" y="3505200"/>
            <a:ext cx="4114800" cy="2667000"/>
          </a:xfrm>
          <a:prstGeom prst="rect">
            <a:avLst/>
          </a:prstGeom>
          <a:noFill/>
        </p:spPr>
      </p:pic>
    </p:spTree>
  </p:cSld>
  <p:clrMapOvr>
    <a:masterClrMapping/>
  </p:clrMapOvr>
  <p:transition spd="slow">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828800"/>
            <a:ext cx="8534400" cy="4419600"/>
          </a:xfrm>
        </p:spPr>
        <p:txBody>
          <a:bodyPr/>
          <a:lstStyle/>
          <a:p>
            <a:pPr>
              <a:buFont typeface="Wingdings" pitchFamily="2" charset="2"/>
              <a:buChar char="§"/>
            </a:pPr>
            <a:r>
              <a:rPr lang="en-US" sz="2400" dirty="0" smtClean="0"/>
              <a:t>HUD funds </a:t>
            </a:r>
            <a:r>
              <a:rPr lang="en-US" sz="2400" dirty="0"/>
              <a:t>fair housing organizations and other non-profits through the Fair Housing Initiatives Program (“FHIP”) who assist people who believe they have been victims of housing discrimination. </a:t>
            </a:r>
            <a:endParaRPr lang="en-US" sz="2400" dirty="0" smtClean="0"/>
          </a:p>
          <a:p>
            <a:pPr>
              <a:buFont typeface="Wingdings" pitchFamily="2" charset="2"/>
              <a:buChar char="§"/>
            </a:pPr>
            <a:endParaRPr lang="en-US" sz="500" dirty="0" smtClean="0"/>
          </a:p>
          <a:p>
            <a:pPr>
              <a:buFont typeface="Wingdings" pitchFamily="2" charset="2"/>
              <a:buChar char="§"/>
            </a:pPr>
            <a:r>
              <a:rPr lang="en-US" sz="2400" dirty="0" smtClean="0"/>
              <a:t>FHIP </a:t>
            </a:r>
            <a:r>
              <a:rPr lang="en-US" sz="2400" dirty="0"/>
              <a:t>organizations partner with HUD to help people identify government agencies that handle complaints of housing discrimination. </a:t>
            </a:r>
            <a:endParaRPr lang="en-US" sz="2400" dirty="0" smtClean="0"/>
          </a:p>
          <a:p>
            <a:pPr>
              <a:buFont typeface="Wingdings" pitchFamily="2" charset="2"/>
              <a:buChar char="§"/>
            </a:pPr>
            <a:endParaRPr lang="en-US" sz="500" dirty="0" smtClean="0"/>
          </a:p>
          <a:p>
            <a:pPr>
              <a:buFont typeface="Wingdings" pitchFamily="2" charset="2"/>
              <a:buChar char="§"/>
            </a:pPr>
            <a:r>
              <a:rPr lang="en-US" sz="2400" dirty="0" smtClean="0"/>
              <a:t>They </a:t>
            </a:r>
            <a:r>
              <a:rPr lang="en-US" sz="2400" dirty="0"/>
              <a:t>also conduct preliminary investigation of claims, including sending "testers" to properties suspected of practicing housing discrimination. </a:t>
            </a:r>
            <a:endParaRPr lang="en-US" sz="2400" dirty="0" smtClean="0"/>
          </a:p>
        </p:txBody>
      </p:sp>
      <p:sp>
        <p:nvSpPr>
          <p:cNvPr id="3" name="Title 2"/>
          <p:cNvSpPr>
            <a:spLocks noGrp="1"/>
          </p:cNvSpPr>
          <p:nvPr>
            <p:ph type="title"/>
          </p:nvPr>
        </p:nvSpPr>
        <p:spPr>
          <a:xfrm>
            <a:off x="609600" y="762000"/>
            <a:ext cx="8001000" cy="914400"/>
          </a:xfrm>
          <a:solidFill>
            <a:schemeClr val="bg1"/>
          </a:solidFill>
        </p:spPr>
        <p:txBody>
          <a:bodyPr/>
          <a:lstStyle/>
          <a:p>
            <a:r>
              <a:rPr lang="en-US" sz="4000" b="1" kern="1200" dirty="0" smtClean="0">
                <a:solidFill>
                  <a:schemeClr val="tx1"/>
                </a:solidFill>
                <a:ea typeface="+mn-ea"/>
              </a:rPr>
              <a:t>Fair Housing Testing - HUD</a:t>
            </a:r>
            <a:endParaRPr lang="en-US" sz="4000" b="1" kern="1200" dirty="0">
              <a:solidFill>
                <a:schemeClr val="tx1"/>
              </a:solidFill>
              <a:ea typeface="+mn-ea"/>
            </a:endParaRPr>
          </a:p>
        </p:txBody>
      </p:sp>
      <p:sp>
        <p:nvSpPr>
          <p:cNvPr id="4" name="Slide Number Placeholder 3"/>
          <p:cNvSpPr>
            <a:spLocks noGrp="1"/>
          </p:cNvSpPr>
          <p:nvPr>
            <p:ph type="sldNum" sz="quarter" idx="10"/>
          </p:nvPr>
        </p:nvSpPr>
        <p:spPr>
          <a:xfrm>
            <a:off x="7086600" y="6400800"/>
            <a:ext cx="2057400" cy="457200"/>
          </a:xfrm>
        </p:spPr>
        <p:txBody>
          <a:bodyPr/>
          <a:lstStyle/>
          <a:p>
            <a:pPr>
              <a:defRPr/>
            </a:pPr>
            <a:fld id="{49D5EAF5-827D-49A7-AE7C-0A3252C42EDA}" type="slidenum">
              <a:rPr lang="en-US" smtClean="0"/>
              <a:pPr>
                <a:defRPr/>
              </a:pPr>
              <a:t>54</a:t>
            </a:fld>
            <a:endParaRPr lang="en-US" dirty="0"/>
          </a:p>
        </p:txBody>
      </p:sp>
      <p:sp>
        <p:nvSpPr>
          <p:cNvPr id="6" name="Footer Placeholder 3"/>
          <p:cNvSpPr>
            <a:spLocks noGrp="1"/>
          </p:cNvSpPr>
          <p:nvPr>
            <p:ph type="ftr" sz="quarter" idx="11"/>
          </p:nvPr>
        </p:nvSpPr>
        <p:spPr>
          <a:xfrm>
            <a:off x="0" y="6403975"/>
            <a:ext cx="8763000" cy="457200"/>
          </a:xfrm>
          <a:noFill/>
        </p:spPr>
        <p:txBody>
          <a:bodyPr/>
          <a:lstStyle/>
          <a:p>
            <a:r>
              <a:rPr lang="en-US" sz="1000" dirty="0" smtClean="0"/>
              <a:t>Texas Workforce Commission Civil Rights Division, 2017</a:t>
            </a:r>
          </a:p>
        </p:txBody>
      </p:sp>
    </p:spTree>
  </p:cSld>
  <p:clrMapOvr>
    <a:masterClrMapping/>
  </p:clrMapOvr>
  <p:transition spd="slow">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1000" y="1905000"/>
            <a:ext cx="8229600" cy="4343400"/>
          </a:xfrm>
        </p:spPr>
        <p:txBody>
          <a:bodyPr/>
          <a:lstStyle/>
          <a:p>
            <a:pPr>
              <a:buFont typeface="Wingdings" pitchFamily="2" charset="2"/>
              <a:buChar char="§"/>
            </a:pPr>
            <a:r>
              <a:rPr lang="en-US" sz="2400" dirty="0" smtClean="0"/>
              <a:t>Because testers </a:t>
            </a:r>
            <a:r>
              <a:rPr lang="en-US" sz="2400" dirty="0"/>
              <a:t>don't identify </a:t>
            </a:r>
            <a:r>
              <a:rPr lang="en-US" sz="2400" dirty="0" smtClean="0"/>
              <a:t>themselves, presume any contact a property receives could be a potential tester. </a:t>
            </a:r>
          </a:p>
          <a:p>
            <a:pPr>
              <a:buFont typeface="Wingdings" pitchFamily="2" charset="2"/>
              <a:buChar char="§"/>
            </a:pPr>
            <a:endParaRPr lang="en-US" sz="800" dirty="0" smtClean="0"/>
          </a:p>
          <a:p>
            <a:pPr>
              <a:buFont typeface="Wingdings" pitchFamily="2" charset="2"/>
              <a:buChar char="§"/>
            </a:pPr>
            <a:r>
              <a:rPr lang="en-US" sz="2400" dirty="0" smtClean="0"/>
              <a:t>The </a:t>
            </a:r>
            <a:r>
              <a:rPr lang="en-US" sz="2400" dirty="0"/>
              <a:t>best strategy </a:t>
            </a:r>
            <a:r>
              <a:rPr lang="en-US" sz="2400" dirty="0" smtClean="0"/>
              <a:t>is </a:t>
            </a:r>
            <a:r>
              <a:rPr lang="en-US" sz="2400" dirty="0"/>
              <a:t>to be </a:t>
            </a:r>
            <a:r>
              <a:rPr lang="en-US" sz="2400" dirty="0" smtClean="0"/>
              <a:t>informed and have staff well trained on fair </a:t>
            </a:r>
            <a:r>
              <a:rPr lang="en-US" sz="2400" dirty="0"/>
              <a:t>housing laws and be sure to reflect this careful outlook on the way you interact with all prospects. </a:t>
            </a:r>
            <a:endParaRPr lang="en-US" sz="2400" dirty="0" smtClean="0"/>
          </a:p>
          <a:p>
            <a:pPr>
              <a:buFont typeface="Wingdings" pitchFamily="2" charset="2"/>
              <a:buChar char="§"/>
            </a:pPr>
            <a:endParaRPr lang="en-US" sz="800" dirty="0" smtClean="0"/>
          </a:p>
          <a:p>
            <a:pPr>
              <a:buFont typeface="Wingdings" pitchFamily="2" charset="2"/>
              <a:buChar char="§"/>
            </a:pPr>
            <a:r>
              <a:rPr lang="en-US" sz="2400" dirty="0" smtClean="0"/>
              <a:t>If all prospects are treated equally as </a:t>
            </a:r>
            <a:r>
              <a:rPr lang="en-US" sz="2400" dirty="0"/>
              <a:t>if they may be testers, you'll help ensure you don't violate fair housing law, which is a risk with real prospects as well as testers</a:t>
            </a:r>
            <a:r>
              <a:rPr lang="en-US" sz="2400" dirty="0" smtClean="0"/>
              <a:t>.</a:t>
            </a:r>
            <a:endParaRPr lang="en-US" dirty="0"/>
          </a:p>
        </p:txBody>
      </p:sp>
      <p:sp>
        <p:nvSpPr>
          <p:cNvPr id="3" name="Title 2"/>
          <p:cNvSpPr>
            <a:spLocks noGrp="1"/>
          </p:cNvSpPr>
          <p:nvPr>
            <p:ph type="title"/>
          </p:nvPr>
        </p:nvSpPr>
        <p:spPr>
          <a:xfrm>
            <a:off x="762000" y="381000"/>
            <a:ext cx="7696200" cy="1295400"/>
          </a:xfrm>
        </p:spPr>
        <p:txBody>
          <a:bodyPr/>
          <a:lstStyle/>
          <a:p>
            <a:r>
              <a:rPr lang="en-US" sz="4000" b="1" kern="1200" dirty="0" smtClean="0">
                <a:solidFill>
                  <a:schemeClr val="tx1"/>
                </a:solidFill>
                <a:ea typeface="+mn-ea"/>
              </a:rPr>
              <a:t>What Properties Can do to Prepare for Testing</a:t>
            </a:r>
            <a:endParaRPr lang="en-US" sz="4000" b="1" kern="1200" dirty="0">
              <a:solidFill>
                <a:schemeClr val="tx1"/>
              </a:solidFill>
              <a:ea typeface="+mn-ea"/>
            </a:endParaRPr>
          </a:p>
        </p:txBody>
      </p:sp>
      <p:sp>
        <p:nvSpPr>
          <p:cNvPr id="4" name="Slide Number Placeholder 3"/>
          <p:cNvSpPr>
            <a:spLocks noGrp="1"/>
          </p:cNvSpPr>
          <p:nvPr>
            <p:ph type="sldNum" sz="quarter" idx="10"/>
          </p:nvPr>
        </p:nvSpPr>
        <p:spPr>
          <a:xfrm>
            <a:off x="7086600" y="6400800"/>
            <a:ext cx="2057400" cy="457200"/>
          </a:xfrm>
        </p:spPr>
        <p:txBody>
          <a:bodyPr/>
          <a:lstStyle/>
          <a:p>
            <a:pPr>
              <a:defRPr/>
            </a:pPr>
            <a:fld id="{49D5EAF5-827D-49A7-AE7C-0A3252C42EDA}" type="slidenum">
              <a:rPr lang="en-US" smtClean="0"/>
              <a:pPr>
                <a:defRPr/>
              </a:pPr>
              <a:t>55</a:t>
            </a:fld>
            <a:endParaRPr lang="en-US" dirty="0"/>
          </a:p>
        </p:txBody>
      </p:sp>
      <p:sp>
        <p:nvSpPr>
          <p:cNvPr id="6" name="Footer Placeholder 3"/>
          <p:cNvSpPr>
            <a:spLocks noGrp="1"/>
          </p:cNvSpPr>
          <p:nvPr>
            <p:ph type="ftr" sz="quarter" idx="11"/>
          </p:nvPr>
        </p:nvSpPr>
        <p:spPr>
          <a:xfrm>
            <a:off x="0" y="6403975"/>
            <a:ext cx="8763000" cy="457200"/>
          </a:xfrm>
          <a:noFill/>
        </p:spPr>
        <p:txBody>
          <a:bodyPr/>
          <a:lstStyle/>
          <a:p>
            <a:r>
              <a:rPr lang="en-US" sz="1000" dirty="0" smtClean="0"/>
              <a:t>Texas Workforce Commission Civil Rights Division, 2017</a:t>
            </a:r>
          </a:p>
        </p:txBody>
      </p:sp>
    </p:spTree>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533400" y="1752600"/>
            <a:ext cx="8229600" cy="4343400"/>
          </a:xfrm>
        </p:spPr>
        <p:txBody>
          <a:bodyPr/>
          <a:lstStyle/>
          <a:p>
            <a:pPr marL="0" indent="0" eaLnBrk="1" hangingPunct="1">
              <a:lnSpc>
                <a:spcPct val="80000"/>
              </a:lnSpc>
              <a:buClrTx/>
              <a:buSzPct val="100000"/>
              <a:buNone/>
            </a:pPr>
            <a:r>
              <a:rPr lang="en-US" sz="2400" dirty="0" smtClean="0">
                <a:latin typeface="Times New Roman" pitchFamily="18" charset="0"/>
                <a:cs typeface="Times New Roman" pitchFamily="18" charset="0"/>
              </a:rPr>
              <a:t>If </a:t>
            </a:r>
            <a:r>
              <a:rPr lang="en-US" sz="2400" dirty="0">
                <a:latin typeface="Times New Roman" pitchFamily="18" charset="0"/>
                <a:cs typeface="Times New Roman" pitchFamily="18" charset="0"/>
              </a:rPr>
              <a:t>you have a complaint filed against you:</a:t>
            </a:r>
          </a:p>
          <a:p>
            <a:pPr eaLnBrk="1" hangingPunct="1">
              <a:lnSpc>
                <a:spcPct val="80000"/>
              </a:lnSpc>
              <a:buClrTx/>
              <a:buSzPct val="100000"/>
              <a:buFont typeface="Wingdings" panose="05000000000000000000" pitchFamily="2" charset="2"/>
              <a:buChar char="§"/>
            </a:pPr>
            <a:r>
              <a:rPr lang="en-US" sz="2400" dirty="0">
                <a:latin typeface="Times New Roman" pitchFamily="18" charset="0"/>
                <a:cs typeface="Times New Roman" pitchFamily="18" charset="0"/>
              </a:rPr>
              <a:t>You will be notified of the allegations</a:t>
            </a:r>
          </a:p>
          <a:p>
            <a:pPr eaLnBrk="1" hangingPunct="1">
              <a:lnSpc>
                <a:spcPct val="80000"/>
              </a:lnSpc>
              <a:buClrTx/>
              <a:buSzPct val="100000"/>
              <a:buFont typeface="Wingdings" panose="05000000000000000000" pitchFamily="2" charset="2"/>
              <a:buChar char="§"/>
            </a:pPr>
            <a:r>
              <a:rPr lang="en-US" sz="2400" dirty="0">
                <a:latin typeface="Times New Roman" pitchFamily="18" charset="0"/>
                <a:cs typeface="Times New Roman" pitchFamily="18" charset="0"/>
              </a:rPr>
              <a:t>You likely will be invited to mediate</a:t>
            </a:r>
          </a:p>
          <a:p>
            <a:pPr eaLnBrk="1" hangingPunct="1">
              <a:lnSpc>
                <a:spcPct val="80000"/>
              </a:lnSpc>
              <a:buClrTx/>
              <a:buSzPct val="100000"/>
              <a:buFont typeface="Wingdings" panose="05000000000000000000" pitchFamily="2" charset="2"/>
              <a:buChar char="§"/>
            </a:pPr>
            <a:r>
              <a:rPr lang="en-US" sz="2400" dirty="0">
                <a:latin typeface="Times New Roman" pitchFamily="18" charset="0"/>
                <a:cs typeface="Times New Roman" pitchFamily="18" charset="0"/>
              </a:rPr>
              <a:t>If you decide not to mediate, you may file an answer that is</a:t>
            </a:r>
          </a:p>
          <a:p>
            <a:pPr lvl="1" eaLnBrk="1" hangingPunct="1">
              <a:lnSpc>
                <a:spcPct val="80000"/>
              </a:lnSpc>
              <a:buClrTx/>
              <a:buSzPct val="100000"/>
              <a:buFont typeface="Wingdings" panose="05000000000000000000" pitchFamily="2" charset="2"/>
              <a:buChar char="§"/>
            </a:pPr>
            <a:r>
              <a:rPr lang="en-US" sz="1900" dirty="0">
                <a:latin typeface="Times New Roman" pitchFamily="18" charset="0"/>
                <a:cs typeface="Times New Roman" pitchFamily="18" charset="0"/>
              </a:rPr>
              <a:t>In writing</a:t>
            </a:r>
          </a:p>
          <a:p>
            <a:pPr lvl="1" eaLnBrk="1" hangingPunct="1">
              <a:lnSpc>
                <a:spcPct val="80000"/>
              </a:lnSpc>
              <a:buClrTx/>
              <a:buSzPct val="100000"/>
              <a:buFont typeface="Wingdings" panose="05000000000000000000" pitchFamily="2" charset="2"/>
              <a:buChar char="§"/>
            </a:pPr>
            <a:r>
              <a:rPr lang="en-US" sz="1900" dirty="0">
                <a:latin typeface="Times New Roman" pitchFamily="18" charset="0"/>
                <a:cs typeface="Times New Roman" pitchFamily="18" charset="0"/>
              </a:rPr>
              <a:t>Under penalty of perjury</a:t>
            </a:r>
          </a:p>
          <a:p>
            <a:pPr lvl="1" eaLnBrk="1" hangingPunct="1">
              <a:lnSpc>
                <a:spcPct val="80000"/>
              </a:lnSpc>
              <a:buClrTx/>
              <a:buSzPct val="100000"/>
              <a:buFont typeface="Wingdings" panose="05000000000000000000" pitchFamily="2" charset="2"/>
              <a:buChar char="§"/>
            </a:pPr>
            <a:r>
              <a:rPr lang="en-US" sz="1900" dirty="0">
                <a:latin typeface="Times New Roman" pitchFamily="18" charset="0"/>
                <a:cs typeface="Times New Roman" pitchFamily="18" charset="0"/>
              </a:rPr>
              <a:t>May be amended at any </a:t>
            </a:r>
            <a:r>
              <a:rPr lang="en-US" sz="1900" dirty="0" smtClean="0">
                <a:latin typeface="Times New Roman" pitchFamily="18" charset="0"/>
                <a:cs typeface="Times New Roman" pitchFamily="18" charset="0"/>
              </a:rPr>
              <a:t>time</a:t>
            </a:r>
          </a:p>
          <a:p>
            <a:pPr lvl="1" eaLnBrk="1" hangingPunct="1">
              <a:lnSpc>
                <a:spcPct val="80000"/>
              </a:lnSpc>
              <a:buClrTx/>
              <a:buSzPct val="100000"/>
              <a:buFont typeface="Wingdings" panose="05000000000000000000" pitchFamily="2" charset="2"/>
              <a:buChar char="§"/>
            </a:pPr>
            <a:endParaRPr lang="en-US" sz="2400" dirty="0">
              <a:latin typeface="Times New Roman" pitchFamily="18" charset="0"/>
              <a:cs typeface="Times New Roman" pitchFamily="18" charset="0"/>
            </a:endParaRPr>
          </a:p>
          <a:p>
            <a:pPr marL="0" indent="0" eaLnBrk="1" hangingPunct="1">
              <a:lnSpc>
                <a:spcPct val="80000"/>
              </a:lnSpc>
              <a:buClrTx/>
              <a:buSzPct val="100000"/>
              <a:buNone/>
            </a:pPr>
            <a:r>
              <a:rPr lang="en-US" sz="2400" dirty="0" smtClean="0">
                <a:latin typeface="Times New Roman" pitchFamily="18" charset="0"/>
                <a:cs typeface="Times New Roman" pitchFamily="18" charset="0"/>
              </a:rPr>
              <a:t>If you need to file a complaint:</a:t>
            </a:r>
          </a:p>
          <a:p>
            <a:pPr eaLnBrk="1" hangingPunct="1">
              <a:lnSpc>
                <a:spcPct val="80000"/>
              </a:lnSpc>
              <a:buClrTx/>
              <a:buSzPct val="100000"/>
              <a:buFont typeface="Wingdings" panose="05000000000000000000" pitchFamily="2" charset="2"/>
              <a:buChar char="§"/>
            </a:pPr>
            <a:r>
              <a:rPr lang="en-US" sz="2400" dirty="0" smtClean="0">
                <a:latin typeface="Times New Roman" pitchFamily="18" charset="0"/>
                <a:cs typeface="Times New Roman" pitchFamily="18" charset="0"/>
              </a:rPr>
              <a:t>Go to: texasworkforce.org/civil rights</a:t>
            </a:r>
          </a:p>
          <a:p>
            <a:pPr eaLnBrk="1" hangingPunct="1">
              <a:lnSpc>
                <a:spcPct val="80000"/>
              </a:lnSpc>
              <a:buClrTx/>
              <a:buSzPct val="100000"/>
              <a:buFont typeface="Wingdings" panose="05000000000000000000" pitchFamily="2" charset="2"/>
              <a:buChar char="§"/>
            </a:pPr>
            <a:r>
              <a:rPr lang="en-US" sz="2400" dirty="0" smtClean="0">
                <a:latin typeface="Times New Roman" pitchFamily="18" charset="0"/>
                <a:cs typeface="Times New Roman" pitchFamily="18" charset="0"/>
              </a:rPr>
              <a:t>Fill out Form and submit by email, fax or mail</a:t>
            </a:r>
          </a:p>
        </p:txBody>
      </p:sp>
      <p:sp>
        <p:nvSpPr>
          <p:cNvPr id="24580" name="Rectangle 3"/>
          <p:cNvSpPr>
            <a:spLocks noChangeArrowheads="1"/>
          </p:cNvSpPr>
          <p:nvPr/>
        </p:nvSpPr>
        <p:spPr bwMode="auto">
          <a:xfrm>
            <a:off x="3276600" y="3352800"/>
            <a:ext cx="260350" cy="314325"/>
          </a:xfrm>
          <a:prstGeom prst="rect">
            <a:avLst/>
          </a:prstGeom>
          <a:noFill/>
          <a:ln w="9525">
            <a:noFill/>
            <a:miter lim="800000"/>
            <a:headEnd/>
            <a:tailEnd/>
          </a:ln>
        </p:spPr>
        <p:txBody>
          <a:bodyPr>
            <a:spAutoFit/>
          </a:bodyPr>
          <a:lstStyle/>
          <a:p>
            <a:pPr>
              <a:lnSpc>
                <a:spcPct val="80000"/>
              </a:lnSpc>
              <a:buFont typeface="Wingdings" pitchFamily="2" charset="2"/>
              <a:buNone/>
            </a:pPr>
            <a:endParaRPr lang="en-US" dirty="0"/>
          </a:p>
        </p:txBody>
      </p:sp>
      <p:sp>
        <p:nvSpPr>
          <p:cNvPr id="24582" name="Footer Placeholder 5"/>
          <p:cNvSpPr>
            <a:spLocks noGrp="1"/>
          </p:cNvSpPr>
          <p:nvPr>
            <p:ph type="ftr" sz="quarter" idx="11"/>
          </p:nvPr>
        </p:nvSpPr>
        <p:spPr>
          <a:xfrm>
            <a:off x="0" y="6403975"/>
            <a:ext cx="8915400" cy="457200"/>
          </a:xfrm>
          <a:noFill/>
        </p:spPr>
        <p:txBody>
          <a:bodyPr/>
          <a:lstStyle/>
          <a:p>
            <a:r>
              <a:rPr lang="en-US" sz="1000" dirty="0" smtClean="0"/>
              <a:t>Texas Workforce Commission Civil Rights Division, 2017</a:t>
            </a:r>
          </a:p>
        </p:txBody>
      </p:sp>
      <p:sp>
        <p:nvSpPr>
          <p:cNvPr id="3" name="Slide Number Placeholder 2"/>
          <p:cNvSpPr>
            <a:spLocks noGrp="1"/>
          </p:cNvSpPr>
          <p:nvPr>
            <p:ph type="sldNum" sz="quarter" idx="12"/>
          </p:nvPr>
        </p:nvSpPr>
        <p:spPr/>
        <p:txBody>
          <a:bodyPr/>
          <a:lstStyle/>
          <a:p>
            <a:pPr>
              <a:defRPr/>
            </a:pPr>
            <a:fld id="{2E6951B0-252F-48AA-8C6A-A89FD2DD89DA}" type="slidenum">
              <a:rPr lang="en-US" smtClean="0"/>
              <a:pPr>
                <a:defRPr/>
              </a:pPr>
              <a:t>56</a:t>
            </a:fld>
            <a:endParaRPr lang="en-US" dirty="0"/>
          </a:p>
        </p:txBody>
      </p:sp>
      <p:sp>
        <p:nvSpPr>
          <p:cNvPr id="7" name="Title 6"/>
          <p:cNvSpPr>
            <a:spLocks noGrp="1"/>
          </p:cNvSpPr>
          <p:nvPr>
            <p:ph type="title"/>
          </p:nvPr>
        </p:nvSpPr>
        <p:spPr>
          <a:xfrm>
            <a:off x="762000" y="533400"/>
            <a:ext cx="7696200" cy="1143000"/>
          </a:xfrm>
        </p:spPr>
        <p:txBody>
          <a:bodyPr/>
          <a:lstStyle/>
          <a:p>
            <a:r>
              <a:rPr lang="en-US" sz="4000" dirty="0" smtClean="0">
                <a:solidFill>
                  <a:schemeClr val="tx1"/>
                </a:solidFill>
              </a:rPr>
              <a:t>Complaints</a:t>
            </a:r>
            <a:endParaRPr lang="en-US" sz="4000" dirty="0">
              <a:solidFill>
                <a:schemeClr val="tx1"/>
              </a:solidFill>
            </a:endParaRPr>
          </a:p>
        </p:txBody>
      </p:sp>
    </p:spTree>
    <p:extLst>
      <p:ext uri="{BB962C8B-B14F-4D97-AF65-F5344CB8AC3E}">
        <p14:creationId xmlns:p14="http://schemas.microsoft.com/office/powerpoint/2010/main" xmlns="" val="3149781884"/>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body" idx="1"/>
          </p:nvPr>
        </p:nvSpPr>
        <p:spPr>
          <a:xfrm>
            <a:off x="533400" y="1828800"/>
            <a:ext cx="7543800" cy="4191000"/>
          </a:xfrm>
        </p:spPr>
        <p:txBody>
          <a:bodyPr/>
          <a:lstStyle/>
          <a:p>
            <a:pPr eaLnBrk="1" hangingPunct="1">
              <a:lnSpc>
                <a:spcPct val="80000"/>
              </a:lnSpc>
              <a:buClrTx/>
              <a:buSzPct val="100000"/>
              <a:buFont typeface="Wingdings" panose="05000000000000000000" pitchFamily="2" charset="2"/>
              <a:buChar char="§"/>
            </a:pPr>
            <a:r>
              <a:rPr lang="en-US" sz="2300" dirty="0" smtClean="0">
                <a:latin typeface="Times New Roman" pitchFamily="18" charset="0"/>
                <a:cs typeface="Times New Roman" pitchFamily="18" charset="0"/>
              </a:rPr>
              <a:t>Free service offered from the time of the complainant filing until resolved</a:t>
            </a:r>
          </a:p>
          <a:p>
            <a:pPr eaLnBrk="1" hangingPunct="1">
              <a:lnSpc>
                <a:spcPct val="80000"/>
              </a:lnSpc>
              <a:buClrTx/>
              <a:buSzPct val="100000"/>
              <a:buFont typeface="Wingdings" panose="05000000000000000000" pitchFamily="2" charset="2"/>
              <a:buChar char="§"/>
            </a:pPr>
            <a:endParaRPr lang="en-US" sz="1000" dirty="0" smtClean="0">
              <a:latin typeface="Times New Roman" pitchFamily="18" charset="0"/>
              <a:cs typeface="Times New Roman" pitchFamily="18" charset="0"/>
            </a:endParaRPr>
          </a:p>
          <a:p>
            <a:pPr eaLnBrk="1" hangingPunct="1">
              <a:lnSpc>
                <a:spcPct val="80000"/>
              </a:lnSpc>
              <a:buClrTx/>
              <a:buSzPct val="100000"/>
              <a:buFont typeface="Wingdings" panose="05000000000000000000" pitchFamily="2" charset="2"/>
              <a:buChar char="§"/>
            </a:pPr>
            <a:r>
              <a:rPr lang="en-US" sz="2300" dirty="0" smtClean="0">
                <a:latin typeface="Times New Roman" pitchFamily="18" charset="0"/>
                <a:cs typeface="Times New Roman" pitchFamily="18" charset="0"/>
              </a:rPr>
              <a:t>Eliminates lengthy investigations and expensive litigation</a:t>
            </a:r>
          </a:p>
          <a:p>
            <a:pPr eaLnBrk="1" hangingPunct="1">
              <a:lnSpc>
                <a:spcPct val="80000"/>
              </a:lnSpc>
              <a:buClrTx/>
              <a:buSzPct val="100000"/>
              <a:buFont typeface="Wingdings" panose="05000000000000000000" pitchFamily="2" charset="2"/>
              <a:buChar char="§"/>
            </a:pPr>
            <a:endParaRPr lang="en-US" sz="1000" dirty="0" smtClean="0">
              <a:latin typeface="Times New Roman" pitchFamily="18" charset="0"/>
              <a:cs typeface="Times New Roman" pitchFamily="18" charset="0"/>
            </a:endParaRPr>
          </a:p>
          <a:p>
            <a:pPr eaLnBrk="1" hangingPunct="1">
              <a:lnSpc>
                <a:spcPct val="80000"/>
              </a:lnSpc>
              <a:buClrTx/>
              <a:buSzPct val="100000"/>
              <a:buFont typeface="Wingdings" panose="05000000000000000000" pitchFamily="2" charset="2"/>
              <a:buChar char="§"/>
            </a:pPr>
            <a:r>
              <a:rPr lang="en-US" sz="2300" dirty="0" smtClean="0">
                <a:latin typeface="Times New Roman" pitchFamily="18" charset="0"/>
                <a:cs typeface="Times New Roman" pitchFamily="18" charset="0"/>
              </a:rPr>
              <a:t>Speedy resolution of complaints</a:t>
            </a:r>
          </a:p>
          <a:p>
            <a:pPr eaLnBrk="1" hangingPunct="1">
              <a:lnSpc>
                <a:spcPct val="80000"/>
              </a:lnSpc>
              <a:buClrTx/>
              <a:buSzPct val="100000"/>
              <a:buFont typeface="Wingdings" panose="05000000000000000000" pitchFamily="2" charset="2"/>
              <a:buChar char="§"/>
            </a:pPr>
            <a:endParaRPr lang="en-US" sz="1000" dirty="0" smtClean="0">
              <a:latin typeface="Times New Roman" pitchFamily="18" charset="0"/>
              <a:cs typeface="Times New Roman" pitchFamily="18" charset="0"/>
            </a:endParaRPr>
          </a:p>
          <a:p>
            <a:pPr eaLnBrk="1" hangingPunct="1">
              <a:lnSpc>
                <a:spcPct val="80000"/>
              </a:lnSpc>
              <a:buClrTx/>
              <a:buSzPct val="100000"/>
              <a:buFont typeface="Wingdings" panose="05000000000000000000" pitchFamily="2" charset="2"/>
              <a:buChar char="§"/>
            </a:pPr>
            <a:r>
              <a:rPr lang="en-US" sz="2300" dirty="0" smtClean="0">
                <a:latin typeface="Times New Roman" pitchFamily="18" charset="0"/>
                <a:cs typeface="Times New Roman" pitchFamily="18" charset="0"/>
              </a:rPr>
              <a:t>Saves time and money</a:t>
            </a:r>
          </a:p>
          <a:p>
            <a:pPr eaLnBrk="1" hangingPunct="1">
              <a:lnSpc>
                <a:spcPct val="80000"/>
              </a:lnSpc>
              <a:buClrTx/>
              <a:buSzPct val="100000"/>
              <a:buFont typeface="Wingdings" panose="05000000000000000000" pitchFamily="2" charset="2"/>
              <a:buChar char="§"/>
            </a:pPr>
            <a:endParaRPr lang="en-US" sz="1000" dirty="0" smtClean="0">
              <a:latin typeface="Times New Roman" pitchFamily="18" charset="0"/>
              <a:cs typeface="Times New Roman" pitchFamily="18" charset="0"/>
            </a:endParaRPr>
          </a:p>
          <a:p>
            <a:pPr eaLnBrk="1" hangingPunct="1">
              <a:lnSpc>
                <a:spcPct val="80000"/>
              </a:lnSpc>
              <a:buClrTx/>
              <a:buSzPct val="100000"/>
              <a:buFont typeface="Wingdings" panose="05000000000000000000" pitchFamily="2" charset="2"/>
              <a:buChar char="§"/>
            </a:pPr>
            <a:r>
              <a:rPr lang="en-US" sz="2300" dirty="0" smtClean="0">
                <a:latin typeface="Times New Roman" pitchFamily="18" charset="0"/>
                <a:cs typeface="Times New Roman" pitchFamily="18" charset="0"/>
              </a:rPr>
              <a:t>Opens lines of communication between disputing parties</a:t>
            </a:r>
          </a:p>
          <a:p>
            <a:pPr eaLnBrk="1" hangingPunct="1">
              <a:lnSpc>
                <a:spcPct val="80000"/>
              </a:lnSpc>
              <a:buClrTx/>
              <a:buSzPct val="100000"/>
              <a:buFont typeface="Wingdings" panose="05000000000000000000" pitchFamily="2" charset="2"/>
              <a:buChar char="§"/>
            </a:pPr>
            <a:endParaRPr lang="en-US" sz="1000" dirty="0" smtClean="0">
              <a:latin typeface="Times New Roman" pitchFamily="18" charset="0"/>
              <a:cs typeface="Times New Roman" pitchFamily="18" charset="0"/>
            </a:endParaRPr>
          </a:p>
          <a:p>
            <a:pPr eaLnBrk="1" hangingPunct="1">
              <a:lnSpc>
                <a:spcPct val="80000"/>
              </a:lnSpc>
              <a:buClrTx/>
              <a:buSzPct val="100000"/>
              <a:buFont typeface="Wingdings" panose="05000000000000000000" pitchFamily="2" charset="2"/>
              <a:buChar char="§"/>
            </a:pPr>
            <a:r>
              <a:rPr lang="en-US" sz="2300" dirty="0" smtClean="0">
                <a:latin typeface="Times New Roman" pitchFamily="18" charset="0"/>
                <a:cs typeface="Times New Roman" pitchFamily="18" charset="0"/>
              </a:rPr>
              <a:t>Allows each party to understand the position of an opposing party</a:t>
            </a:r>
          </a:p>
          <a:p>
            <a:pPr eaLnBrk="1" hangingPunct="1">
              <a:lnSpc>
                <a:spcPct val="80000"/>
              </a:lnSpc>
              <a:buClrTx/>
              <a:buSzPct val="100000"/>
              <a:buFont typeface="Wingdings" panose="05000000000000000000" pitchFamily="2" charset="2"/>
              <a:buChar char="§"/>
            </a:pPr>
            <a:endParaRPr lang="en-US" sz="1000" dirty="0" smtClean="0">
              <a:latin typeface="Times New Roman" pitchFamily="18" charset="0"/>
              <a:cs typeface="Times New Roman" pitchFamily="18" charset="0"/>
            </a:endParaRPr>
          </a:p>
          <a:p>
            <a:pPr eaLnBrk="1" hangingPunct="1">
              <a:lnSpc>
                <a:spcPct val="80000"/>
              </a:lnSpc>
              <a:buClrTx/>
              <a:buSzPct val="100000"/>
              <a:buFont typeface="Wingdings" panose="05000000000000000000" pitchFamily="2" charset="2"/>
              <a:buChar char="§"/>
            </a:pPr>
            <a:r>
              <a:rPr lang="en-US" sz="2300" dirty="0" smtClean="0">
                <a:latin typeface="Times New Roman" pitchFamily="18" charset="0"/>
                <a:cs typeface="Times New Roman" pitchFamily="18" charset="0"/>
              </a:rPr>
              <a:t>The agreement is binding on both the Complainant and the Respondent</a:t>
            </a:r>
          </a:p>
        </p:txBody>
      </p:sp>
      <p:sp>
        <p:nvSpPr>
          <p:cNvPr id="24580" name="Rectangle 3"/>
          <p:cNvSpPr>
            <a:spLocks noChangeArrowheads="1"/>
          </p:cNvSpPr>
          <p:nvPr/>
        </p:nvSpPr>
        <p:spPr bwMode="auto">
          <a:xfrm>
            <a:off x="3276600" y="3352800"/>
            <a:ext cx="260350" cy="314325"/>
          </a:xfrm>
          <a:prstGeom prst="rect">
            <a:avLst/>
          </a:prstGeom>
          <a:noFill/>
          <a:ln w="9525">
            <a:noFill/>
            <a:miter lim="800000"/>
            <a:headEnd/>
            <a:tailEnd/>
          </a:ln>
        </p:spPr>
        <p:txBody>
          <a:bodyPr>
            <a:spAutoFit/>
          </a:bodyPr>
          <a:lstStyle/>
          <a:p>
            <a:pPr>
              <a:lnSpc>
                <a:spcPct val="80000"/>
              </a:lnSpc>
              <a:buFont typeface="Wingdings" pitchFamily="2" charset="2"/>
              <a:buNone/>
            </a:pPr>
            <a:endParaRPr lang="en-US" dirty="0"/>
          </a:p>
        </p:txBody>
      </p:sp>
      <p:sp>
        <p:nvSpPr>
          <p:cNvPr id="24582" name="Footer Placeholder 5"/>
          <p:cNvSpPr>
            <a:spLocks noGrp="1"/>
          </p:cNvSpPr>
          <p:nvPr>
            <p:ph type="ftr" sz="quarter" idx="11"/>
          </p:nvPr>
        </p:nvSpPr>
        <p:spPr>
          <a:xfrm>
            <a:off x="0" y="6403975"/>
            <a:ext cx="8991600" cy="457200"/>
          </a:xfrm>
          <a:noFill/>
        </p:spPr>
        <p:txBody>
          <a:bodyPr/>
          <a:lstStyle/>
          <a:p>
            <a:r>
              <a:rPr lang="en-US" sz="1000" dirty="0" smtClean="0"/>
              <a:t>Texas Workforce Commission Civil Rights Division, 2017</a:t>
            </a:r>
          </a:p>
        </p:txBody>
      </p:sp>
      <p:pic>
        <p:nvPicPr>
          <p:cNvPr id="1026" name="Picture 2" descr="Cover of Fair Housing Mediation brochur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24800" y="2286000"/>
            <a:ext cx="1025346" cy="2438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
        <p:nvSpPr>
          <p:cNvPr id="3" name="Slide Number Placeholder 2"/>
          <p:cNvSpPr>
            <a:spLocks noGrp="1"/>
          </p:cNvSpPr>
          <p:nvPr>
            <p:ph type="sldNum" sz="quarter" idx="12"/>
          </p:nvPr>
        </p:nvSpPr>
        <p:spPr/>
        <p:txBody>
          <a:bodyPr/>
          <a:lstStyle/>
          <a:p>
            <a:pPr>
              <a:defRPr/>
            </a:pPr>
            <a:fld id="{2E6951B0-252F-48AA-8C6A-A89FD2DD89DA}" type="slidenum">
              <a:rPr lang="en-US" smtClean="0"/>
              <a:pPr>
                <a:defRPr/>
              </a:pPr>
              <a:t>57</a:t>
            </a:fld>
            <a:endParaRPr lang="en-US" dirty="0"/>
          </a:p>
        </p:txBody>
      </p:sp>
      <p:sp>
        <p:nvSpPr>
          <p:cNvPr id="8" name="Title 7"/>
          <p:cNvSpPr>
            <a:spLocks noGrp="1"/>
          </p:cNvSpPr>
          <p:nvPr>
            <p:ph type="title"/>
          </p:nvPr>
        </p:nvSpPr>
        <p:spPr>
          <a:xfrm>
            <a:off x="838200" y="533400"/>
            <a:ext cx="7620000" cy="1143000"/>
          </a:xfrm>
        </p:spPr>
        <p:txBody>
          <a:bodyPr/>
          <a:lstStyle/>
          <a:p>
            <a:r>
              <a:rPr lang="en-US" sz="4000" dirty="0" smtClean="0">
                <a:solidFill>
                  <a:schemeClr val="tx1"/>
                </a:solidFill>
              </a:rPr>
              <a:t>Mediation</a:t>
            </a:r>
            <a:endParaRPr lang="en-US" sz="4000" dirty="0">
              <a:solidFill>
                <a:schemeClr val="tx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8">
                                            <p:txEl>
                                              <p:pRg st="0" end="0"/>
                                            </p:txEl>
                                          </p:spTgt>
                                        </p:tgtEl>
                                        <p:attrNameLst>
                                          <p:attrName>style.visibility</p:attrName>
                                        </p:attrNameLst>
                                      </p:cBhvr>
                                      <p:to>
                                        <p:strVal val="visible"/>
                                      </p:to>
                                    </p:set>
                                    <p:anim calcmode="lin" valueType="num">
                                      <p:cBhvr additive="base">
                                        <p:cTn id="7" dur="2000" fill="hold"/>
                                        <p:tgtEl>
                                          <p:spTgt spid="24578">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24578">
                                            <p:txEl>
                                              <p:pRg st="0" end="0"/>
                                            </p:txEl>
                                          </p:spTgt>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4578">
                                            <p:txEl>
                                              <p:pRg st="2" end="2"/>
                                            </p:txEl>
                                          </p:spTgt>
                                        </p:tgtEl>
                                        <p:attrNameLst>
                                          <p:attrName>style.visibility</p:attrName>
                                        </p:attrNameLst>
                                      </p:cBhvr>
                                      <p:to>
                                        <p:strVal val="visible"/>
                                      </p:to>
                                    </p:set>
                                    <p:anim calcmode="lin" valueType="num">
                                      <p:cBhvr additive="base">
                                        <p:cTn id="18" dur="2000" fill="hold"/>
                                        <p:tgtEl>
                                          <p:spTgt spid="24578">
                                            <p:txEl>
                                              <p:pRg st="2" end="2"/>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2457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4578">
                                            <p:txEl>
                                              <p:pRg st="4" end="4"/>
                                            </p:txEl>
                                          </p:spTgt>
                                        </p:tgtEl>
                                        <p:attrNameLst>
                                          <p:attrName>style.visibility</p:attrName>
                                        </p:attrNameLst>
                                      </p:cBhvr>
                                      <p:to>
                                        <p:strVal val="visible"/>
                                      </p:to>
                                    </p:set>
                                    <p:anim calcmode="lin" valueType="num">
                                      <p:cBhvr additive="base">
                                        <p:cTn id="24" dur="2000" fill="hold"/>
                                        <p:tgtEl>
                                          <p:spTgt spid="24578">
                                            <p:txEl>
                                              <p:pRg st="4" end="4"/>
                                            </p:txEl>
                                          </p:spTgt>
                                        </p:tgtEl>
                                        <p:attrNameLst>
                                          <p:attrName>ppt_x</p:attrName>
                                        </p:attrNameLst>
                                      </p:cBhvr>
                                      <p:tavLst>
                                        <p:tav tm="0">
                                          <p:val>
                                            <p:strVal val="#ppt_x"/>
                                          </p:val>
                                        </p:tav>
                                        <p:tav tm="100000">
                                          <p:val>
                                            <p:strVal val="#ppt_x"/>
                                          </p:val>
                                        </p:tav>
                                      </p:tavLst>
                                    </p:anim>
                                    <p:anim calcmode="lin" valueType="num">
                                      <p:cBhvr additive="base">
                                        <p:cTn id="25" dur="2000" fill="hold"/>
                                        <p:tgtEl>
                                          <p:spTgt spid="2457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4578">
                                            <p:txEl>
                                              <p:pRg st="6" end="6"/>
                                            </p:txEl>
                                          </p:spTgt>
                                        </p:tgtEl>
                                        <p:attrNameLst>
                                          <p:attrName>style.visibility</p:attrName>
                                        </p:attrNameLst>
                                      </p:cBhvr>
                                      <p:to>
                                        <p:strVal val="visible"/>
                                      </p:to>
                                    </p:set>
                                    <p:anim calcmode="lin" valueType="num">
                                      <p:cBhvr additive="base">
                                        <p:cTn id="30" dur="2000" fill="hold"/>
                                        <p:tgtEl>
                                          <p:spTgt spid="24578">
                                            <p:txEl>
                                              <p:pRg st="6" end="6"/>
                                            </p:txEl>
                                          </p:spTgt>
                                        </p:tgtEl>
                                        <p:attrNameLst>
                                          <p:attrName>ppt_x</p:attrName>
                                        </p:attrNameLst>
                                      </p:cBhvr>
                                      <p:tavLst>
                                        <p:tav tm="0">
                                          <p:val>
                                            <p:strVal val="#ppt_x"/>
                                          </p:val>
                                        </p:tav>
                                        <p:tav tm="100000">
                                          <p:val>
                                            <p:strVal val="#ppt_x"/>
                                          </p:val>
                                        </p:tav>
                                      </p:tavLst>
                                    </p:anim>
                                    <p:anim calcmode="lin" valueType="num">
                                      <p:cBhvr additive="base">
                                        <p:cTn id="31" dur="2000" fill="hold"/>
                                        <p:tgtEl>
                                          <p:spTgt spid="2457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4578">
                                            <p:txEl>
                                              <p:pRg st="8" end="8"/>
                                            </p:txEl>
                                          </p:spTgt>
                                        </p:tgtEl>
                                        <p:attrNameLst>
                                          <p:attrName>style.visibility</p:attrName>
                                        </p:attrNameLst>
                                      </p:cBhvr>
                                      <p:to>
                                        <p:strVal val="visible"/>
                                      </p:to>
                                    </p:set>
                                    <p:anim calcmode="lin" valueType="num">
                                      <p:cBhvr additive="base">
                                        <p:cTn id="36" dur="2000" fill="hold"/>
                                        <p:tgtEl>
                                          <p:spTgt spid="24578">
                                            <p:txEl>
                                              <p:pRg st="8" end="8"/>
                                            </p:txEl>
                                          </p:spTgt>
                                        </p:tgtEl>
                                        <p:attrNameLst>
                                          <p:attrName>ppt_x</p:attrName>
                                        </p:attrNameLst>
                                      </p:cBhvr>
                                      <p:tavLst>
                                        <p:tav tm="0">
                                          <p:val>
                                            <p:strVal val="#ppt_x"/>
                                          </p:val>
                                        </p:tav>
                                        <p:tav tm="100000">
                                          <p:val>
                                            <p:strVal val="#ppt_x"/>
                                          </p:val>
                                        </p:tav>
                                      </p:tavLst>
                                    </p:anim>
                                    <p:anim calcmode="lin" valueType="num">
                                      <p:cBhvr additive="base">
                                        <p:cTn id="37" dur="2000" fill="hold"/>
                                        <p:tgtEl>
                                          <p:spTgt spid="2457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4578">
                                            <p:txEl>
                                              <p:pRg st="10" end="10"/>
                                            </p:txEl>
                                          </p:spTgt>
                                        </p:tgtEl>
                                        <p:attrNameLst>
                                          <p:attrName>style.visibility</p:attrName>
                                        </p:attrNameLst>
                                      </p:cBhvr>
                                      <p:to>
                                        <p:strVal val="visible"/>
                                      </p:to>
                                    </p:set>
                                    <p:anim calcmode="lin" valueType="num">
                                      <p:cBhvr additive="base">
                                        <p:cTn id="42" dur="2000" fill="hold"/>
                                        <p:tgtEl>
                                          <p:spTgt spid="24578">
                                            <p:txEl>
                                              <p:pRg st="10" end="10"/>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2457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4578">
                                            <p:txEl>
                                              <p:pRg st="12" end="12"/>
                                            </p:txEl>
                                          </p:spTgt>
                                        </p:tgtEl>
                                        <p:attrNameLst>
                                          <p:attrName>style.visibility</p:attrName>
                                        </p:attrNameLst>
                                      </p:cBhvr>
                                      <p:to>
                                        <p:strVal val="visible"/>
                                      </p:to>
                                    </p:set>
                                    <p:anim calcmode="lin" valueType="num">
                                      <p:cBhvr additive="base">
                                        <p:cTn id="48" dur="2000" fill="hold"/>
                                        <p:tgtEl>
                                          <p:spTgt spid="24578">
                                            <p:txEl>
                                              <p:pRg st="12" end="12"/>
                                            </p:txEl>
                                          </p:spTgt>
                                        </p:tgtEl>
                                        <p:attrNameLst>
                                          <p:attrName>ppt_x</p:attrName>
                                        </p:attrNameLst>
                                      </p:cBhvr>
                                      <p:tavLst>
                                        <p:tav tm="0">
                                          <p:val>
                                            <p:strVal val="#ppt_x"/>
                                          </p:val>
                                        </p:tav>
                                        <p:tav tm="100000">
                                          <p:val>
                                            <p:strVal val="#ppt_x"/>
                                          </p:val>
                                        </p:tav>
                                      </p:tavLst>
                                    </p:anim>
                                    <p:anim calcmode="lin" valueType="num">
                                      <p:cBhvr additive="base">
                                        <p:cTn id="49" dur="2000" fill="hold"/>
                                        <p:tgtEl>
                                          <p:spTgt spid="24578">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sz="4000" dirty="0" smtClean="0">
                <a:solidFill>
                  <a:schemeClr val="tx1"/>
                </a:solidFill>
              </a:rPr>
              <a:t>Training &amp; Technical Assistance</a:t>
            </a:r>
            <a:endParaRPr lang="en-US" sz="4000" dirty="0">
              <a:solidFill>
                <a:schemeClr val="tx1"/>
              </a:solidFill>
            </a:endParaRPr>
          </a:p>
        </p:txBody>
      </p:sp>
      <p:sp>
        <p:nvSpPr>
          <p:cNvPr id="8" name="Content Placeholder 7"/>
          <p:cNvSpPr>
            <a:spLocks noGrp="1"/>
          </p:cNvSpPr>
          <p:nvPr>
            <p:ph idx="1"/>
          </p:nvPr>
        </p:nvSpPr>
        <p:spPr>
          <a:xfrm>
            <a:off x="2743200" y="2362200"/>
            <a:ext cx="6172200" cy="3124200"/>
          </a:xfrm>
        </p:spPr>
        <p:txBody>
          <a:bodyPr/>
          <a:lstStyle/>
          <a:p>
            <a:pPr marL="57150" indent="-57150" algn="ctr">
              <a:spcBef>
                <a:spcPct val="50000"/>
              </a:spcBef>
              <a:buNone/>
            </a:pPr>
            <a:r>
              <a:rPr lang="en-US" sz="2600" b="1" dirty="0" smtClean="0">
                <a:latin typeface="Times New Roman" pitchFamily="18" charset="0"/>
                <a:cs typeface="Times New Roman" pitchFamily="18" charset="0"/>
              </a:rPr>
              <a:t>Contact the Texas Workforce Commission, Civil Rights Division at</a:t>
            </a:r>
          </a:p>
          <a:p>
            <a:pPr marL="57150" indent="-57150" algn="ctr">
              <a:spcBef>
                <a:spcPct val="50000"/>
              </a:spcBef>
              <a:buNone/>
            </a:pPr>
            <a:r>
              <a:rPr lang="en-US" sz="2600" b="1" dirty="0" smtClean="0">
                <a:latin typeface="Times New Roman" pitchFamily="18" charset="0"/>
                <a:cs typeface="Times New Roman" pitchFamily="18" charset="0"/>
              </a:rPr>
              <a:t>(888) 452-4778 or (512) 463-2642</a:t>
            </a:r>
          </a:p>
          <a:p>
            <a:pPr marL="57150" indent="-57150" algn="ctr">
              <a:spcBef>
                <a:spcPct val="50000"/>
              </a:spcBef>
              <a:buNone/>
            </a:pPr>
            <a:r>
              <a:rPr lang="en-US" sz="2600" b="1" dirty="0" smtClean="0">
                <a:latin typeface="Times New Roman" pitchFamily="18" charset="0"/>
                <a:cs typeface="Times New Roman" pitchFamily="18" charset="0"/>
              </a:rPr>
              <a:t>crdtraining@twc.state.tx.us</a:t>
            </a:r>
            <a:endParaRPr lang="en-US" sz="2600" dirty="0"/>
          </a:p>
        </p:txBody>
      </p:sp>
      <p:sp>
        <p:nvSpPr>
          <p:cNvPr id="28678" name="Footer Placeholder 5"/>
          <p:cNvSpPr>
            <a:spLocks noGrp="1"/>
          </p:cNvSpPr>
          <p:nvPr>
            <p:ph type="ftr" sz="quarter" idx="11"/>
          </p:nvPr>
        </p:nvSpPr>
        <p:spPr>
          <a:noFill/>
        </p:spPr>
        <p:txBody>
          <a:bodyPr/>
          <a:lstStyle/>
          <a:p>
            <a:r>
              <a:rPr lang="en-US" sz="1000" dirty="0" smtClean="0"/>
              <a:t>Texas Workforce Commission Civil Rights Division, 2017</a:t>
            </a:r>
          </a:p>
        </p:txBody>
      </p:sp>
      <p:sp>
        <p:nvSpPr>
          <p:cNvPr id="3" name="Slide Number Placeholder 2"/>
          <p:cNvSpPr>
            <a:spLocks noGrp="1"/>
          </p:cNvSpPr>
          <p:nvPr>
            <p:ph type="sldNum" sz="quarter" idx="12"/>
          </p:nvPr>
        </p:nvSpPr>
        <p:spPr/>
        <p:txBody>
          <a:bodyPr/>
          <a:lstStyle/>
          <a:p>
            <a:pPr>
              <a:defRPr/>
            </a:pPr>
            <a:fld id="{0B9C04D9-54F0-4E60-8422-E96DF6847A8E}" type="slidenum">
              <a:rPr lang="en-US" smtClean="0"/>
              <a:pPr>
                <a:defRPr/>
              </a:pPr>
              <a:t>58</a:t>
            </a:fld>
            <a:endParaRPr lang="en-US" dirty="0"/>
          </a:p>
        </p:txBody>
      </p:sp>
      <p:pic>
        <p:nvPicPr>
          <p:cNvPr id="10242" name="Picture 2" descr="Miniatire men shaking hands standing on top of a computer monitor with a question mark on the scree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4796" y="2219250"/>
            <a:ext cx="1959429" cy="33378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Question Mark"/>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2514600"/>
            <a:ext cx="3429000" cy="2810002"/>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46129" name="Picture 49" descr="Yello sticky note with the words &quot;Thank You&quot; written in re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29000" y="3962400"/>
            <a:ext cx="3143250" cy="12192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
        <p:nvSpPr>
          <p:cNvPr id="9" name="Title 8"/>
          <p:cNvSpPr>
            <a:spLocks noGrp="1"/>
          </p:cNvSpPr>
          <p:nvPr>
            <p:ph type="title"/>
          </p:nvPr>
        </p:nvSpPr>
        <p:spPr>
          <a:xfrm>
            <a:off x="838200" y="533400"/>
            <a:ext cx="7696200" cy="1143000"/>
          </a:xfrm>
        </p:spPr>
        <p:txBody>
          <a:bodyPr/>
          <a:lstStyle/>
          <a:p>
            <a:r>
              <a:rPr lang="en-US" sz="4000" dirty="0" smtClean="0">
                <a:solidFill>
                  <a:schemeClr val="tx1"/>
                </a:solidFill>
              </a:rPr>
              <a:t>Questions?</a:t>
            </a:r>
            <a:endParaRPr lang="en-US" sz="4000" dirty="0">
              <a:solidFill>
                <a:schemeClr val="tx1"/>
              </a:solidFill>
            </a:endParaRPr>
          </a:p>
        </p:txBody>
      </p:sp>
      <p:sp>
        <p:nvSpPr>
          <p:cNvPr id="10" name="Content Placeholder 9"/>
          <p:cNvSpPr>
            <a:spLocks noGrp="1"/>
          </p:cNvSpPr>
          <p:nvPr>
            <p:ph idx="1"/>
          </p:nvPr>
        </p:nvSpPr>
        <p:spPr>
          <a:xfrm>
            <a:off x="2743200" y="1828800"/>
            <a:ext cx="5791200" cy="3810000"/>
          </a:xfrm>
        </p:spPr>
        <p:txBody>
          <a:bodyPr/>
          <a:lstStyle/>
          <a:p>
            <a:pPr>
              <a:buNone/>
            </a:pPr>
            <a:r>
              <a:rPr lang="en-US" sz="2500" dirty="0" smtClean="0">
                <a:latin typeface="Times New Roman" pitchFamily="18" charset="0"/>
                <a:cs typeface="Times New Roman" pitchFamily="18" charset="0"/>
              </a:rPr>
              <a:t>Please sign up for the Civil Rights Reporter at: </a:t>
            </a:r>
          </a:p>
          <a:p>
            <a:pPr>
              <a:buNone/>
            </a:pPr>
            <a:r>
              <a:rPr lang="en-US" sz="2500" b="1" dirty="0" smtClean="0">
                <a:solidFill>
                  <a:schemeClr val="accent2">
                    <a:lumMod val="25000"/>
                  </a:schemeClr>
                </a:solidFill>
                <a:uFill>
                  <a:solidFill>
                    <a:schemeClr val="accent2">
                      <a:lumMod val="25000"/>
                    </a:schemeClr>
                  </a:solidFill>
                </a:uFill>
                <a:latin typeface="Times New Roman" pitchFamily="18" charset="0"/>
                <a:cs typeface="Times New Roman" pitchFamily="18" charset="0"/>
                <a:hlinkClick r:id="rId5"/>
              </a:rPr>
              <a:t>http://www.twc.state.tx.us/partners/civil-rights-reporter</a:t>
            </a:r>
            <a:endParaRPr lang="en-US" sz="2500" dirty="0">
              <a:latin typeface="Times New Roman" pitchFamily="18" charset="0"/>
              <a:cs typeface="Times New Roman" pitchFamily="18" charset="0"/>
            </a:endParaRPr>
          </a:p>
        </p:txBody>
      </p:sp>
      <p:sp>
        <p:nvSpPr>
          <p:cNvPr id="2" name="Footer Placeholder 1"/>
          <p:cNvSpPr>
            <a:spLocks noGrp="1"/>
          </p:cNvSpPr>
          <p:nvPr>
            <p:ph type="ftr" sz="quarter" idx="11"/>
          </p:nvPr>
        </p:nvSpPr>
        <p:spPr/>
        <p:txBody>
          <a:bodyPr/>
          <a:lstStyle/>
          <a:p>
            <a:pPr>
              <a:defRPr/>
            </a:pPr>
            <a:r>
              <a:rPr lang="en-US" sz="1000" dirty="0" smtClean="0"/>
              <a:t>Texas Workforce Commission Civil Rights Division, 2017</a:t>
            </a:r>
            <a:endParaRPr lang="en-US" sz="1000" dirty="0"/>
          </a:p>
        </p:txBody>
      </p:sp>
      <p:sp>
        <p:nvSpPr>
          <p:cNvPr id="3" name="Slide Number Placeholder 2"/>
          <p:cNvSpPr>
            <a:spLocks noGrp="1"/>
          </p:cNvSpPr>
          <p:nvPr>
            <p:ph type="sldNum" sz="quarter" idx="12"/>
          </p:nvPr>
        </p:nvSpPr>
        <p:spPr/>
        <p:txBody>
          <a:bodyPr/>
          <a:lstStyle/>
          <a:p>
            <a:pPr>
              <a:defRPr/>
            </a:pPr>
            <a:fld id="{6277D7AE-B394-4B72-9975-0FC36370287F}" type="slidenum">
              <a:rPr lang="en-US" smtClean="0"/>
              <a:pPr>
                <a:defRPr/>
              </a:pPr>
              <a:t>59</a:t>
            </a:fld>
            <a:endParaRPr lang="en-US" dirty="0"/>
          </a:p>
        </p:txBody>
      </p:sp>
    </p:spTree>
    <p:extLst>
      <p:ext uri="{BB962C8B-B14F-4D97-AF65-F5344CB8AC3E}">
        <p14:creationId xmlns:p14="http://schemas.microsoft.com/office/powerpoint/2010/main" xmlns="" val="3787701095"/>
      </p:ext>
    </p:extLst>
  </p:cSld>
  <p:clrMapOvr>
    <a:masterClrMapping/>
  </p:clrMapOvr>
  <mc:AlternateContent xmlns:mc="http://schemas.openxmlformats.org/markup-compatibility/2006">
    <mc:Choice xmlns:p14="http://schemas.microsoft.com/office/powerpoint/2010/main" xmlns="" Requires="p14">
      <p:transition spd="slow" p14:dur="1750">
        <p:fade/>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a:xfrm>
            <a:off x="304800" y="838200"/>
            <a:ext cx="8153400" cy="762000"/>
          </a:xfrm>
        </p:spPr>
        <p:txBody>
          <a:bodyPr/>
          <a:lstStyle/>
          <a:p>
            <a:r>
              <a:rPr lang="en-US" sz="4000" dirty="0" smtClean="0">
                <a:solidFill>
                  <a:schemeClr val="tx1"/>
                </a:solidFill>
              </a:rPr>
              <a:t>Mission and Vision of CRD</a:t>
            </a:r>
            <a:endParaRPr lang="en-US" sz="4000" dirty="0">
              <a:solidFill>
                <a:schemeClr val="tx1"/>
              </a:solidFill>
            </a:endParaRPr>
          </a:p>
        </p:txBody>
      </p:sp>
      <p:sp>
        <p:nvSpPr>
          <p:cNvPr id="4099" name="Rectangle 3"/>
          <p:cNvSpPr>
            <a:spLocks noGrp="1" noChangeArrowheads="1"/>
          </p:cNvSpPr>
          <p:nvPr>
            <p:ph type="body" sz="half" idx="2"/>
          </p:nvPr>
        </p:nvSpPr>
        <p:spPr>
          <a:xfrm>
            <a:off x="0" y="1752600"/>
            <a:ext cx="8686800" cy="1981200"/>
          </a:xfrm>
        </p:spPr>
        <p:txBody>
          <a:bodyPr/>
          <a:lstStyle/>
          <a:p>
            <a:pPr eaLnBrk="1" hangingPunct="1">
              <a:buFont typeface="Wingdings" pitchFamily="2" charset="2"/>
              <a:buNone/>
            </a:pPr>
            <a:r>
              <a:rPr lang="en-US" sz="1800" dirty="0" smtClean="0">
                <a:latin typeface="Times New Roman" pitchFamily="18" charset="0"/>
                <a:cs typeface="Times New Roman" pitchFamily="18" charset="0"/>
              </a:rPr>
              <a:t>	Our mission is to reduce discrimination in employment and housing through education and enforcement of state and federal laws.</a:t>
            </a:r>
          </a:p>
          <a:p>
            <a:pPr eaLnBrk="1" hangingPunct="1">
              <a:buFont typeface="Wingdings" pitchFamily="2" charset="2"/>
              <a:buNone/>
            </a:pPr>
            <a:endParaRPr lang="en-US" sz="500" dirty="0" smtClean="0">
              <a:latin typeface="Times New Roman" pitchFamily="18" charset="0"/>
              <a:cs typeface="Times New Roman" pitchFamily="18" charset="0"/>
            </a:endParaRPr>
          </a:p>
          <a:p>
            <a:pPr eaLnBrk="1" hangingPunct="1">
              <a:buFont typeface="Wingdings" pitchFamily="2" charset="2"/>
              <a:buNone/>
            </a:pPr>
            <a:r>
              <a:rPr lang="en-US" sz="1800" dirty="0" smtClean="0">
                <a:latin typeface="Times New Roman" pitchFamily="18" charset="0"/>
                <a:cs typeface="Times New Roman" pitchFamily="18" charset="0"/>
              </a:rPr>
              <a:t>	Our vision</a:t>
            </a:r>
            <a:r>
              <a:rPr lang="en-US" sz="1800" baseline="0" dirty="0" smtClean="0">
                <a:latin typeface="Times New Roman" pitchFamily="18" charset="0"/>
                <a:cs typeface="Times New Roman" pitchFamily="18" charset="0"/>
              </a:rPr>
              <a:t> is to help create an environment in which citizens of the State of Texas may</a:t>
            </a:r>
            <a:r>
              <a:rPr lang="en-US" sz="1800" dirty="0" smtClean="0">
                <a:latin typeface="Times New Roman" pitchFamily="18" charset="0"/>
                <a:cs typeface="Times New Roman" pitchFamily="18" charset="0"/>
              </a:rPr>
              <a:t> </a:t>
            </a:r>
            <a:r>
              <a:rPr lang="en-US" sz="1800" baseline="0" dirty="0" smtClean="0">
                <a:latin typeface="Times New Roman" pitchFamily="18" charset="0"/>
                <a:cs typeface="Times New Roman" pitchFamily="18" charset="0"/>
              </a:rPr>
              <a:t>pursue and enjoy the benefits of employment and housing that are free from discrimination.</a:t>
            </a:r>
            <a:endParaRPr lang="en-US" sz="1800" dirty="0" smtClean="0">
              <a:latin typeface="Times New Roman" pitchFamily="18" charset="0"/>
              <a:cs typeface="Times New Roman" pitchFamily="18" charset="0"/>
            </a:endParaRPr>
          </a:p>
        </p:txBody>
      </p:sp>
      <p:sp>
        <p:nvSpPr>
          <p:cNvPr id="4100" name="Text Box 5"/>
          <p:cNvSpPr txBox="1">
            <a:spLocks noChangeArrowheads="1"/>
          </p:cNvSpPr>
          <p:nvPr/>
        </p:nvSpPr>
        <p:spPr bwMode="auto">
          <a:xfrm>
            <a:off x="914400" y="2057400"/>
            <a:ext cx="7543800" cy="274638"/>
          </a:xfrm>
          <a:prstGeom prst="rect">
            <a:avLst/>
          </a:prstGeom>
          <a:noFill/>
          <a:ln w="9525">
            <a:noFill/>
            <a:miter lim="800000"/>
            <a:headEnd/>
            <a:tailEnd/>
          </a:ln>
        </p:spPr>
        <p:txBody>
          <a:bodyPr>
            <a:spAutoFit/>
          </a:bodyPr>
          <a:lstStyle/>
          <a:p>
            <a:pPr>
              <a:spcBef>
                <a:spcPct val="50000"/>
              </a:spcBef>
            </a:pPr>
            <a:endParaRPr lang="en-US" sz="1200" dirty="0"/>
          </a:p>
        </p:txBody>
      </p:sp>
      <p:pic>
        <p:nvPicPr>
          <p:cNvPr id="1026" name="Picture 2" descr="C:\Users\canasgig\AppData\Local\Microsoft\Windows\Temporary Internet Files\Content.IE5\I3T8P2G6\MP900439316[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45374" y="3657601"/>
            <a:ext cx="2212826" cy="228599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038" name="Picture 14" descr="Family of four in behind a table with food."/>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57199" y="3606801"/>
            <a:ext cx="2566311" cy="219407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pic>
        <p:nvPicPr>
          <p:cNvPr id="1046" name="Picture 22" descr="Father on a wheelchair carrying child dressed as a bumble bee."/>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rot="5400000">
            <a:off x="3488002" y="3551328"/>
            <a:ext cx="2285999" cy="243081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Footer Placeholder 1"/>
          <p:cNvSpPr>
            <a:spLocks noGrp="1"/>
          </p:cNvSpPr>
          <p:nvPr>
            <p:ph type="ftr" sz="quarter" idx="11"/>
          </p:nvPr>
        </p:nvSpPr>
        <p:spPr>
          <a:xfrm>
            <a:off x="0" y="6403975"/>
            <a:ext cx="9144000" cy="457200"/>
          </a:xfrm>
        </p:spPr>
        <p:txBody>
          <a:bodyPr/>
          <a:lstStyle/>
          <a:p>
            <a:pPr>
              <a:defRPr/>
            </a:pPr>
            <a:r>
              <a:rPr lang="en-US" sz="1000" dirty="0" smtClean="0"/>
              <a:t>Texas Workforce Commission Civil Rights Division, 2017</a:t>
            </a:r>
            <a:endParaRPr lang="en-US" sz="1000" dirty="0"/>
          </a:p>
        </p:txBody>
      </p:sp>
      <p:sp>
        <p:nvSpPr>
          <p:cNvPr id="4" name="Slide Number Placeholder 3"/>
          <p:cNvSpPr>
            <a:spLocks noGrp="1"/>
          </p:cNvSpPr>
          <p:nvPr>
            <p:ph type="sldNum" sz="quarter" idx="12"/>
          </p:nvPr>
        </p:nvSpPr>
        <p:spPr/>
        <p:txBody>
          <a:bodyPr/>
          <a:lstStyle/>
          <a:p>
            <a:pPr>
              <a:defRPr/>
            </a:pPr>
            <a:fld id="{94A63CD2-0E0A-449C-AC3C-247856CA4A58}" type="slidenum">
              <a:rPr lang="en-US" smtClean="0"/>
              <a:pPr>
                <a:defRPr/>
              </a:pPr>
              <a:t>6</a:t>
            </a:fld>
            <a:endParaRPr lang="en-US" dirty="0"/>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38"/>
                                        </p:tgtEl>
                                        <p:attrNameLst>
                                          <p:attrName>style.visibility</p:attrName>
                                        </p:attrNameLst>
                                      </p:cBhvr>
                                      <p:to>
                                        <p:strVal val="visible"/>
                                      </p:to>
                                    </p:set>
                                    <p:animEffect transition="in" filter="wipe(down)">
                                      <p:cBhvr>
                                        <p:cTn id="7" dur="2000"/>
                                        <p:tgtEl>
                                          <p:spTgt spid="1038"/>
                                        </p:tgtEl>
                                      </p:cBhvr>
                                    </p:animEffect>
                                  </p:childTnLst>
                                </p:cTn>
                              </p:par>
                              <p:par>
                                <p:cTn id="8" presetID="22" presetClass="entr" presetSubtype="4" fill="hold" nodeType="withEffect">
                                  <p:stCondLst>
                                    <p:cond delay="250"/>
                                  </p:stCondLst>
                                  <p:childTnLst>
                                    <p:set>
                                      <p:cBhvr>
                                        <p:cTn id="9" dur="1" fill="hold">
                                          <p:stCondLst>
                                            <p:cond delay="0"/>
                                          </p:stCondLst>
                                        </p:cTn>
                                        <p:tgtEl>
                                          <p:spTgt spid="1046"/>
                                        </p:tgtEl>
                                        <p:attrNameLst>
                                          <p:attrName>style.visibility</p:attrName>
                                        </p:attrNameLst>
                                      </p:cBhvr>
                                      <p:to>
                                        <p:strVal val="visible"/>
                                      </p:to>
                                    </p:set>
                                    <p:animEffect transition="in" filter="wipe(down)">
                                      <p:cBhvr>
                                        <p:cTn id="10" dur="2000"/>
                                        <p:tgtEl>
                                          <p:spTgt spid="1046"/>
                                        </p:tgtEl>
                                      </p:cBhvr>
                                    </p:animEffect>
                                  </p:childTnLst>
                                </p:cTn>
                              </p:par>
                              <p:par>
                                <p:cTn id="11" presetID="22" presetClass="entr" presetSubtype="4" fill="hold" nodeType="withEffect">
                                  <p:stCondLst>
                                    <p:cond delay="250"/>
                                  </p:stCondLst>
                                  <p:childTnLst>
                                    <p:set>
                                      <p:cBhvr>
                                        <p:cTn id="12" dur="1" fill="hold">
                                          <p:stCondLst>
                                            <p:cond delay="0"/>
                                          </p:stCondLst>
                                        </p:cTn>
                                        <p:tgtEl>
                                          <p:spTgt spid="1026"/>
                                        </p:tgtEl>
                                        <p:attrNameLst>
                                          <p:attrName>style.visibility</p:attrName>
                                        </p:attrNameLst>
                                      </p:cBhvr>
                                      <p:to>
                                        <p:strVal val="visible"/>
                                      </p:to>
                                    </p:set>
                                    <p:animEffect transition="in" filter="wipe(down)">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Content Placeholder 2"/>
          <p:cNvSpPr>
            <a:spLocks noGrp="1"/>
          </p:cNvSpPr>
          <p:nvPr>
            <p:ph idx="1"/>
          </p:nvPr>
        </p:nvSpPr>
        <p:spPr>
          <a:xfrm>
            <a:off x="707586" y="1752600"/>
            <a:ext cx="7419210" cy="3979793"/>
          </a:xfrm>
        </p:spPr>
        <p:txBody>
          <a:bodyPr/>
          <a:lstStyle/>
          <a:p>
            <a:pPr marL="0" indent="0">
              <a:buClrTx/>
              <a:buSzPct val="100000"/>
              <a:buNone/>
              <a:defRPr/>
            </a:pPr>
            <a:r>
              <a:rPr lang="en-US" sz="2200" dirty="0">
                <a:latin typeface="Times New Roman" panose="02020603050405020304" pitchFamily="18" charset="0"/>
                <a:cs typeface="Times New Roman" panose="02020603050405020304" pitchFamily="18" charset="0"/>
              </a:rPr>
              <a:t>The purpose of the </a:t>
            </a:r>
            <a:r>
              <a:rPr lang="en-US" sz="2200" dirty="0" smtClean="0">
                <a:latin typeface="Times New Roman" panose="02020603050405020304" pitchFamily="18" charset="0"/>
                <a:cs typeface="Times New Roman" panose="02020603050405020304" pitchFamily="18" charset="0"/>
              </a:rPr>
              <a:t>Federal Fair Housing Act </a:t>
            </a:r>
            <a:r>
              <a:rPr lang="en-US" sz="2200" dirty="0">
                <a:latin typeface="Times New Roman" panose="02020603050405020304" pitchFamily="18" charset="0"/>
                <a:cs typeface="Times New Roman" panose="02020603050405020304" pitchFamily="18" charset="0"/>
              </a:rPr>
              <a:t>is </a:t>
            </a:r>
            <a:r>
              <a:rPr lang="en-US" sz="2200" dirty="0" smtClean="0">
                <a:latin typeface="Times New Roman" panose="02020603050405020304" pitchFamily="18" charset="0"/>
                <a:cs typeface="Times New Roman" panose="02020603050405020304" pitchFamily="18" charset="0"/>
              </a:rPr>
              <a:t>to, within constitutional limitations, provide for fair housing throughout the United States.</a:t>
            </a:r>
          </a:p>
          <a:p>
            <a:pPr marL="0" indent="0">
              <a:buClrTx/>
              <a:buSzPct val="100000"/>
              <a:buNone/>
              <a:defRPr/>
            </a:pPr>
            <a:endParaRPr lang="en-US" sz="500" dirty="0">
              <a:latin typeface="Times New Roman" panose="02020603050405020304" pitchFamily="18" charset="0"/>
              <a:cs typeface="Times New Roman" panose="02020603050405020304" pitchFamily="18" charset="0"/>
            </a:endParaRPr>
          </a:p>
          <a:p>
            <a:pPr marL="0" indent="0">
              <a:buClrTx/>
              <a:buSzPct val="100000"/>
              <a:buNone/>
              <a:defRPr/>
            </a:pPr>
            <a:r>
              <a:rPr lang="en-US" sz="2200" dirty="0" smtClean="0">
                <a:latin typeface="Times New Roman" panose="02020603050405020304" pitchFamily="18" charset="0"/>
                <a:cs typeface="Times New Roman" panose="02020603050405020304" pitchFamily="18" charset="0"/>
              </a:rPr>
              <a:t>The </a:t>
            </a:r>
            <a:r>
              <a:rPr lang="en-US" sz="2200" dirty="0">
                <a:latin typeface="Times New Roman" panose="02020603050405020304" pitchFamily="18" charset="0"/>
                <a:cs typeface="Times New Roman" panose="02020603050405020304" pitchFamily="18" charset="0"/>
              </a:rPr>
              <a:t>purpose of the Texas Fair Housing Act is to:</a:t>
            </a:r>
          </a:p>
          <a:p>
            <a:pPr>
              <a:buClrTx/>
              <a:buSzPct val="100000"/>
              <a:buFont typeface="Wingdings" panose="05000000000000000000" pitchFamily="2" charset="2"/>
              <a:buChar char="§"/>
              <a:defRPr/>
            </a:pPr>
            <a:r>
              <a:rPr lang="en-US" sz="2200" dirty="0" smtClean="0">
                <a:latin typeface="Times New Roman" pitchFamily="18" charset="0"/>
                <a:cs typeface="Times New Roman" pitchFamily="18" charset="0"/>
              </a:rPr>
              <a:t>Provide for fair housing practices.</a:t>
            </a:r>
          </a:p>
          <a:p>
            <a:pPr>
              <a:buClrTx/>
              <a:buSzPct val="100000"/>
              <a:buFont typeface="Wingdings" panose="05000000000000000000" pitchFamily="2" charset="2"/>
              <a:buChar char="§"/>
              <a:defRPr/>
            </a:pPr>
            <a:r>
              <a:rPr lang="en-US" sz="2200" dirty="0" smtClean="0">
                <a:latin typeface="Times New Roman" pitchFamily="18" charset="0"/>
                <a:cs typeface="Times New Roman" pitchFamily="18" charset="0"/>
              </a:rPr>
              <a:t>Create a procedure for investigation and settling complaints. </a:t>
            </a:r>
          </a:p>
          <a:p>
            <a:pPr>
              <a:buClrTx/>
              <a:buSzPct val="100000"/>
              <a:buFont typeface="Wingdings" panose="05000000000000000000" pitchFamily="2" charset="2"/>
              <a:buChar char="§"/>
              <a:defRPr/>
            </a:pPr>
            <a:r>
              <a:rPr lang="en-US" sz="2200" dirty="0" smtClean="0">
                <a:latin typeface="Times New Roman" pitchFamily="18" charset="0"/>
                <a:cs typeface="Times New Roman" pitchFamily="18" charset="0"/>
              </a:rPr>
              <a:t>Provide rights and remedies substantially equivalent to federal law</a:t>
            </a:r>
            <a:r>
              <a:rPr lang="en-US" sz="2000" dirty="0" smtClean="0">
                <a:latin typeface="Times New Roman" pitchFamily="18" charset="0"/>
                <a:cs typeface="Times New Roman" pitchFamily="18" charset="0"/>
              </a:rPr>
              <a:t>.</a:t>
            </a:r>
          </a:p>
        </p:txBody>
      </p:sp>
      <p:sp>
        <p:nvSpPr>
          <p:cNvPr id="5124" name="Footer Placeholder 3"/>
          <p:cNvSpPr>
            <a:spLocks noGrp="1"/>
          </p:cNvSpPr>
          <p:nvPr>
            <p:ph type="ftr" sz="quarter" idx="11"/>
          </p:nvPr>
        </p:nvSpPr>
        <p:spPr>
          <a:xfrm>
            <a:off x="228600" y="6400800"/>
            <a:ext cx="8839200" cy="457200"/>
          </a:xfrm>
          <a:noFill/>
        </p:spPr>
        <p:txBody>
          <a:bodyPr/>
          <a:lstStyle/>
          <a:p>
            <a:r>
              <a:rPr lang="en-US" sz="1000" dirty="0" smtClean="0"/>
              <a:t>Texas Workforce Commission Civil Rights Division, 2017</a:t>
            </a:r>
          </a:p>
        </p:txBody>
      </p:sp>
      <p:pic>
        <p:nvPicPr>
          <p:cNvPr id="3074" name="Picture 2" descr="Gave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76600" y="4648200"/>
            <a:ext cx="3308643" cy="20384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pPr>
              <a:defRPr/>
            </a:pPr>
            <a:fld id="{2E6951B0-252F-48AA-8C6A-A89FD2DD89DA}" type="slidenum">
              <a:rPr lang="en-US" smtClean="0"/>
              <a:pPr>
                <a:defRPr/>
              </a:pPr>
              <a:t>7</a:t>
            </a:fld>
            <a:endParaRPr lang="en-US" dirty="0"/>
          </a:p>
        </p:txBody>
      </p:sp>
      <p:sp>
        <p:nvSpPr>
          <p:cNvPr id="7" name="Title 6"/>
          <p:cNvSpPr>
            <a:spLocks noGrp="1"/>
          </p:cNvSpPr>
          <p:nvPr>
            <p:ph type="title"/>
          </p:nvPr>
        </p:nvSpPr>
        <p:spPr/>
        <p:txBody>
          <a:bodyPr/>
          <a:lstStyle/>
          <a:p>
            <a:r>
              <a:rPr lang="en-US" sz="4000" dirty="0" smtClean="0">
                <a:solidFill>
                  <a:schemeClr val="tx1"/>
                </a:solidFill>
              </a:rPr>
              <a:t>Texas Fair Housing Act</a:t>
            </a:r>
            <a:endParaRPr lang="en-US" sz="4000" dirty="0">
              <a:solidFill>
                <a:schemeClr val="tx1"/>
              </a:solidFill>
            </a:endParaRPr>
          </a:p>
        </p:txBody>
      </p:sp>
    </p:spTree>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000" dirty="0" smtClean="0">
                <a:solidFill>
                  <a:schemeClr val="tx1"/>
                </a:solidFill>
              </a:rPr>
              <a:t>Protected Classes/Bases</a:t>
            </a:r>
            <a:endParaRPr lang="en-US" sz="4000" dirty="0">
              <a:solidFill>
                <a:schemeClr val="tx1"/>
              </a:solidFill>
            </a:endParaRPr>
          </a:p>
        </p:txBody>
      </p:sp>
      <p:sp>
        <p:nvSpPr>
          <p:cNvPr id="10" name="Content Placeholder 9"/>
          <p:cNvSpPr>
            <a:spLocks noGrp="1"/>
          </p:cNvSpPr>
          <p:nvPr>
            <p:ph idx="1"/>
          </p:nvPr>
        </p:nvSpPr>
        <p:spPr>
          <a:xfrm>
            <a:off x="990600" y="1905000"/>
            <a:ext cx="7696200" cy="4038600"/>
          </a:xfrm>
        </p:spPr>
        <p:txBody>
          <a:bodyPr/>
          <a:lstStyle/>
          <a:p>
            <a:pPr>
              <a:buFont typeface="Wingdings" pitchFamily="2" charset="2"/>
              <a:buChar char="§"/>
            </a:pPr>
            <a:r>
              <a:rPr lang="en-US" dirty="0" smtClean="0"/>
              <a:t>Race</a:t>
            </a:r>
          </a:p>
          <a:p>
            <a:pPr>
              <a:buFont typeface="Wingdings" pitchFamily="2" charset="2"/>
              <a:buChar char="§"/>
            </a:pPr>
            <a:r>
              <a:rPr lang="en-US" dirty="0" smtClean="0"/>
              <a:t>Color</a:t>
            </a:r>
          </a:p>
          <a:p>
            <a:pPr>
              <a:buFont typeface="Wingdings" pitchFamily="2" charset="2"/>
              <a:buChar char="§"/>
            </a:pPr>
            <a:r>
              <a:rPr lang="en-US" dirty="0" smtClean="0"/>
              <a:t>National Origin</a:t>
            </a:r>
          </a:p>
          <a:p>
            <a:pPr>
              <a:buFont typeface="Wingdings" pitchFamily="2" charset="2"/>
              <a:buChar char="§"/>
            </a:pPr>
            <a:r>
              <a:rPr lang="en-US" dirty="0" smtClean="0"/>
              <a:t>Familial Status</a:t>
            </a:r>
          </a:p>
          <a:p>
            <a:pPr>
              <a:buFont typeface="Wingdings" pitchFamily="2" charset="2"/>
              <a:buChar char="§"/>
            </a:pPr>
            <a:r>
              <a:rPr lang="en-US" dirty="0" smtClean="0"/>
              <a:t>Religion</a:t>
            </a:r>
          </a:p>
          <a:p>
            <a:pPr>
              <a:buFont typeface="Wingdings" pitchFamily="2" charset="2"/>
              <a:buChar char="§"/>
            </a:pPr>
            <a:r>
              <a:rPr lang="en-US" dirty="0" smtClean="0"/>
              <a:t>Sex</a:t>
            </a:r>
          </a:p>
          <a:p>
            <a:pPr>
              <a:buFont typeface="Wingdings" pitchFamily="2" charset="2"/>
              <a:buChar char="§"/>
            </a:pPr>
            <a:r>
              <a:rPr lang="en-US" dirty="0" smtClean="0"/>
              <a:t>Disability</a:t>
            </a:r>
            <a:endParaRPr lang="en-US" dirty="0"/>
          </a:p>
        </p:txBody>
      </p:sp>
      <p:sp>
        <p:nvSpPr>
          <p:cNvPr id="4" name="Footer Placeholder 3"/>
          <p:cNvSpPr>
            <a:spLocks noGrp="1"/>
          </p:cNvSpPr>
          <p:nvPr>
            <p:ph type="ftr" sz="quarter" idx="11"/>
          </p:nvPr>
        </p:nvSpPr>
        <p:spPr/>
        <p:txBody>
          <a:bodyPr/>
          <a:lstStyle/>
          <a:p>
            <a:pPr>
              <a:defRPr/>
            </a:pPr>
            <a:r>
              <a:rPr lang="en-US" dirty="0" smtClean="0"/>
              <a:t>Texas Workforce Commission Civil Rights Division, 2017</a:t>
            </a:r>
            <a:endParaRPr lang="en-US" dirty="0"/>
          </a:p>
        </p:txBody>
      </p:sp>
      <p:sp>
        <p:nvSpPr>
          <p:cNvPr id="2" name="Slide Number Placeholder 1"/>
          <p:cNvSpPr>
            <a:spLocks noGrp="1"/>
          </p:cNvSpPr>
          <p:nvPr>
            <p:ph type="sldNum" sz="quarter" idx="12"/>
          </p:nvPr>
        </p:nvSpPr>
        <p:spPr/>
        <p:txBody>
          <a:bodyPr/>
          <a:lstStyle/>
          <a:p>
            <a:pPr>
              <a:defRPr/>
            </a:pPr>
            <a:fld id="{2E6951B0-252F-48AA-8C6A-A89FD2DD89DA}" type="slidenum">
              <a:rPr lang="en-US" smtClean="0"/>
              <a:pPr>
                <a:defRPr/>
              </a:pPr>
              <a:t>8</a:t>
            </a:fld>
            <a:endParaRPr lang="en-US" dirty="0"/>
          </a:p>
        </p:txBody>
      </p:sp>
      <p:pic>
        <p:nvPicPr>
          <p:cNvPr id="1030" name="Picture 6" descr="Hands holding the world"/>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54600" y="2438400"/>
            <a:ext cx="2895600" cy="25908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117821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1000"/>
                                        <p:tgtEl>
                                          <p:spTgt spid="1030"/>
                                        </p:tgtEl>
                                      </p:cBhvr>
                                    </p:animEffect>
                                    <p:anim calcmode="lin" valueType="num">
                                      <p:cBhvr>
                                        <p:cTn id="8" dur="1000" fill="hold"/>
                                        <p:tgtEl>
                                          <p:spTgt spid="1030"/>
                                        </p:tgtEl>
                                        <p:attrNameLst>
                                          <p:attrName>ppt_x</p:attrName>
                                        </p:attrNameLst>
                                      </p:cBhvr>
                                      <p:tavLst>
                                        <p:tav tm="0">
                                          <p:val>
                                            <p:strVal val="#ppt_x"/>
                                          </p:val>
                                        </p:tav>
                                        <p:tav tm="100000">
                                          <p:val>
                                            <p:strVal val="#ppt_x"/>
                                          </p:val>
                                        </p:tav>
                                      </p:tavLst>
                                    </p:anim>
                                    <p:anim calcmode="lin" valueType="num">
                                      <p:cBhvr>
                                        <p:cTn id="9"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000" dirty="0" smtClean="0">
                <a:solidFill>
                  <a:schemeClr val="tx1"/>
                </a:solidFill>
              </a:rPr>
              <a:t>Protected Class: Race</a:t>
            </a:r>
            <a:endParaRPr lang="en-US" sz="4000" dirty="0">
              <a:solidFill>
                <a:schemeClr val="tx1"/>
              </a:solidFill>
            </a:endParaRPr>
          </a:p>
        </p:txBody>
      </p:sp>
      <p:sp>
        <p:nvSpPr>
          <p:cNvPr id="9" name="Content Placeholder 8"/>
          <p:cNvSpPr>
            <a:spLocks noGrp="1"/>
          </p:cNvSpPr>
          <p:nvPr>
            <p:ph idx="1"/>
          </p:nvPr>
        </p:nvSpPr>
        <p:spPr>
          <a:xfrm>
            <a:off x="457200" y="1905000"/>
            <a:ext cx="5334000" cy="4038600"/>
          </a:xfrm>
        </p:spPr>
        <p:txBody>
          <a:bodyPr/>
          <a:lstStyle/>
          <a:p>
            <a:pPr>
              <a:buFont typeface="Wingdings" pitchFamily="2" charset="2"/>
              <a:buChar char="§"/>
            </a:pPr>
            <a:r>
              <a:rPr lang="en-US" sz="2500" dirty="0" smtClean="0"/>
              <a:t>Asian</a:t>
            </a:r>
          </a:p>
          <a:p>
            <a:pPr>
              <a:buFont typeface="Wingdings" pitchFamily="2" charset="2"/>
              <a:buChar char="§"/>
            </a:pPr>
            <a:r>
              <a:rPr lang="en-US" sz="2500" dirty="0" smtClean="0"/>
              <a:t>African American or Black</a:t>
            </a:r>
          </a:p>
          <a:p>
            <a:pPr>
              <a:buFont typeface="Wingdings" pitchFamily="2" charset="2"/>
              <a:buChar char="§"/>
            </a:pPr>
            <a:r>
              <a:rPr lang="en-US" sz="2500" dirty="0" smtClean="0"/>
              <a:t>Native American or Alaska Native</a:t>
            </a:r>
          </a:p>
          <a:p>
            <a:pPr>
              <a:buFont typeface="Wingdings" pitchFamily="2" charset="2"/>
              <a:buChar char="§"/>
            </a:pPr>
            <a:r>
              <a:rPr lang="en-US" sz="2500" dirty="0" smtClean="0"/>
              <a:t>Native Hawaiian or Other Pacific Islander</a:t>
            </a:r>
          </a:p>
          <a:p>
            <a:pPr>
              <a:buFont typeface="Wingdings" pitchFamily="2" charset="2"/>
              <a:buChar char="§"/>
            </a:pPr>
            <a:r>
              <a:rPr lang="en-US" sz="2500" dirty="0" smtClean="0"/>
              <a:t>White</a:t>
            </a:r>
            <a:endParaRPr lang="en-US" sz="2500" dirty="0"/>
          </a:p>
        </p:txBody>
      </p:sp>
      <p:sp>
        <p:nvSpPr>
          <p:cNvPr id="4" name="Footer Placeholder 3"/>
          <p:cNvSpPr>
            <a:spLocks noGrp="1"/>
          </p:cNvSpPr>
          <p:nvPr>
            <p:ph type="ftr" sz="quarter" idx="11"/>
          </p:nvPr>
        </p:nvSpPr>
        <p:spPr/>
        <p:txBody>
          <a:bodyPr/>
          <a:lstStyle/>
          <a:p>
            <a:pPr>
              <a:defRPr/>
            </a:pPr>
            <a:r>
              <a:rPr lang="en-US" sz="1000" dirty="0" smtClean="0"/>
              <a:t>Texas Workforce Commission Civil Rights Division, 2017</a:t>
            </a:r>
            <a:endParaRPr lang="en-US" sz="1000" dirty="0"/>
          </a:p>
        </p:txBody>
      </p:sp>
      <p:sp>
        <p:nvSpPr>
          <p:cNvPr id="2" name="Slide Number Placeholder 1"/>
          <p:cNvSpPr>
            <a:spLocks noGrp="1"/>
          </p:cNvSpPr>
          <p:nvPr>
            <p:ph type="sldNum" sz="quarter" idx="12"/>
          </p:nvPr>
        </p:nvSpPr>
        <p:spPr/>
        <p:txBody>
          <a:bodyPr/>
          <a:lstStyle/>
          <a:p>
            <a:pPr>
              <a:defRPr/>
            </a:pPr>
            <a:fld id="{2E6951B0-252F-48AA-8C6A-A89FD2DD89DA}" type="slidenum">
              <a:rPr lang="en-US" smtClean="0"/>
              <a:pPr>
                <a:defRPr/>
              </a:pPr>
              <a:t>9</a:t>
            </a:fld>
            <a:endParaRPr lang="en-US" dirty="0"/>
          </a:p>
        </p:txBody>
      </p:sp>
      <p:pic>
        <p:nvPicPr>
          <p:cNvPr id="1026" name="Picture 2" descr="Different faces meshed togethe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3600" y="1905000"/>
            <a:ext cx="2859149" cy="26119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81662200"/>
      </p:ext>
    </p:extLst>
  </p:cSld>
  <p:clrMapOvr>
    <a:masterClrMapping/>
  </p:clrMapOvr>
  <mc:AlternateContent xmlns:mc="http://schemas.openxmlformats.org/markup-compatibility/2006">
    <mc:Choice xmlns:p14="http://schemas.microsoft.com/office/powerpoint/2010/main" xmlns="" Requires="p14">
      <p:transition spd="slow" p14:dur="3400">
        <p14:reveal/>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32999</TotalTime>
  <Words>4741</Words>
  <Application>Microsoft Office PowerPoint</Application>
  <PresentationFormat>On-screen Show (4:3)</PresentationFormat>
  <Paragraphs>628</Paragraphs>
  <Slides>59</Slides>
  <Notes>59</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Studio</vt:lpstr>
      <vt:lpstr>Texas Workforce Commission Civil Rights Division (“CRD”)</vt:lpstr>
      <vt:lpstr>Fair Housing Webinar Series </vt:lpstr>
      <vt:lpstr>Presenters</vt:lpstr>
      <vt:lpstr>Agenda</vt:lpstr>
      <vt:lpstr>Objectives</vt:lpstr>
      <vt:lpstr>Mission and Vision of CRD</vt:lpstr>
      <vt:lpstr>Texas Fair Housing Act</vt:lpstr>
      <vt:lpstr>Protected Classes/Bases</vt:lpstr>
      <vt:lpstr>Protected Class: Race</vt:lpstr>
      <vt:lpstr>Protected Class: Color</vt:lpstr>
      <vt:lpstr>Protected Class:  National Origin</vt:lpstr>
      <vt:lpstr>Protected Class:  Familial Status</vt:lpstr>
      <vt:lpstr>Protected Class: Religion</vt:lpstr>
      <vt:lpstr>Protected Class: Sex</vt:lpstr>
      <vt:lpstr>Protected Class:  Disability</vt:lpstr>
      <vt:lpstr>Protected Class:  Disability</vt:lpstr>
      <vt:lpstr>Protected Class:  Disability</vt:lpstr>
      <vt:lpstr>Issues/Discriminatory Practices</vt:lpstr>
      <vt:lpstr>Issue:  Reasonable Modification</vt:lpstr>
      <vt:lpstr>Issue: Reasonable Accommodation</vt:lpstr>
      <vt:lpstr>Reasonable Accommodation Scenario</vt:lpstr>
      <vt:lpstr>Reasonable Accommodation Scenario</vt:lpstr>
      <vt:lpstr>Case Scenario 1</vt:lpstr>
      <vt:lpstr>Reasonable Accommodation Scenario</vt:lpstr>
      <vt:lpstr>Case Scenario 2</vt:lpstr>
      <vt:lpstr>Issue: Design &amp; Construction</vt:lpstr>
      <vt:lpstr>Issue: Design &amp; Construction Requirements</vt:lpstr>
      <vt:lpstr>Issue: Rent, Sell, Terms &amp; Conditions</vt:lpstr>
      <vt:lpstr>Issues: Publication &amp; Inspection</vt:lpstr>
      <vt:lpstr>Issue: Entry into Neighborhood</vt:lpstr>
      <vt:lpstr>Issue: Brokerage Services, Loans and Other Financial Assistance</vt:lpstr>
      <vt:lpstr>Issue: Retaliation, Interference, Coercion, Intimidation</vt:lpstr>
      <vt:lpstr>Issue: Retaliation, Interference, Coercion, Intimidation</vt:lpstr>
      <vt:lpstr>Issue: Retaliation, Interference, Coercion, Intimidation</vt:lpstr>
      <vt:lpstr>Disparate Impact: Other HUD Guidance</vt:lpstr>
      <vt:lpstr>Disparate Impact: Other HUD Guidance</vt:lpstr>
      <vt:lpstr>Fair Housing Act,  Use of Criminal Records</vt:lpstr>
      <vt:lpstr>Fair Housing Act, Excluding Individuals with Prior Arrests</vt:lpstr>
      <vt:lpstr>Fair Housing Act, Excluding Individuals with Prior Arrests</vt:lpstr>
      <vt:lpstr>Disparate Impact: Fair Housing, Use of Criminal Records</vt:lpstr>
      <vt:lpstr>Disparate Impact: Other HUD Guidance</vt:lpstr>
      <vt:lpstr>Exemptions:  Sales and Rentals</vt:lpstr>
      <vt:lpstr>Other Exemptions</vt:lpstr>
      <vt:lpstr>Exemptions:  Housing for the Elderly</vt:lpstr>
      <vt:lpstr>Fair Housing Testing </vt:lpstr>
      <vt:lpstr> Why is Testing Done?</vt:lpstr>
      <vt:lpstr>Why is Testing Done?</vt:lpstr>
      <vt:lpstr>Testing Evidence  May Show</vt:lpstr>
      <vt:lpstr>Testing – How it Works </vt:lpstr>
      <vt:lpstr>Testing – How it Works </vt:lpstr>
      <vt:lpstr>Testing Settings </vt:lpstr>
      <vt:lpstr>Testing Disparities  </vt:lpstr>
      <vt:lpstr>Most Common  Testing Models</vt:lpstr>
      <vt:lpstr>Fair Housing Testing - HUD</vt:lpstr>
      <vt:lpstr>What Properties Can do to Prepare for Testing</vt:lpstr>
      <vt:lpstr>Complaints</vt:lpstr>
      <vt:lpstr>Mediation</vt:lpstr>
      <vt:lpstr>Training &amp; Technical Assistance</vt:lpstr>
      <vt:lpstr>Questions?</vt:lpstr>
    </vt:vector>
  </TitlesOfParts>
  <Company>Texas Commission on Human Rights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Texas Commission  on  Human Rights</dc:title>
  <dc:creator>B3WQV01</dc:creator>
  <cp:lastModifiedBy>Suzanne Hemphill</cp:lastModifiedBy>
  <cp:revision>2441</cp:revision>
  <cp:lastPrinted>2016-12-06T17:03:41Z</cp:lastPrinted>
  <dcterms:created xsi:type="dcterms:W3CDTF">2001-10-24T17:45:23Z</dcterms:created>
  <dcterms:modified xsi:type="dcterms:W3CDTF">2017-05-02T19:17:49Z</dcterms:modified>
</cp:coreProperties>
</file>